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8" r:id="rId2"/>
    <p:sldId id="299" r:id="rId3"/>
    <p:sldId id="269" r:id="rId4"/>
    <p:sldId id="270" r:id="rId5"/>
    <p:sldId id="291" r:id="rId6"/>
    <p:sldId id="292" r:id="rId7"/>
    <p:sldId id="293" r:id="rId8"/>
    <p:sldId id="287" r:id="rId9"/>
    <p:sldId id="294" r:id="rId10"/>
    <p:sldId id="295" r:id="rId11"/>
    <p:sldId id="285" r:id="rId12"/>
    <p:sldId id="286" r:id="rId13"/>
    <p:sldId id="303" r:id="rId14"/>
    <p:sldId id="304" r:id="rId15"/>
    <p:sldId id="311" r:id="rId16"/>
    <p:sldId id="288" r:id="rId17"/>
    <p:sldId id="309" r:id="rId18"/>
    <p:sldId id="310" r:id="rId19"/>
    <p:sldId id="306" r:id="rId20"/>
    <p:sldId id="302" r:id="rId21"/>
    <p:sldId id="257" r:id="rId22"/>
    <p:sldId id="258" r:id="rId23"/>
    <p:sldId id="259" r:id="rId24"/>
    <p:sldId id="260" r:id="rId25"/>
    <p:sldId id="261" r:id="rId26"/>
    <p:sldId id="262" r:id="rId27"/>
    <p:sldId id="282" r:id="rId28"/>
    <p:sldId id="283" r:id="rId29"/>
    <p:sldId id="284" r:id="rId30"/>
    <p:sldId id="26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00"/>
    <a:srgbClr val="3399CC"/>
    <a:srgbClr val="2E82D3"/>
    <a:srgbClr val="2E7ECD"/>
    <a:srgbClr val="286DB0"/>
    <a:srgbClr val="24629E"/>
    <a:srgbClr val="6095C7"/>
    <a:srgbClr val="2374A3"/>
    <a:srgbClr val="267DC4"/>
    <a:srgbClr val="2476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32"/>
  </p:normalViewPr>
  <p:slideViewPr>
    <p:cSldViewPr snapToGrid="0" snapToObjects="1">
      <p:cViewPr>
        <p:scale>
          <a:sx n="63" d="100"/>
          <a:sy n="63" d="100"/>
        </p:scale>
        <p:origin x="2888" y="1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2E29E-DC52-CF46-B017-E0F98AF0141B}" type="datetimeFigureOut">
              <a:rPr lang="en-US" smtClean="0"/>
              <a:t>8/15/17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98FD2-DC8A-884E-8EE6-B6CB4051AEF3}" type="slidenum">
              <a:rPr lang="en-US" smtClean="0"/>
              <a:t>‹#›</a:t>
            </a:fld>
            <a:endParaRPr lang="en-US"/>
          </a:p>
        </p:txBody>
      </p:sp>
    </p:spTree>
    <p:extLst>
      <p:ext uri="{BB962C8B-B14F-4D97-AF65-F5344CB8AC3E}">
        <p14:creationId xmlns:p14="http://schemas.microsoft.com/office/powerpoint/2010/main" val="815076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93B36B-CCDB-8A4D-A8C7-6B6BA9319EA5}" type="slidenum">
              <a:rPr lang="en-AU" sz="1200"/>
              <a:pPr/>
              <a:t>3</a:t>
            </a:fld>
            <a:endParaRPr lang="en-AU" sz="1200"/>
          </a:p>
        </p:txBody>
      </p:sp>
      <p:sp>
        <p:nvSpPr>
          <p:cNvPr id="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B4FF0C-B7F7-DD47-82BF-55B9FECDD730}" type="slidenum">
              <a:rPr lang="en-AU" sz="1200"/>
              <a:pPr/>
              <a:t>12</a:t>
            </a:fld>
            <a:endParaRPr lang="en-AU" sz="1200"/>
          </a:p>
        </p:txBody>
      </p:sp>
      <p:sp>
        <p:nvSpPr>
          <p:cNvPr id="16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In Negative Reinforcement a particular behavior is strengthened by the consequence of the stopping or avoiding of a negative condition. </a:t>
            </a:r>
          </a:p>
          <a:p>
            <a:pPr eaLnBrk="1" hangingPunct="1"/>
            <a:r>
              <a:rPr lang="en-US" b="1"/>
              <a:t>e.g.</a:t>
            </a:r>
            <a:r>
              <a:rPr lang="en-US"/>
              <a:t> Here are two examples of Negative Reinforcement: </a:t>
            </a:r>
          </a:p>
          <a:p>
            <a:pPr eaLnBrk="1" hangingPunct="1"/>
            <a:r>
              <a:rPr lang="en-US"/>
              <a:t>1.      A rat is placed in a cage and immediately receives a mild electrical shock on its feet. The shock is a negative condition for the rat. The rat presses a bar and the shock stops. The rat receives another shock, presses the bar again, and again the shock stops. The rat's behavior of pressing the bar is strengthened by the consequence of the stopping of the shock. </a:t>
            </a:r>
          </a:p>
          <a:p>
            <a:pPr eaLnBrk="1" hangingPunct="1"/>
            <a:r>
              <a:rPr lang="en-US"/>
              <a:t>2.      Driving in heavy traffic is a negative condition for most of us. You leave home earlier than usual one morning, and don't run into heavy traffic. You leave home earlier again the next morning and again you avoid heavy traffic. Your behavior of leaving home earlier is strengthened by the consequence of the avoidance of heavy traffic.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B4FF0C-B7F7-DD47-82BF-55B9FECDD730}" type="slidenum">
              <a:rPr lang="en-AU" sz="1200"/>
              <a:pPr/>
              <a:t>13</a:t>
            </a:fld>
            <a:endParaRPr lang="en-AU" sz="1200"/>
          </a:p>
        </p:txBody>
      </p:sp>
      <p:sp>
        <p:nvSpPr>
          <p:cNvPr id="16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In Negative Reinforcement a particular behavior is strengthened by the consequence of the stopping or avoiding of a negative condition. </a:t>
            </a:r>
          </a:p>
          <a:p>
            <a:pPr eaLnBrk="1" hangingPunct="1"/>
            <a:r>
              <a:rPr lang="en-US" b="1"/>
              <a:t>e.g.</a:t>
            </a:r>
            <a:r>
              <a:rPr lang="en-US"/>
              <a:t> Here are two examples of Negative Reinforcement: </a:t>
            </a:r>
          </a:p>
          <a:p>
            <a:pPr eaLnBrk="1" hangingPunct="1"/>
            <a:r>
              <a:rPr lang="en-US"/>
              <a:t>1.      A rat is placed in a cage and immediately receives a mild electrical shock on its feet. The shock is a negative condition for the rat. The rat presses a bar and the shock stops. The rat receives another shock, presses the bar again, and again the shock stops. The rat's behavior of pressing the bar is strengthened by the consequence of the stopping of the shock. </a:t>
            </a:r>
          </a:p>
          <a:p>
            <a:pPr eaLnBrk="1" hangingPunct="1"/>
            <a:r>
              <a:rPr lang="en-US"/>
              <a:t>2.      Driving in heavy traffic is a negative condition for most of us. You leave home earlier than usual one morning, and don't run into heavy traffic. You leave home earlier again the next morning and again you avoid heavy traffic. Your behavior of leaving home earlier is strengthened by the consequence of the avoidance of heavy traffic.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970FCE-7F77-C542-95D1-70154BC2CDF3}" type="slidenum">
              <a:rPr lang="en-AU" sz="1200"/>
              <a:pPr/>
              <a:t>16</a:t>
            </a:fld>
            <a:endParaRPr lang="en-AU" sz="1200"/>
          </a:p>
        </p:txBody>
      </p:sp>
      <p:sp>
        <p:nvSpPr>
          <p:cNvPr id="501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E6F6822E-2101-EE46-A56C-966D797ABD4E}" type="slidenum">
              <a:rPr lang="en-AU" sz="1200" b="0" i="0">
                <a:solidFill>
                  <a:schemeClr val="tx1"/>
                </a:solidFill>
              </a:rPr>
              <a:pPr/>
              <a:t>17</a:t>
            </a:fld>
            <a:endParaRPr lang="en-AU" sz="1200" b="0" i="0">
              <a:solidFill>
                <a:schemeClr val="tx1"/>
              </a:solidFill>
            </a:endParaRP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r>
              <a:rPr lang="en-AU"/>
              <a:t>Integrated experience is inserted here to introduce an awareness that the behaviour of clients and the actions of staff affect or feedback to each other.</a:t>
            </a:r>
          </a:p>
          <a:p>
            <a:pPr eaLnBrk="1" hangingPunct="1"/>
            <a:endParaRPr lang="en-AU"/>
          </a:p>
        </p:txBody>
      </p:sp>
    </p:spTree>
    <p:extLst>
      <p:ext uri="{BB962C8B-B14F-4D97-AF65-F5344CB8AC3E}">
        <p14:creationId xmlns:p14="http://schemas.microsoft.com/office/powerpoint/2010/main" val="164995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E6F6822E-2101-EE46-A56C-966D797ABD4E}" type="slidenum">
              <a:rPr lang="en-AU" sz="1200" b="0" i="0">
                <a:solidFill>
                  <a:schemeClr val="tx1"/>
                </a:solidFill>
              </a:rPr>
              <a:pPr/>
              <a:t>18</a:t>
            </a:fld>
            <a:endParaRPr lang="en-AU" sz="1200" b="0" i="0">
              <a:solidFill>
                <a:schemeClr val="tx1"/>
              </a:solidFill>
            </a:endParaRP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r>
              <a:rPr lang="en-AU" dirty="0"/>
              <a:t>Integrated experience is inserted here to introduce an awareness that the behaviour of clients and the actions of staff affect or feedback to each other.</a:t>
            </a:r>
          </a:p>
          <a:p>
            <a:pPr eaLnBrk="1" hangingPunct="1"/>
            <a:endParaRPr lang="en-AU" dirty="0"/>
          </a:p>
        </p:txBody>
      </p:sp>
    </p:spTree>
    <p:extLst>
      <p:ext uri="{BB962C8B-B14F-4D97-AF65-F5344CB8AC3E}">
        <p14:creationId xmlns:p14="http://schemas.microsoft.com/office/powerpoint/2010/main" val="156790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E6F6822E-2101-EE46-A56C-966D797ABD4E}" type="slidenum">
              <a:rPr lang="en-AU" sz="1200" b="0" i="0">
                <a:solidFill>
                  <a:schemeClr val="tx1"/>
                </a:solidFill>
              </a:rPr>
              <a:pPr/>
              <a:t>19</a:t>
            </a:fld>
            <a:endParaRPr lang="en-AU" sz="1200" b="0" i="0">
              <a:solidFill>
                <a:schemeClr val="tx1"/>
              </a:solidFill>
            </a:endParaRP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85A514-BE96-5F4C-AC0B-CB68B9C2FFAE}" type="slidenum">
              <a:rPr lang="en-AU" sz="1200"/>
              <a:pPr/>
              <a:t>21</a:t>
            </a:fld>
            <a:endParaRPr lang="en-AU" sz="1200"/>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C0167B-EF35-BA41-97C3-77A98E7E5AF7}" type="slidenum">
              <a:rPr lang="en-AU" sz="1200"/>
              <a:pPr/>
              <a:t>27</a:t>
            </a:fld>
            <a:endParaRPr lang="en-AU" sz="1200"/>
          </a:p>
        </p:txBody>
      </p:sp>
      <p:sp>
        <p:nvSpPr>
          <p:cNvPr id="7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15BD68-C82F-0D4D-95D4-014F61191AE1}" type="slidenum">
              <a:rPr lang="en-AU" sz="1200"/>
              <a:pPr/>
              <a:t>28</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4B957C-A201-6F49-BA4C-01C1C387B9B9}" type="slidenum">
              <a:rPr lang="en-AU" sz="1200"/>
              <a:pPr/>
              <a:t>29</a:t>
            </a:fld>
            <a:endParaRPr lang="en-AU" sz="1200"/>
          </a:p>
        </p:txBody>
      </p:sp>
      <p:sp>
        <p:nvSpPr>
          <p:cNvPr id="112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F367B3-3811-AD4D-871B-88A396336788}" type="slidenum">
              <a:rPr lang="en-AU" sz="1200"/>
              <a:pPr/>
              <a:t>4</a:t>
            </a:fld>
            <a:endParaRPr lang="en-AU" sz="1200"/>
          </a:p>
        </p:txBody>
      </p:sp>
      <p:sp>
        <p:nvSpPr>
          <p:cNvPr id="7168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153592-63B9-FC45-ADFE-54808B8AD81F}" type="slidenum">
              <a:rPr lang="en-AU" sz="1200"/>
              <a:pPr/>
              <a:t>5</a:t>
            </a:fld>
            <a:endParaRPr lang="en-AU" sz="1200"/>
          </a:p>
        </p:txBody>
      </p:sp>
      <p:sp>
        <p:nvSpPr>
          <p:cNvPr id="61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2F75F9-AA3B-FB48-81AE-CA5273225E08}" type="slidenum">
              <a:rPr lang="en-AU" sz="1200"/>
              <a:pPr/>
              <a:t>6</a:t>
            </a:fld>
            <a:endParaRPr lang="en-AU" sz="1200"/>
          </a:p>
        </p:txBody>
      </p:sp>
      <p:sp>
        <p:nvSpPr>
          <p:cNvPr id="81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849A82-57B0-D041-A7F1-FC357A8B21CF}" type="slidenum">
              <a:rPr lang="en-AU" sz="1200"/>
              <a:pPr/>
              <a:t>7</a:t>
            </a:fld>
            <a:endParaRPr lang="en-AU" sz="1200"/>
          </a:p>
        </p:txBody>
      </p:sp>
      <p:sp>
        <p:nvSpPr>
          <p:cNvPr id="102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48327D-EDA5-2C4B-BE81-6C1EE32400E5}" type="slidenum">
              <a:rPr lang="en-AU" sz="1200"/>
              <a:pPr/>
              <a:t>8</a:t>
            </a:fld>
            <a:endParaRPr lang="en-AU" sz="1200"/>
          </a:p>
        </p:txBody>
      </p:sp>
      <p:sp>
        <p:nvSpPr>
          <p:cNvPr id="184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3B6EE9-7050-4141-AE95-93B2D3593E32}" type="slidenum">
              <a:rPr lang="en-AU" sz="1200"/>
              <a:pPr/>
              <a:t>9</a:t>
            </a:fld>
            <a:endParaRPr lang="en-AU" sz="1200"/>
          </a:p>
        </p:txBody>
      </p:sp>
      <p:sp>
        <p:nvSpPr>
          <p:cNvPr id="12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10384F-9DF3-7B4C-8922-8FDB8B523BEB}" type="slidenum">
              <a:rPr lang="en-AU" sz="1200"/>
              <a:pPr/>
              <a:t>10</a:t>
            </a:fld>
            <a:endParaRPr lang="en-AU" sz="1200"/>
          </a:p>
        </p:txBody>
      </p:sp>
      <p:sp>
        <p:nvSpPr>
          <p:cNvPr id="7373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277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D5EB15-85B6-BF47-8A73-4F041D98B079}" type="slidenum">
              <a:rPr lang="en-AU" sz="1200"/>
              <a:pPr/>
              <a:t>11</a:t>
            </a:fld>
            <a:endParaRPr lang="en-AU" sz="1200"/>
          </a:p>
        </p:txBody>
      </p:sp>
      <p:sp>
        <p:nvSpPr>
          <p:cNvPr id="143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2D553C1-F563-174E-A001-764DAA9D3CA5}"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136364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2D553C1-F563-174E-A001-764DAA9D3CA5}"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148580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2D553C1-F563-174E-A001-764DAA9D3CA5}"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253378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2D553C1-F563-174E-A001-764DAA9D3CA5}"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420896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2D553C1-F563-174E-A001-764DAA9D3CA5}"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32404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2D553C1-F563-174E-A001-764DAA9D3CA5}"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259822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2D553C1-F563-174E-A001-764DAA9D3CA5}" type="datetimeFigureOut">
              <a:rPr lang="en-US" smtClean="0"/>
              <a:t>8/15/17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363414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2D553C1-F563-174E-A001-764DAA9D3CA5}" type="datetimeFigureOut">
              <a:rPr lang="en-US" smtClean="0"/>
              <a:t>8/15/17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290960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553C1-F563-174E-A001-764DAA9D3CA5}" type="datetimeFigureOut">
              <a:rPr lang="en-US" smtClean="0"/>
              <a:t>8/15/17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18628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2D553C1-F563-174E-A001-764DAA9D3CA5}"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100069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2D553C1-F563-174E-A001-764DAA9D3CA5}"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21616224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553C1-F563-174E-A001-764DAA9D3CA5}" type="datetimeFigureOut">
              <a:rPr lang="en-US" smtClean="0"/>
              <a:t>8/15/17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9BA5C-9331-0D43-98D4-F506297BE77D}" type="slidenum">
              <a:rPr lang="en-US" smtClean="0"/>
              <a:t>‹#›</a:t>
            </a:fld>
            <a:endParaRPr lang="en-US"/>
          </a:p>
        </p:txBody>
      </p:sp>
    </p:spTree>
    <p:extLst>
      <p:ext uri="{BB962C8B-B14F-4D97-AF65-F5344CB8AC3E}">
        <p14:creationId xmlns:p14="http://schemas.microsoft.com/office/powerpoint/2010/main" val="362870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www.simplypsychology.pwp.blueyonder.co.uk/operant-conditioning.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www.simplypsychology.pwp.blueyonder.co.uk/operant-conditioning.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counsellingresource.com/types/rational-emotive/index.html" TargetMode="External"/><Relationship Id="rId4" Type="http://schemas.openxmlformats.org/officeDocument/2006/relationships/image" Target="../media/image23.png"/><Relationship Id="rId5" Type="http://schemas.openxmlformats.org/officeDocument/2006/relationships/hyperlink" Target="http://webcourses.csc4learning.com/UOW/ellis.mp3" TargetMode="External"/><Relationship Id="rId6" Type="http://schemas.openxmlformats.org/officeDocument/2006/relationships/image" Target="../media/image24.gif"/><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hyperlink" Target="http://www.stopthinkdo.com/display_article.phtml?article_id=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file://localhost/Users/CSC/Desktop/UOWCourses/EDGS%20916/916_2012/Images/hard2.png"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file://localhost/Users/CSC/Desktop/UOWCourses/EDGS%20916/916_2012/Images/punk%20head_left.png" TargetMode="External"/><Relationship Id="rId5" Type="http://schemas.openxmlformats.org/officeDocument/2006/relationships/image" Target="../media/image30.png"/><Relationship Id="rId6" Type="http://schemas.openxmlformats.org/officeDocument/2006/relationships/image" Target="file://localhost/Users/CSC/Desktop/UOWCourses/EDGS%20916/916_2012/Images/punk%20head_right.png" TargetMode="External"/><Relationship Id="rId7" Type="http://schemas.openxmlformats.org/officeDocument/2006/relationships/image" Target="../media/image31.gif"/><Relationship Id="rId8" Type="http://schemas.openxmlformats.org/officeDocument/2006/relationships/image" Target="file://localhost/Users/CSC/Desktop/UOWCourses/EDGS%20916/916_2012/Images/punk-head.gif" TargetMode="External"/><Relationship Id="rId9" Type="http://schemas.openxmlformats.org/officeDocument/2006/relationships/image" Target="../media/image32.png"/><Relationship Id="rId10" Type="http://schemas.openxmlformats.org/officeDocument/2006/relationships/image" Target="file://localhost/Users/CSC/Desktop/UOWCourses/EDGS%20916/916_2012/Images/hard_blank.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gif"/><Relationship Id="rId6"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www.simplypsychology.pwp.blueyonder.co.uk/operant-conditioning.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www.simplypsychology.pwp.blueyonder.co.uk/operant-conditioning.html"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www.simplypsychology.pwp.blueyonder.co.uk/operant-conditioning.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hyperlink" Target="http://www.youtube.com/watch?v=I_ctJqjlrHA" TargetMode="External"/><Relationship Id="rId8" Type="http://schemas.openxmlformats.org/officeDocument/2006/relationships/image" Target="../media/image14.png"/><Relationship Id="rId9" Type="http://schemas.openxmlformats.org/officeDocument/2006/relationships/image" Target="../media/image10.png"/><Relationship Id="rId1" Type="http://schemas.microsoft.com/office/2007/relationships/media" Target="file://localhost/Users/CSC/Desktop/UOWCourses/EDGS916/916_flex/video/BFSkinner2.mov" TargetMode="External"/><Relationship Id="rId2" Type="http://schemas.openxmlformats.org/officeDocument/2006/relationships/video" Target="file://localhost/Users/CSC/Desktop/UOWCourses/EDGS916/916_flex/video/BFSkinner2.m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sychology.about.com/od/classicpsychologystudies/a/little-albert-experiment.htm" TargetMode="External"/><Relationship Id="rId4" Type="http://schemas.openxmlformats.org/officeDocument/2006/relationships/hyperlink" Target="http://www.simplypsychology.pwp.blueyonder.co.uk/operant-conditioning.html"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5656" y="2069540"/>
            <a:ext cx="6522234" cy="4487382"/>
          </a:xfrm>
          <a:prstGeom prst="rect">
            <a:avLst/>
          </a:prstGeom>
          <a:noFill/>
        </p:spPr>
        <p:txBody>
          <a:bodyPr wrap="square" rtlCol="0">
            <a:spAutoFit/>
          </a:bodyPr>
          <a:lstStyle/>
          <a:p>
            <a:pPr algn="ctr"/>
            <a:r>
              <a:rPr lang="en-US" sz="3200" dirty="0" smtClean="0">
                <a:latin typeface="Arial"/>
                <a:cs typeface="Arial"/>
              </a:rPr>
              <a:t>Models of </a:t>
            </a:r>
            <a:r>
              <a:rPr lang="en-US" sz="3200" dirty="0" err="1" smtClean="0">
                <a:latin typeface="Arial"/>
                <a:cs typeface="Arial"/>
              </a:rPr>
              <a:t>behaviour</a:t>
            </a:r>
            <a:r>
              <a:rPr lang="en-US" sz="3200" dirty="0" smtClean="0">
                <a:latin typeface="Arial"/>
                <a:cs typeface="Arial"/>
              </a:rPr>
              <a:t> management</a:t>
            </a:r>
          </a:p>
          <a:p>
            <a:pPr algn="ctr"/>
            <a:endParaRPr lang="en-US" sz="2800" dirty="0" smtClean="0">
              <a:latin typeface="Arial"/>
              <a:cs typeface="Arial"/>
            </a:endParaRPr>
          </a:p>
          <a:p>
            <a:pPr algn="ctr"/>
            <a:r>
              <a:rPr lang="en-US" sz="2800" dirty="0" smtClean="0">
                <a:latin typeface="Arial"/>
                <a:cs typeface="Arial"/>
              </a:rPr>
              <a:t>Lecture 4</a:t>
            </a:r>
          </a:p>
          <a:p>
            <a:pPr algn="ctr"/>
            <a:endParaRPr lang="en-US" sz="2800" dirty="0">
              <a:solidFill>
                <a:srgbClr val="000000"/>
              </a:solidFill>
              <a:latin typeface="Arial"/>
              <a:cs typeface="Arial"/>
            </a:endParaRPr>
          </a:p>
          <a:p>
            <a:pPr algn="ctr" fontAlgn="auto">
              <a:lnSpc>
                <a:spcPct val="120000"/>
              </a:lnSpc>
              <a:spcBef>
                <a:spcPts val="240"/>
              </a:spcBef>
              <a:spcAft>
                <a:spcPts val="0"/>
              </a:spcAft>
              <a:defRPr/>
            </a:pPr>
            <a:r>
              <a:rPr lang="en-AU" sz="2800" dirty="0">
                <a:solidFill>
                  <a:srgbClr val="000000"/>
                </a:solidFill>
              </a:rPr>
              <a:t>Applied Behaviour Analysis and </a:t>
            </a:r>
          </a:p>
          <a:p>
            <a:pPr algn="ctr" fontAlgn="auto">
              <a:spcBef>
                <a:spcPts val="240"/>
              </a:spcBef>
              <a:spcAft>
                <a:spcPts val="0"/>
              </a:spcAft>
              <a:defRPr/>
            </a:pPr>
            <a:r>
              <a:rPr lang="en-AU" sz="2800" dirty="0">
                <a:solidFill>
                  <a:srgbClr val="000000"/>
                </a:solidFill>
              </a:rPr>
              <a:t>Cognitive behavioural approaches</a:t>
            </a:r>
          </a:p>
          <a:p>
            <a:pPr algn="ctr"/>
            <a:endParaRPr lang="en-US" sz="2400" dirty="0" smtClean="0">
              <a:latin typeface="Arial"/>
              <a:cs typeface="Arial"/>
            </a:endParaRPr>
          </a:p>
          <a:p>
            <a:pPr algn="ctr"/>
            <a:r>
              <a:rPr lang="en-US" sz="2400" dirty="0" smtClean="0">
                <a:latin typeface="Arial"/>
                <a:cs typeface="Arial"/>
              </a:rPr>
              <a:t>August 15, 2017</a:t>
            </a:r>
          </a:p>
          <a:p>
            <a:pPr algn="ctr"/>
            <a:endParaRPr lang="en-US" sz="2800" dirty="0">
              <a:latin typeface="Arial"/>
              <a:cs typeface="Arial"/>
            </a:endParaRPr>
          </a:p>
          <a:p>
            <a:pPr algn="ctr"/>
            <a:r>
              <a:rPr lang="en-US" sz="2800" dirty="0" smtClean="0">
                <a:latin typeface="Arial"/>
                <a:cs typeface="Arial"/>
              </a:rPr>
              <a:t>Ray Handley</a:t>
            </a:r>
            <a:endParaRPr lang="en-US" sz="2800" dirty="0">
              <a:latin typeface="Arial"/>
              <a:cs typeface="Arial"/>
            </a:endParaRPr>
          </a:p>
        </p:txBody>
      </p:sp>
      <p:pic>
        <p:nvPicPr>
          <p:cNvPr id="5" name="Picture 4" descr="Education_banne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 y="0"/>
            <a:ext cx="9144000" cy="1362235"/>
          </a:xfrm>
          <a:prstGeom prst="rect">
            <a:avLst/>
          </a:prstGeom>
        </p:spPr>
      </p:pic>
      <p:sp>
        <p:nvSpPr>
          <p:cNvPr id="7" name="Rectangle 6"/>
          <p:cNvSpPr/>
          <p:nvPr/>
        </p:nvSpPr>
        <p:spPr>
          <a:xfrm>
            <a:off x="1475656" y="1431370"/>
            <a:ext cx="6912768" cy="400110"/>
          </a:xfrm>
          <a:prstGeom prst="rect">
            <a:avLst/>
          </a:prstGeom>
        </p:spPr>
        <p:txBody>
          <a:bodyPr wrap="square">
            <a:spAutoFit/>
          </a:bodyPr>
          <a:lstStyle/>
          <a:p>
            <a:pPr algn="ctr"/>
            <a:r>
              <a:rPr lang="en-US" sz="2000" dirty="0" smtClean="0">
                <a:effectLst>
                  <a:innerShdw blurRad="63500" dist="50800" dir="13500000">
                    <a:srgbClr val="000000">
                      <a:alpha val="50000"/>
                    </a:srgbClr>
                  </a:innerShdw>
                </a:effectLst>
                <a:latin typeface="Arial"/>
                <a:cs typeface="Arial"/>
              </a:rPr>
              <a:t>EDPS302 </a:t>
            </a:r>
            <a:r>
              <a:rPr lang="en-US" sz="2000" dirty="0">
                <a:effectLst>
                  <a:innerShdw blurRad="63500" dist="50800" dir="13500000">
                    <a:srgbClr val="000000">
                      <a:alpha val="50000"/>
                    </a:srgbClr>
                  </a:innerShdw>
                </a:effectLst>
                <a:latin typeface="Arial"/>
                <a:cs typeface="Arial"/>
              </a:rPr>
              <a:t>– </a:t>
            </a:r>
            <a:r>
              <a:rPr lang="en-US" sz="2000" dirty="0" smtClean="0">
                <a:effectLst>
                  <a:innerShdw blurRad="63500" dist="50800" dir="13500000">
                    <a:srgbClr val="000000">
                      <a:alpha val="50000"/>
                    </a:srgbClr>
                  </a:innerShdw>
                </a:effectLst>
                <a:latin typeface="Arial"/>
                <a:cs typeface="Arial"/>
              </a:rPr>
              <a:t>Creating Positive Learning Environments</a:t>
            </a:r>
            <a:endParaRPr lang="en-US" sz="2000" dirty="0">
              <a:effectLst>
                <a:innerShdw blurRad="63500" dist="50800" dir="13500000">
                  <a:srgbClr val="000000">
                    <a:alpha val="50000"/>
                  </a:srgbClr>
                </a:innerShdw>
              </a:effectLst>
              <a:latin typeface="Arial"/>
              <a:cs typeface="Arial"/>
            </a:endParaRPr>
          </a:p>
        </p:txBody>
      </p:sp>
    </p:spTree>
    <p:extLst>
      <p:ext uri="{BB962C8B-B14F-4D97-AF65-F5344CB8AC3E}">
        <p14:creationId xmlns:p14="http://schemas.microsoft.com/office/powerpoint/2010/main" val="1328117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1676400" y="6096000"/>
            <a:ext cx="4800600" cy="7078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000000"/>
                </a:solidFill>
              </a:rPr>
              <a:t>‘ </a:t>
            </a:r>
            <a:r>
              <a:rPr lang="en-US" sz="1600" i="1" dirty="0">
                <a:solidFill>
                  <a:srgbClr val="000000"/>
                </a:solidFill>
              </a:rPr>
              <a:t>There is little difference between the learning that takes place in humans and that in other animals</a:t>
            </a:r>
            <a:r>
              <a:rPr lang="en-US" sz="1600" dirty="0">
                <a:solidFill>
                  <a:srgbClr val="000000"/>
                </a:solidFill>
              </a:rPr>
              <a:t>.’</a:t>
            </a:r>
            <a:r>
              <a:rPr lang="en-US" altLang="ja-JP" dirty="0">
                <a:solidFill>
                  <a:srgbClr val="000000"/>
                </a:solidFill>
              </a:rPr>
              <a:t> </a:t>
            </a:r>
            <a:endParaRPr lang="en-US" dirty="0">
              <a:solidFill>
                <a:srgbClr val="000000"/>
              </a:solidFill>
            </a:endParaRPr>
          </a:p>
        </p:txBody>
      </p:sp>
      <p:pic>
        <p:nvPicPr>
          <p:cNvPr id="31751" name="Picture 9" descr="purpose_in_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340995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10"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1"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2" name="Picture 11"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4505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447800" y="2057400"/>
            <a:ext cx="7010400" cy="30469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00"/>
                </a:solidFill>
              </a:rPr>
              <a:t>Skinner coined the term operant conditioning; it means </a:t>
            </a:r>
            <a:r>
              <a:rPr lang="en-US" dirty="0" smtClean="0">
                <a:solidFill>
                  <a:srgbClr val="000000"/>
                </a:solidFill>
              </a:rPr>
              <a:t>changing behaviour </a:t>
            </a:r>
            <a:r>
              <a:rPr lang="en-US" dirty="0">
                <a:solidFill>
                  <a:srgbClr val="000000"/>
                </a:solidFill>
              </a:rPr>
              <a:t>by the use of reinforcement which is given after the desired response. </a:t>
            </a:r>
          </a:p>
          <a:p>
            <a:endParaRPr lang="en-US" dirty="0">
              <a:solidFill>
                <a:srgbClr val="000000"/>
              </a:solidFill>
            </a:endParaRPr>
          </a:p>
          <a:p>
            <a:r>
              <a:rPr lang="en-US" dirty="0">
                <a:solidFill>
                  <a:srgbClr val="000000"/>
                </a:solidFill>
              </a:rPr>
              <a:t>Skinner identified three types of responses or </a:t>
            </a:r>
            <a:r>
              <a:rPr lang="en-US" dirty="0" err="1" smtClean="0">
                <a:solidFill>
                  <a:srgbClr val="000000"/>
                </a:solidFill>
              </a:rPr>
              <a:t>operants</a:t>
            </a:r>
            <a:r>
              <a:rPr lang="en-US" dirty="0" smtClean="0">
                <a:solidFill>
                  <a:srgbClr val="000000"/>
                </a:solidFill>
              </a:rPr>
              <a:t> </a:t>
            </a:r>
            <a:r>
              <a:rPr lang="en-US" dirty="0">
                <a:solidFill>
                  <a:srgbClr val="000000"/>
                </a:solidFill>
              </a:rPr>
              <a:t>that can follow behaviour.</a:t>
            </a:r>
          </a:p>
          <a:p>
            <a:endParaRPr lang="en-US" dirty="0">
              <a:solidFill>
                <a:srgbClr val="000000"/>
              </a:solidFill>
            </a:endParaRPr>
          </a:p>
        </p:txBody>
      </p:sp>
      <p:sp>
        <p:nvSpPr>
          <p:cNvPr id="33798" name="Text Box 7"/>
          <p:cNvSpPr txBox="1">
            <a:spLocks noChangeArrowheads="1"/>
          </p:cNvSpPr>
          <p:nvPr/>
        </p:nvSpPr>
        <p:spPr bwMode="auto">
          <a:xfrm>
            <a:off x="2438400" y="6172200"/>
            <a:ext cx="61722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3"/>
              </a:rPr>
              <a:t>http://www.simplypsychology.pwp.blueyonder.co.uk/operant-conditioning.html</a:t>
            </a:r>
            <a:endParaRPr lang="en-US">
              <a:solidFill>
                <a:srgbClr val="FF0000"/>
              </a:solidFill>
            </a:endParaRPr>
          </a:p>
        </p:txBody>
      </p:sp>
      <p:sp>
        <p:nvSpPr>
          <p:cNvPr id="8"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9"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0"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1" name="Picture 10"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650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8356" y="4727222"/>
            <a:ext cx="1190977" cy="304569"/>
          </a:xfrm>
          <a:prstGeom prst="rect">
            <a:avLst/>
          </a:prstGeom>
          <a:solidFill>
            <a:srgbClr val="FF0000">
              <a:alpha val="2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5842" name="Text Box 3"/>
          <p:cNvSpPr txBox="1">
            <a:spLocks noChangeArrowheads="1"/>
          </p:cNvSpPr>
          <p:nvPr/>
        </p:nvSpPr>
        <p:spPr bwMode="auto">
          <a:xfrm>
            <a:off x="1447800" y="2057400"/>
            <a:ext cx="7010400" cy="45243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Neutral </a:t>
            </a:r>
            <a:r>
              <a:rPr lang="en-US" dirty="0" err="1"/>
              <a:t>operants</a:t>
            </a:r>
            <a:r>
              <a:rPr lang="en-US" dirty="0"/>
              <a:t>: responses from the environment that neither increase nor decrease the probability of a behaviour being repeated.</a:t>
            </a:r>
          </a:p>
          <a:p>
            <a:endParaRPr lang="en-US" dirty="0"/>
          </a:p>
          <a:p>
            <a:r>
              <a:rPr lang="en-US" dirty="0" err="1"/>
              <a:t>Reinforcers</a:t>
            </a:r>
            <a:r>
              <a:rPr lang="en-US" dirty="0"/>
              <a:t>: Responses from the environment that increase the probability of a behaviour being repeated. </a:t>
            </a:r>
            <a:r>
              <a:rPr lang="en-US" dirty="0" err="1"/>
              <a:t>Reinforcers</a:t>
            </a:r>
            <a:r>
              <a:rPr lang="en-US" dirty="0"/>
              <a:t> can be either positive or negative.</a:t>
            </a:r>
          </a:p>
          <a:p>
            <a:endParaRPr lang="en-US" dirty="0"/>
          </a:p>
          <a:p>
            <a:r>
              <a:rPr lang="en-US" dirty="0"/>
              <a:t>Punishers: Responses from the environment that decrease the likelihood of a behaviour being repeated. Punishment weakens behaviour.</a:t>
            </a:r>
          </a:p>
        </p:txBody>
      </p:sp>
      <p:sp>
        <p:nvSpPr>
          <p:cNvPr id="35846" name="Text Box 7"/>
          <p:cNvSpPr txBox="1">
            <a:spLocks noChangeArrowheads="1"/>
          </p:cNvSpPr>
          <p:nvPr/>
        </p:nvSpPr>
        <p:spPr bwMode="auto">
          <a:xfrm>
            <a:off x="3124200" y="6507163"/>
            <a:ext cx="6172200" cy="274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3"/>
              </a:rPr>
              <a:t>http://www.simplypsychology.pwp.blueyonder.co.uk/operant-conditioning.html</a:t>
            </a:r>
            <a:endParaRPr lang="en-US">
              <a:solidFill>
                <a:srgbClr val="FF0000"/>
              </a:solidFill>
            </a:endParaRPr>
          </a:p>
        </p:txBody>
      </p:sp>
      <p:sp>
        <p:nvSpPr>
          <p:cNvPr id="2" name="TextBox 1"/>
          <p:cNvSpPr txBox="1"/>
          <p:nvPr/>
        </p:nvSpPr>
        <p:spPr>
          <a:xfrm>
            <a:off x="1518356" y="5031791"/>
            <a:ext cx="7315201" cy="1581971"/>
          </a:xfrm>
          <a:prstGeom prst="rect">
            <a:avLst/>
          </a:prstGeom>
          <a:solidFill>
            <a:schemeClr val="bg1"/>
          </a:solidFill>
          <a:ln>
            <a:noFill/>
          </a:ln>
        </p:spPr>
        <p:txBody>
          <a:bodyPr wrap="square" rtlCol="0">
            <a:spAutoFit/>
          </a:bodyPr>
          <a:lstStyle/>
          <a:p>
            <a:pPr marL="342900" indent="-342900">
              <a:lnSpc>
                <a:spcPct val="80000"/>
              </a:lnSpc>
              <a:buFont typeface="Arial"/>
              <a:buChar char="•"/>
            </a:pPr>
            <a:r>
              <a:rPr lang="en-US" sz="2400" i="1" dirty="0" smtClean="0">
                <a:solidFill>
                  <a:srgbClr val="FF0000"/>
                </a:solidFill>
              </a:rPr>
              <a:t>Before </a:t>
            </a:r>
            <a:r>
              <a:rPr lang="en-US" sz="2400" i="1" dirty="0">
                <a:solidFill>
                  <a:srgbClr val="FF0000"/>
                </a:solidFill>
              </a:rPr>
              <a:t>heading out for a day at the beach, you slather on sunscreen in order to avoid getting sunburned</a:t>
            </a:r>
            <a:r>
              <a:rPr lang="en-US" sz="2400" i="1" dirty="0" smtClean="0">
                <a:solidFill>
                  <a:srgbClr val="FF0000"/>
                </a:solidFill>
              </a:rPr>
              <a:t>.</a:t>
            </a:r>
          </a:p>
          <a:p>
            <a:pPr marL="342900" indent="-342900">
              <a:lnSpc>
                <a:spcPct val="80000"/>
              </a:lnSpc>
              <a:buFont typeface="Arial"/>
              <a:buChar char="•"/>
            </a:pPr>
            <a:endParaRPr lang="en-US" sz="2400" i="1" dirty="0">
              <a:solidFill>
                <a:srgbClr val="FF0000"/>
              </a:solidFill>
            </a:endParaRPr>
          </a:p>
          <a:p>
            <a:pPr marL="342900" indent="-342900">
              <a:lnSpc>
                <a:spcPct val="80000"/>
              </a:lnSpc>
              <a:buFont typeface="Arial"/>
              <a:buChar char="•"/>
            </a:pPr>
            <a:r>
              <a:rPr lang="en-US" sz="2400" i="1" dirty="0" smtClean="0">
                <a:solidFill>
                  <a:srgbClr val="FF0000"/>
                </a:solidFill>
              </a:rPr>
              <a:t>You </a:t>
            </a:r>
            <a:r>
              <a:rPr lang="en-US" sz="2400" i="1" dirty="0">
                <a:solidFill>
                  <a:srgbClr val="FF0000"/>
                </a:solidFill>
              </a:rPr>
              <a:t>leave the house early in order to avoid getting stuck in traffic and being late for class.</a:t>
            </a:r>
          </a:p>
        </p:txBody>
      </p:sp>
      <p:sp>
        <p:nvSpPr>
          <p:cNvPr id="9"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10"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1"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2" name="Picture 11"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9499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erant-conditioning-quadra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2" y="2095927"/>
            <a:ext cx="7016266" cy="4922349"/>
          </a:xfrm>
          <a:prstGeom prst="rect">
            <a:avLst/>
          </a:prstGeom>
        </p:spPr>
      </p:pic>
      <p:sp>
        <p:nvSpPr>
          <p:cNvPr id="9"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10"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1"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2" name="Picture 11"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00659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rant-conditioning-quadra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881" y="184066"/>
            <a:ext cx="4836399" cy="3393036"/>
          </a:xfrm>
          <a:prstGeom prst="rect">
            <a:avLst/>
          </a:prstGeom>
        </p:spPr>
      </p:pic>
      <p:pic>
        <p:nvPicPr>
          <p:cNvPr id="5" name="Picture 4" descr="-ve_Punishmen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 y="184066"/>
            <a:ext cx="4619842" cy="6282986"/>
          </a:xfrm>
          <a:prstGeom prst="rect">
            <a:avLst/>
          </a:prstGeom>
        </p:spPr>
      </p:pic>
      <p:sp>
        <p:nvSpPr>
          <p:cNvPr id="6" name="TextBox 5"/>
          <p:cNvSpPr txBox="1"/>
          <p:nvPr/>
        </p:nvSpPr>
        <p:spPr>
          <a:xfrm>
            <a:off x="5646994" y="4484333"/>
            <a:ext cx="3033101" cy="461665"/>
          </a:xfrm>
          <a:prstGeom prst="rect">
            <a:avLst/>
          </a:prstGeom>
          <a:noFill/>
        </p:spPr>
        <p:txBody>
          <a:bodyPr wrap="square" rtlCol="0">
            <a:spAutoFit/>
          </a:bodyPr>
          <a:lstStyle/>
          <a:p>
            <a:r>
              <a:rPr lang="en-US" sz="2400" dirty="0" smtClean="0">
                <a:latin typeface="Arial"/>
                <a:cs typeface="Arial"/>
              </a:rPr>
              <a:t>Which quadrant?</a:t>
            </a:r>
            <a:endParaRPr lang="en-US" sz="2400" dirty="0">
              <a:latin typeface="Arial"/>
              <a:cs typeface="Arial"/>
            </a:endParaRPr>
          </a:p>
        </p:txBody>
      </p:sp>
    </p:spTree>
    <p:extLst>
      <p:ext uri="{BB962C8B-B14F-4D97-AF65-F5344CB8AC3E}">
        <p14:creationId xmlns:p14="http://schemas.microsoft.com/office/powerpoint/2010/main" val="3641863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757" y="607350"/>
            <a:ext cx="6756577" cy="584776"/>
          </a:xfrm>
          <a:prstGeom prst="rect">
            <a:avLst/>
          </a:prstGeom>
          <a:noFill/>
        </p:spPr>
        <p:txBody>
          <a:bodyPr wrap="none" rtlCol="0">
            <a:spAutoFit/>
          </a:bodyPr>
          <a:lstStyle/>
          <a:p>
            <a:r>
              <a:rPr lang="en-US" sz="3200" b="1" dirty="0" smtClean="0"/>
              <a:t>Operant conditioning  - Reinforcement</a:t>
            </a:r>
            <a:endParaRPr lang="en-US" sz="3200" b="1" dirty="0"/>
          </a:p>
        </p:txBody>
      </p:sp>
      <p:sp>
        <p:nvSpPr>
          <p:cNvPr id="8" name="TextBox 7"/>
          <p:cNvSpPr txBox="1"/>
          <p:nvPr/>
        </p:nvSpPr>
        <p:spPr>
          <a:xfrm>
            <a:off x="739757" y="1292037"/>
            <a:ext cx="3810634" cy="523220"/>
          </a:xfrm>
          <a:prstGeom prst="rect">
            <a:avLst/>
          </a:prstGeom>
          <a:noFill/>
        </p:spPr>
        <p:txBody>
          <a:bodyPr wrap="none" rtlCol="0">
            <a:spAutoFit/>
          </a:bodyPr>
          <a:lstStyle/>
          <a:p>
            <a:r>
              <a:rPr lang="en-US" sz="2800" b="1" dirty="0" smtClean="0"/>
              <a:t>Negative Reinforcement</a:t>
            </a:r>
            <a:endParaRPr lang="en-US" sz="2800" b="1" dirty="0"/>
          </a:p>
        </p:txBody>
      </p:sp>
      <p:pic>
        <p:nvPicPr>
          <p:cNvPr id="4" name="Picture 3"/>
          <p:cNvPicPr>
            <a:picLocks noChangeAspect="1"/>
          </p:cNvPicPr>
          <p:nvPr/>
        </p:nvPicPr>
        <p:blipFill>
          <a:blip r:embed="rId2"/>
          <a:stretch>
            <a:fillRect/>
          </a:stretch>
        </p:blipFill>
        <p:spPr>
          <a:xfrm>
            <a:off x="4979948" y="2129116"/>
            <a:ext cx="4011708" cy="4011708"/>
          </a:xfrm>
          <a:prstGeom prst="rect">
            <a:avLst/>
          </a:prstGeom>
        </p:spPr>
      </p:pic>
      <p:sp>
        <p:nvSpPr>
          <p:cNvPr id="6" name="Rectangle 5"/>
          <p:cNvSpPr/>
          <p:nvPr/>
        </p:nvSpPr>
        <p:spPr>
          <a:xfrm>
            <a:off x="430361" y="2278528"/>
            <a:ext cx="4120030" cy="4154983"/>
          </a:xfrm>
          <a:prstGeom prst="rect">
            <a:avLst/>
          </a:prstGeom>
        </p:spPr>
        <p:txBody>
          <a:bodyPr wrap="square">
            <a:spAutoFit/>
          </a:bodyPr>
          <a:lstStyle/>
          <a:p>
            <a:r>
              <a:rPr lang="en-US" sz="2400" dirty="0"/>
              <a:t>My </a:t>
            </a:r>
            <a:r>
              <a:rPr lang="en-US" sz="2400" dirty="0" smtClean="0"/>
              <a:t>mum </a:t>
            </a:r>
            <a:r>
              <a:rPr lang="en-US" sz="2400" dirty="0"/>
              <a:t>told me to change my “inappropriate” shorts before we went to dinner. </a:t>
            </a:r>
            <a:endParaRPr lang="en-US" sz="2400" dirty="0" smtClean="0"/>
          </a:p>
          <a:p>
            <a:endParaRPr lang="en-US" sz="2400" dirty="0"/>
          </a:p>
          <a:p>
            <a:r>
              <a:rPr lang="en-US" sz="2400" dirty="0" smtClean="0"/>
              <a:t>I </a:t>
            </a:r>
            <a:r>
              <a:rPr lang="en-US" sz="2400" dirty="0"/>
              <a:t>said no. </a:t>
            </a:r>
            <a:endParaRPr lang="en-US" sz="2400" dirty="0" smtClean="0"/>
          </a:p>
          <a:p>
            <a:endParaRPr lang="en-US" sz="2400" dirty="0"/>
          </a:p>
          <a:p>
            <a:r>
              <a:rPr lang="en-US" sz="2400" dirty="0" smtClean="0"/>
              <a:t>So </a:t>
            </a:r>
            <a:r>
              <a:rPr lang="en-US" sz="2400" dirty="0"/>
              <a:t>my dad cut his jeans, and we went to dinner and then mini golf like this</a:t>
            </a:r>
            <a:r>
              <a:rPr lang="en-US" sz="2400" dirty="0" smtClean="0"/>
              <a:t>.</a:t>
            </a:r>
          </a:p>
          <a:p>
            <a:endParaRPr lang="en-US" sz="2400" dirty="0"/>
          </a:p>
          <a:p>
            <a:pPr algn="r"/>
            <a:r>
              <a:rPr lang="en-US" sz="1600" dirty="0" smtClean="0"/>
              <a:t>Daughter of Scott Mackintosh</a:t>
            </a:r>
            <a:endParaRPr lang="en-US" sz="1600" dirty="0"/>
          </a:p>
        </p:txBody>
      </p:sp>
    </p:spTree>
    <p:extLst>
      <p:ext uri="{BB962C8B-B14F-4D97-AF65-F5344CB8AC3E}">
        <p14:creationId xmlns:p14="http://schemas.microsoft.com/office/powerpoint/2010/main" val="1900910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rot="-5400000">
            <a:off x="-1580356" y="2034679"/>
            <a:ext cx="4075112"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solidFill>
                  <a:srgbClr val="000000"/>
                </a:solidFill>
              </a:rPr>
              <a:t>applications</a:t>
            </a:r>
            <a:endParaRPr lang="en-AU" dirty="0">
              <a:solidFill>
                <a:srgbClr val="000000"/>
              </a:solidFill>
            </a:endParaRPr>
          </a:p>
        </p:txBody>
      </p:sp>
      <p:sp>
        <p:nvSpPr>
          <p:cNvPr id="49157" name="Line 5"/>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163" name="Text Box 11"/>
          <p:cNvSpPr txBox="1">
            <a:spLocks noChangeArrowheads="1"/>
          </p:cNvSpPr>
          <p:nvPr/>
        </p:nvSpPr>
        <p:spPr bwMode="auto">
          <a:xfrm>
            <a:off x="1447800" y="2031586"/>
            <a:ext cx="6934200" cy="3046988"/>
          </a:xfrm>
          <a:prstGeom prst="rect">
            <a:avLst/>
          </a:prstGeom>
          <a:noFill/>
          <a:ln w="9525">
            <a:noFill/>
            <a:miter lim="800000"/>
            <a:headEnd/>
            <a:tailEnd/>
          </a:ln>
          <a:extLst>
            <a:ext uri="{909E8E84-426E-40dd-AFC4-6F175D3DCCD1}">
              <a14:hiddenFill xmlns="" xmlns:a14="http://schemas.microsoft.com/office/drawing/2010/main">
                <a:solidFill>
                  <a:schemeClr val="accent1"/>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dirty="0">
                <a:solidFill>
                  <a:srgbClr val="000000"/>
                </a:solidFill>
              </a:rPr>
              <a:t>any classroom using token reinforcements and/or reward/punishment systems</a:t>
            </a:r>
          </a:p>
          <a:p>
            <a:pPr>
              <a:spcBef>
                <a:spcPct val="50000"/>
              </a:spcBef>
            </a:pPr>
            <a:r>
              <a:rPr lang="en-AU" dirty="0">
                <a:solidFill>
                  <a:srgbClr val="000000"/>
                </a:solidFill>
              </a:rPr>
              <a:t>Special Education classrooms</a:t>
            </a:r>
          </a:p>
          <a:p>
            <a:pPr>
              <a:spcBef>
                <a:spcPct val="50000"/>
              </a:spcBef>
            </a:pPr>
            <a:r>
              <a:rPr lang="en-AU" dirty="0">
                <a:solidFill>
                  <a:srgbClr val="000000"/>
                </a:solidFill>
              </a:rPr>
              <a:t>ED/BD units</a:t>
            </a:r>
          </a:p>
          <a:p>
            <a:pPr>
              <a:spcBef>
                <a:spcPct val="50000"/>
              </a:spcBef>
            </a:pPr>
            <a:r>
              <a:rPr lang="en-AU" dirty="0">
                <a:solidFill>
                  <a:srgbClr val="000000"/>
                </a:solidFill>
              </a:rPr>
              <a:t>with students on the Autism spectrum</a:t>
            </a:r>
          </a:p>
          <a:p>
            <a:pPr>
              <a:spcBef>
                <a:spcPct val="50000"/>
              </a:spcBef>
            </a:pPr>
            <a:r>
              <a:rPr lang="en-AU" dirty="0">
                <a:solidFill>
                  <a:srgbClr val="000000"/>
                </a:solidFill>
              </a:rPr>
              <a:t>and . . . .</a:t>
            </a:r>
          </a:p>
        </p:txBody>
      </p:sp>
      <p:sp>
        <p:nvSpPr>
          <p:cNvPr id="49164" name="Rectangle 12"/>
          <p:cNvSpPr>
            <a:spLocks noChangeArrowheads="1"/>
          </p:cNvSpPr>
          <p:nvPr/>
        </p:nvSpPr>
        <p:spPr bwMode="auto">
          <a:xfrm>
            <a:off x="1447800" y="5168486"/>
            <a:ext cx="7696200" cy="1323439"/>
          </a:xfrm>
          <a:prstGeom prst="rect">
            <a:avLst/>
          </a:prstGeom>
          <a:noFill/>
          <a:ln w="9525">
            <a:noFill/>
            <a:miter lim="800000"/>
            <a:headEnd/>
            <a:tailEnd/>
          </a:ln>
          <a:extLst>
            <a:ext uri="{909E8E84-426E-40dd-AFC4-6F175D3DCCD1}">
              <a14:hiddenFill xmlns="" xmlns:a14="http://schemas.microsoft.com/office/drawing/2010/main">
                <a:solidFill>
                  <a:schemeClr val="accent1"/>
                </a:solidFill>
              </a14:hiddenFill>
            </a:ext>
          </a:extLst>
        </p:spPr>
        <p:txBody>
          <a:bodyPr wrap="square">
            <a:spAutoFit/>
          </a:bodyPr>
          <a:lstStyle/>
          <a:p>
            <a:r>
              <a:rPr lang="en-AU" sz="2000" dirty="0">
                <a:solidFill>
                  <a:srgbClr val="000000"/>
                </a:solidFill>
                <a:latin typeface="Arial"/>
                <a:cs typeface="Arial"/>
              </a:rPr>
              <a:t>as the basis for the identification of behaviour patterns (</a:t>
            </a:r>
            <a:r>
              <a:rPr lang="en-AU" sz="2000" i="1" dirty="0">
                <a:solidFill>
                  <a:srgbClr val="000000"/>
                </a:solidFill>
                <a:latin typeface="Arial"/>
                <a:cs typeface="Arial"/>
              </a:rPr>
              <a:t>Functional Assessments</a:t>
            </a:r>
            <a:r>
              <a:rPr lang="en-AU" sz="2000" dirty="0">
                <a:solidFill>
                  <a:srgbClr val="000000"/>
                </a:solidFill>
                <a:latin typeface="Arial"/>
                <a:cs typeface="Arial"/>
              </a:rPr>
              <a:t>) and the development of Individual Education Plans (</a:t>
            </a:r>
            <a:r>
              <a:rPr lang="en-AU" sz="2000" i="1" dirty="0">
                <a:solidFill>
                  <a:srgbClr val="000000"/>
                </a:solidFill>
                <a:latin typeface="Arial"/>
                <a:cs typeface="Arial"/>
              </a:rPr>
              <a:t>IEPs</a:t>
            </a:r>
            <a:r>
              <a:rPr lang="en-AU" sz="2000" dirty="0">
                <a:solidFill>
                  <a:srgbClr val="000000"/>
                </a:solidFill>
                <a:latin typeface="Arial"/>
                <a:cs typeface="Arial"/>
              </a:rPr>
              <a:t>) across all </a:t>
            </a:r>
            <a:r>
              <a:rPr lang="en-AU" sz="2000" dirty="0" smtClean="0">
                <a:solidFill>
                  <a:srgbClr val="000000"/>
                </a:solidFill>
                <a:latin typeface="Arial"/>
                <a:cs typeface="Arial"/>
              </a:rPr>
              <a:t>settings and especially as part of the Positive Behavioural Intervention and Supports (PBIS or PBL)</a:t>
            </a:r>
            <a:endParaRPr lang="en-AU" sz="2000" dirty="0">
              <a:solidFill>
                <a:srgbClr val="000000"/>
              </a:solidFill>
              <a:latin typeface="Arial"/>
              <a:cs typeface="Arial"/>
            </a:endParaRPr>
          </a:p>
        </p:txBody>
      </p:sp>
      <p:sp>
        <p:nvSpPr>
          <p:cNvPr id="8" name="Rectangle 4"/>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t>Applied Behaviour Analysis</a:t>
            </a:r>
          </a:p>
          <a:p>
            <a:pPr algn="ctr">
              <a:defRPr/>
            </a:pPr>
            <a:r>
              <a:rPr lang="en-US" sz="2800" i="1" dirty="0">
                <a:solidFill>
                  <a:schemeClr val="bg1">
                    <a:lumMod val="75000"/>
                  </a:schemeClr>
                </a:solidFill>
              </a:rPr>
              <a:t>(Behaviour Modification)</a:t>
            </a:r>
            <a:endParaRPr lang="en-US" dirty="0">
              <a:solidFill>
                <a:schemeClr val="bg1">
                  <a:lumMod val="75000"/>
                </a:schemeClr>
              </a:solidFill>
            </a:endParaRPr>
          </a:p>
        </p:txBody>
      </p:sp>
      <p:pic>
        <p:nvPicPr>
          <p:cNvPr id="9" name="Picture 8" descr="beh_mod_arr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834223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ppt_x"/>
                                          </p:val>
                                        </p:tav>
                                        <p:tav tm="100000">
                                          <p:val>
                                            <p:strVal val="#ppt_x"/>
                                          </p:val>
                                        </p:tav>
                                      </p:tavLst>
                                    </p:anim>
                                    <p:anim calcmode="lin" valueType="num">
                                      <p:cBhvr additive="base">
                                        <p:cTn id="8" dur="500" fill="hold"/>
                                        <p:tgtEl>
                                          <p:spTgt spid="491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9156"/>
                                        </p:tgtEl>
                                        <p:attrNameLst>
                                          <p:attrName>style.visibility</p:attrName>
                                        </p:attrNameLst>
                                      </p:cBhvr>
                                      <p:to>
                                        <p:strVal val="visible"/>
                                      </p:to>
                                    </p:set>
                                    <p:anim calcmode="lin" valueType="num">
                                      <p:cBhvr additive="base">
                                        <p:cTn id="11" dur="500" fill="hold"/>
                                        <p:tgtEl>
                                          <p:spTgt spid="49156"/>
                                        </p:tgtEl>
                                        <p:attrNameLst>
                                          <p:attrName>ppt_x</p:attrName>
                                        </p:attrNameLst>
                                      </p:cBhvr>
                                      <p:tavLst>
                                        <p:tav tm="0">
                                          <p:val>
                                            <p:strVal val="#ppt_x"/>
                                          </p:val>
                                        </p:tav>
                                        <p:tav tm="100000">
                                          <p:val>
                                            <p:strVal val="#ppt_x"/>
                                          </p:val>
                                        </p:tav>
                                      </p:tavLst>
                                    </p:anim>
                                    <p:anim calcmode="lin" valueType="num">
                                      <p:cBhvr additive="base">
                                        <p:cTn id="12" dur="500" fill="hold"/>
                                        <p:tgtEl>
                                          <p:spTgt spid="49156"/>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49164"/>
                                        </p:tgtEl>
                                        <p:attrNameLst>
                                          <p:attrName>style.visibility</p:attrName>
                                        </p:attrNameLst>
                                      </p:cBhvr>
                                      <p:to>
                                        <p:strVal val="visible"/>
                                      </p:to>
                                    </p:set>
                                    <p:animEffect transition="in" filter="fade">
                                      <p:cBhvr>
                                        <p:cTn id="15" dur="1000"/>
                                        <p:tgtEl>
                                          <p:spTgt spid="4916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163"/>
                                        </p:tgtEl>
                                        <p:attrNameLst>
                                          <p:attrName>style.visibility</p:attrName>
                                        </p:attrNameLst>
                                      </p:cBhvr>
                                      <p:to>
                                        <p:strVal val="visible"/>
                                      </p:to>
                                    </p:set>
                                    <p:animEffect transition="in" filter="fade">
                                      <p:cBhvr>
                                        <p:cTn id="21" dur="1000"/>
                                        <p:tgtEl>
                                          <p:spTgt spid="4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animBg="1"/>
      <p:bldP spid="49163" grpId="0"/>
      <p:bldP spid="4916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2"/>
          <p:cNvSpPr txBox="1">
            <a:spLocks noChangeArrowheads="1"/>
          </p:cNvSpPr>
          <p:nvPr/>
        </p:nvSpPr>
        <p:spPr bwMode="auto">
          <a:xfrm>
            <a:off x="1143000" y="304800"/>
            <a:ext cx="7696200" cy="64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600" i="0" dirty="0" smtClean="0">
                <a:solidFill>
                  <a:schemeClr val="tx1"/>
                </a:solidFill>
                <a:effectLst>
                  <a:outerShdw blurRad="50800" dist="38100" dir="18900000" algn="bl" rotWithShape="0">
                    <a:prstClr val="black">
                      <a:alpha val="40000"/>
                    </a:prstClr>
                  </a:outerShdw>
                </a:effectLst>
              </a:rPr>
              <a:t>The Crisis Development Model</a:t>
            </a:r>
            <a:endParaRPr lang="en-AU" sz="2400" b="0" i="0" dirty="0" smtClean="0">
              <a:solidFill>
                <a:schemeClr val="tx1"/>
              </a:solidFill>
              <a:effectLst>
                <a:outerShdw blurRad="50800" dist="38100" dir="18900000" algn="bl" rotWithShape="0">
                  <a:prstClr val="black">
                    <a:alpha val="40000"/>
                  </a:prstClr>
                </a:outerShdw>
              </a:effectLst>
            </a:endParaRPr>
          </a:p>
        </p:txBody>
      </p:sp>
      <p:sp>
        <p:nvSpPr>
          <p:cNvPr id="41" name="Rectangle 40"/>
          <p:cNvSpPr/>
          <p:nvPr/>
        </p:nvSpPr>
        <p:spPr bwMode="auto">
          <a:xfrm>
            <a:off x="1115616" y="332656"/>
            <a:ext cx="6912768" cy="792088"/>
          </a:xfrm>
          <a:prstGeom prst="rect">
            <a:avLst/>
          </a:prstGeom>
          <a:solidFill>
            <a:schemeClr val="bg1">
              <a:alpha val="64000"/>
            </a:schemeClr>
          </a:solidFill>
          <a:ln>
            <a:noFill/>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p:cNvSpPr/>
          <p:nvPr/>
        </p:nvSpPr>
        <p:spPr bwMode="auto">
          <a:xfrm>
            <a:off x="1187624" y="332656"/>
            <a:ext cx="6768752" cy="648072"/>
          </a:xfrm>
          <a:prstGeom prst="rect">
            <a:avLst/>
          </a:prstGeom>
          <a:solidFill>
            <a:schemeClr val="bg1">
              <a:alpha val="86000"/>
            </a:schemeClr>
          </a:solidFill>
          <a:ln>
            <a:noFill/>
          </a:ln>
          <a:effectLs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389" name="Freeform 29"/>
          <p:cNvSpPr>
            <a:spLocks/>
          </p:cNvSpPr>
          <p:nvPr/>
        </p:nvSpPr>
        <p:spPr bwMode="auto">
          <a:xfrm>
            <a:off x="2362200" y="381000"/>
            <a:ext cx="4953000" cy="914400"/>
          </a:xfrm>
          <a:custGeom>
            <a:avLst/>
            <a:gdLst>
              <a:gd name="T0" fmla="*/ 0 w 3120"/>
              <a:gd name="T1" fmla="*/ 576 h 576"/>
              <a:gd name="T2" fmla="*/ 1728 w 3120"/>
              <a:gd name="T3" fmla="*/ 0 h 576"/>
              <a:gd name="T4" fmla="*/ 3120 w 3120"/>
              <a:gd name="T5" fmla="*/ 576 h 576"/>
            </a:gdLst>
            <a:ahLst/>
            <a:cxnLst>
              <a:cxn ang="0">
                <a:pos x="T0" y="T1"/>
              </a:cxn>
              <a:cxn ang="0">
                <a:pos x="T2" y="T3"/>
              </a:cxn>
              <a:cxn ang="0">
                <a:pos x="T4" y="T5"/>
              </a:cxn>
            </a:cxnLst>
            <a:rect l="0" t="0" r="r" b="b"/>
            <a:pathLst>
              <a:path w="3120" h="576">
                <a:moveTo>
                  <a:pt x="0" y="576"/>
                </a:moveTo>
                <a:cubicBezTo>
                  <a:pt x="604" y="288"/>
                  <a:pt x="1208" y="0"/>
                  <a:pt x="1728" y="0"/>
                </a:cubicBezTo>
                <a:cubicBezTo>
                  <a:pt x="2248" y="0"/>
                  <a:pt x="2888" y="480"/>
                  <a:pt x="3120" y="576"/>
                </a:cubicBezTo>
              </a:path>
            </a:pathLst>
          </a:custGeom>
          <a:noFill/>
          <a:ln w="57150" cap="flat" cmpd="sng">
            <a:solidFill>
              <a:srgbClr val="FF0000"/>
            </a:solidFill>
            <a:prstDash val="sysDot"/>
            <a:round/>
            <a:headEnd type="stealth" w="med" len="med"/>
            <a:tailEnd type="stealth"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5390" name="Text Box 30"/>
          <p:cNvSpPr txBox="1">
            <a:spLocks noChangeArrowheads="1"/>
          </p:cNvSpPr>
          <p:nvPr/>
        </p:nvSpPr>
        <p:spPr bwMode="auto">
          <a:xfrm rot="-1159312">
            <a:off x="3048000" y="609600"/>
            <a:ext cx="2209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integrated</a:t>
            </a:r>
            <a:endParaRPr lang="en-AU" sz="2000" b="0" i="0">
              <a:solidFill>
                <a:srgbClr val="FF0000"/>
              </a:solidFill>
            </a:endParaRPr>
          </a:p>
        </p:txBody>
      </p:sp>
      <p:sp>
        <p:nvSpPr>
          <p:cNvPr id="15391" name="Text Box 31"/>
          <p:cNvSpPr txBox="1">
            <a:spLocks noChangeArrowheads="1"/>
          </p:cNvSpPr>
          <p:nvPr/>
        </p:nvSpPr>
        <p:spPr bwMode="auto">
          <a:xfrm rot="1578226">
            <a:off x="5368979" y="660400"/>
            <a:ext cx="1209675"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dirty="0" err="1">
                <a:solidFill>
                  <a:srgbClr val="FF0000"/>
                </a:solidFill>
              </a:rPr>
              <a:t>erience</a:t>
            </a:r>
            <a:endParaRPr lang="en-AU" sz="2000" dirty="0">
              <a:solidFill>
                <a:srgbClr val="FF0000"/>
              </a:solidFill>
            </a:endParaRPr>
          </a:p>
        </p:txBody>
      </p:sp>
      <p:sp>
        <p:nvSpPr>
          <p:cNvPr id="15392" name="Text Box 32"/>
          <p:cNvSpPr txBox="1">
            <a:spLocks noChangeArrowheads="1"/>
          </p:cNvSpPr>
          <p:nvPr/>
        </p:nvSpPr>
        <p:spPr bwMode="auto">
          <a:xfrm rot="606794">
            <a:off x="5029200" y="406400"/>
            <a:ext cx="685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exp</a:t>
            </a:r>
          </a:p>
        </p:txBody>
      </p:sp>
      <p:sp>
        <p:nvSpPr>
          <p:cNvPr id="37914" name="Rectangle 34"/>
          <p:cNvSpPr>
            <a:spLocks noGrp="1" noChangeArrowheads="1"/>
          </p:cNvSpPr>
          <p:nvPr>
            <p:ph type="title" idx="4294967295"/>
          </p:nvPr>
        </p:nvSpPr>
        <p:spPr>
          <a:xfrm>
            <a:off x="7772400" y="76200"/>
            <a:ext cx="1295400" cy="256456"/>
          </a:xfrm>
        </p:spPr>
        <p:txBody>
          <a:bodyPr/>
          <a:lstStyle/>
          <a:p>
            <a:pPr eaLnBrk="1" hangingPunct="1"/>
            <a:r>
              <a:rPr lang="en-AU" sz="800" dirty="0" smtClean="0">
                <a:solidFill>
                  <a:schemeClr val="bg1"/>
                </a:solidFill>
                <a:latin typeface="Arial" charset="0"/>
                <a:ea typeface="ＭＳ Ｐゴシック" charset="0"/>
                <a:cs typeface="ＭＳ Ｐゴシック" charset="0"/>
              </a:rPr>
              <a:t>FBA</a:t>
            </a:r>
            <a:r>
              <a:rPr lang="en-AU" sz="800" baseline="0" dirty="0" smtClean="0">
                <a:solidFill>
                  <a:schemeClr val="bg1"/>
                </a:solidFill>
                <a:latin typeface="Arial" charset="0"/>
                <a:ea typeface="ＭＳ Ｐゴシック" charset="0"/>
                <a:cs typeface="ＭＳ Ｐゴシック" charset="0"/>
              </a:rPr>
              <a:t> – Form &amp; function</a:t>
            </a:r>
            <a:endParaRPr lang="en-AU" dirty="0">
              <a:solidFill>
                <a:schemeClr val="bg1"/>
              </a:solidFill>
              <a:latin typeface="Arial" charset="0"/>
              <a:ea typeface="ＭＳ Ｐゴシック" charset="0"/>
              <a:cs typeface="ＭＳ Ｐゴシック" charset="0"/>
            </a:endParaRPr>
          </a:p>
        </p:txBody>
      </p:sp>
      <p:sp>
        <p:nvSpPr>
          <p:cNvPr id="2" name="Rectangle 1"/>
          <p:cNvSpPr/>
          <p:nvPr/>
        </p:nvSpPr>
        <p:spPr bwMode="auto">
          <a:xfrm>
            <a:off x="1115616" y="332656"/>
            <a:ext cx="6912768" cy="72008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Rectangle 2"/>
          <p:cNvSpPr/>
          <p:nvPr/>
        </p:nvSpPr>
        <p:spPr bwMode="auto">
          <a:xfrm>
            <a:off x="1187624" y="332656"/>
            <a:ext cx="6840760" cy="72008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2" name="Picture 31" descr="CPI_logo_cl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1" y="0"/>
            <a:ext cx="1080120" cy="1080120"/>
          </a:xfrm>
          <a:prstGeom prst="rect">
            <a:avLst/>
          </a:prstGeom>
        </p:spPr>
      </p:pic>
      <p:sp>
        <p:nvSpPr>
          <p:cNvPr id="5" name="TextBox 4"/>
          <p:cNvSpPr txBox="1"/>
          <p:nvPr/>
        </p:nvSpPr>
        <p:spPr>
          <a:xfrm rot="20198322">
            <a:off x="1393056" y="751113"/>
            <a:ext cx="2342638" cy="430887"/>
          </a:xfrm>
          <a:prstGeom prst="rect">
            <a:avLst/>
          </a:prstGeom>
          <a:noFill/>
        </p:spPr>
        <p:txBody>
          <a:bodyPr wrap="square" rtlCol="0">
            <a:spAutoFit/>
          </a:bodyPr>
          <a:lstStyle/>
          <a:p>
            <a:r>
              <a:rPr lang="en-US" sz="2400" i="0" dirty="0" smtClean="0">
                <a:solidFill>
                  <a:schemeClr val="tx1"/>
                </a:solidFill>
              </a:rPr>
              <a:t>Environmental</a:t>
            </a:r>
            <a:endParaRPr lang="en-US" sz="2400" i="0" dirty="0">
              <a:solidFill>
                <a:schemeClr val="tx1"/>
              </a:solidFill>
            </a:endParaRPr>
          </a:p>
        </p:txBody>
      </p:sp>
      <p:sp>
        <p:nvSpPr>
          <p:cNvPr id="36" name="TextBox 35"/>
          <p:cNvSpPr txBox="1"/>
          <p:nvPr/>
        </p:nvSpPr>
        <p:spPr>
          <a:xfrm rot="4311453">
            <a:off x="3518757" y="-556370"/>
            <a:ext cx="1430965" cy="3272982"/>
          </a:xfrm>
          <a:prstGeom prst="rect">
            <a:avLst/>
          </a:prstGeom>
          <a:noFill/>
        </p:spPr>
        <p:txBody>
          <a:bodyPr wrap="square" rtlCol="0">
            <a:prstTxWarp prst="textCircle">
              <a:avLst>
                <a:gd name="adj" fmla="val 10803982"/>
              </a:avLst>
            </a:prstTxWarp>
            <a:spAutoFit/>
          </a:bodyPr>
          <a:lstStyle/>
          <a:p>
            <a:r>
              <a:rPr lang="en-US" sz="2400" i="0" dirty="0" smtClean="0">
                <a:solidFill>
                  <a:schemeClr val="tx1"/>
                </a:solidFill>
              </a:rPr>
              <a:t>Skill building</a:t>
            </a:r>
            <a:endParaRPr lang="en-US" sz="2400" i="0" dirty="0">
              <a:solidFill>
                <a:schemeClr val="tx1"/>
              </a:solidFill>
            </a:endParaRPr>
          </a:p>
        </p:txBody>
      </p:sp>
      <p:sp>
        <p:nvSpPr>
          <p:cNvPr id="37" name="TextBox 36"/>
          <p:cNvSpPr txBox="1"/>
          <p:nvPr/>
        </p:nvSpPr>
        <p:spPr>
          <a:xfrm rot="1530198">
            <a:off x="5613645" y="581704"/>
            <a:ext cx="2592288" cy="430887"/>
          </a:xfrm>
          <a:prstGeom prst="rect">
            <a:avLst/>
          </a:prstGeom>
          <a:noFill/>
        </p:spPr>
        <p:txBody>
          <a:bodyPr wrap="square" rtlCol="0">
            <a:spAutoFit/>
          </a:bodyPr>
          <a:lstStyle/>
          <a:p>
            <a:r>
              <a:rPr lang="en-US" sz="2400" i="0" dirty="0" smtClean="0">
                <a:solidFill>
                  <a:schemeClr val="tx1"/>
                </a:solidFill>
              </a:rPr>
              <a:t>Staff responses</a:t>
            </a:r>
            <a:endParaRPr lang="en-US" sz="2400" i="0" dirty="0">
              <a:solidFill>
                <a:schemeClr val="tx1"/>
              </a:solidFill>
            </a:endParaRPr>
          </a:p>
        </p:txBody>
      </p:sp>
      <p:cxnSp>
        <p:nvCxnSpPr>
          <p:cNvPr id="7" name="Straight Connector 6"/>
          <p:cNvCxnSpPr/>
          <p:nvPr/>
        </p:nvCxnSpPr>
        <p:spPr bwMode="auto">
          <a:xfrm>
            <a:off x="9756576" y="404664"/>
            <a:ext cx="0" cy="576064"/>
          </a:xfrm>
          <a:prstGeom prst="line">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9" name="Straight Connector 8"/>
          <p:cNvCxnSpPr/>
          <p:nvPr/>
        </p:nvCxnSpPr>
        <p:spPr bwMode="auto">
          <a:xfrm>
            <a:off x="8964488" y="1052736"/>
            <a:ext cx="0" cy="576064"/>
          </a:xfrm>
          <a:prstGeom prst="line">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1" name="Straight Connector 10"/>
          <p:cNvCxnSpPr/>
          <p:nvPr/>
        </p:nvCxnSpPr>
        <p:spPr bwMode="auto">
          <a:xfrm>
            <a:off x="3563888" y="332656"/>
            <a:ext cx="144016" cy="36004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9" name="Straight Connector 48"/>
          <p:cNvCxnSpPr/>
          <p:nvPr/>
        </p:nvCxnSpPr>
        <p:spPr bwMode="auto">
          <a:xfrm flipH="1">
            <a:off x="5618106" y="76200"/>
            <a:ext cx="144016" cy="36004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21" name="Elbow Connector 20"/>
          <p:cNvCxnSpPr/>
          <p:nvPr/>
        </p:nvCxnSpPr>
        <p:spPr bwMode="auto">
          <a:xfrm rot="10800000">
            <a:off x="1043608" y="764704"/>
            <a:ext cx="5184576" cy="3960440"/>
          </a:xfrm>
          <a:prstGeom prst="bentConnector3">
            <a:avLst/>
          </a:prstGeom>
          <a:noFill/>
          <a:ln>
            <a:noFill/>
            <a:tailEnd type="arrow"/>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9" name="Curved Connector 38"/>
          <p:cNvCxnSpPr/>
          <p:nvPr/>
        </p:nvCxnSpPr>
        <p:spPr bwMode="auto">
          <a:xfrm rot="10800000" flipV="1">
            <a:off x="395536" y="5091534"/>
            <a:ext cx="6703094" cy="569714"/>
          </a:xfrm>
          <a:prstGeom prst="curvedConnector3">
            <a:avLst/>
          </a:prstGeom>
          <a:noFill/>
          <a:ln>
            <a:noFill/>
            <a:headEnd type="arrow"/>
            <a:tailEnd type="arrow"/>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4" name="TextBox 43"/>
          <p:cNvSpPr txBox="1"/>
          <p:nvPr/>
        </p:nvSpPr>
        <p:spPr>
          <a:xfrm>
            <a:off x="1547664" y="5877272"/>
            <a:ext cx="6264696" cy="430887"/>
          </a:xfrm>
          <a:prstGeom prst="rect">
            <a:avLst/>
          </a:prstGeom>
          <a:solidFill>
            <a:srgbClr val="FFFFFF"/>
          </a:solidFill>
          <a:ln>
            <a:solidFill>
              <a:schemeClr val="tx1"/>
            </a:solidFill>
          </a:ln>
          <a:effectLst>
            <a:outerShdw blurRad="50800" dist="38100" dir="18900000" algn="bl" rotWithShape="0">
              <a:prstClr val="black">
                <a:alpha val="40000"/>
              </a:prstClr>
            </a:outerShdw>
          </a:effectLst>
        </p:spPr>
        <p:txBody>
          <a:bodyPr wrap="square" rtlCol="0">
            <a:spAutoFit/>
          </a:bodyPr>
          <a:lstStyle/>
          <a:p>
            <a:r>
              <a:rPr lang="en-US" sz="2400" i="0" dirty="0" smtClean="0">
                <a:ln>
                  <a:solidFill>
                    <a:schemeClr val="tx2"/>
                  </a:solidFill>
                </a:ln>
                <a:solidFill>
                  <a:srgbClr val="FF0000"/>
                </a:solidFill>
              </a:rPr>
              <a:t>Functional </a:t>
            </a:r>
            <a:r>
              <a:rPr lang="en-US" sz="2400" i="0" dirty="0" err="1" smtClean="0">
                <a:ln>
                  <a:solidFill>
                    <a:schemeClr val="tx2"/>
                  </a:solidFill>
                </a:ln>
                <a:solidFill>
                  <a:srgbClr val="FF0000"/>
                </a:solidFill>
              </a:rPr>
              <a:t>behavioural</a:t>
            </a:r>
            <a:r>
              <a:rPr lang="en-US" sz="2400" i="0" dirty="0" smtClean="0">
                <a:ln>
                  <a:solidFill>
                    <a:schemeClr val="tx2"/>
                  </a:solidFill>
                </a:ln>
                <a:solidFill>
                  <a:srgbClr val="FF0000"/>
                </a:solidFill>
              </a:rPr>
              <a:t> assessment</a:t>
            </a:r>
            <a:endParaRPr lang="en-US" sz="2400" i="0" dirty="0">
              <a:ln>
                <a:solidFill>
                  <a:schemeClr val="tx2"/>
                </a:solidFill>
              </a:ln>
              <a:solidFill>
                <a:srgbClr val="FF0000"/>
              </a:solidFill>
            </a:endParaRPr>
          </a:p>
        </p:txBody>
      </p:sp>
      <p:sp>
        <p:nvSpPr>
          <p:cNvPr id="4" name="TextBox 3"/>
          <p:cNvSpPr txBox="1"/>
          <p:nvPr/>
        </p:nvSpPr>
        <p:spPr>
          <a:xfrm>
            <a:off x="2555776" y="1556792"/>
            <a:ext cx="4536504" cy="430887"/>
          </a:xfrm>
          <a:prstGeom prst="rect">
            <a:avLst/>
          </a:prstGeom>
          <a:noFill/>
        </p:spPr>
        <p:txBody>
          <a:bodyPr wrap="square" rtlCol="0">
            <a:spAutoFit/>
          </a:bodyPr>
          <a:lstStyle/>
          <a:p>
            <a:r>
              <a:rPr lang="en-US" sz="2400" i="0" dirty="0" smtClean="0">
                <a:solidFill>
                  <a:schemeClr val="tx1"/>
                </a:solidFill>
              </a:rPr>
              <a:t>Integration with PBL</a:t>
            </a:r>
            <a:endParaRPr lang="en-US" sz="2400" i="0" dirty="0">
              <a:solidFill>
                <a:schemeClr val="tx1"/>
              </a:solidFill>
            </a:endParaRPr>
          </a:p>
        </p:txBody>
      </p:sp>
      <p:sp>
        <p:nvSpPr>
          <p:cNvPr id="8" name="TextBox 7"/>
          <p:cNvSpPr txBox="1"/>
          <p:nvPr/>
        </p:nvSpPr>
        <p:spPr>
          <a:xfrm>
            <a:off x="4067944" y="2276872"/>
            <a:ext cx="1440160" cy="432048"/>
          </a:xfrm>
          <a:prstGeom prst="rect">
            <a:avLst/>
          </a:prstGeom>
          <a:noFill/>
        </p:spPr>
        <p:txBody>
          <a:bodyPr wrap="square" rtlCol="0">
            <a:spAutoFit/>
          </a:bodyPr>
          <a:lstStyle/>
          <a:p>
            <a:r>
              <a:rPr lang="en-US" sz="2400" i="0" dirty="0" smtClean="0">
                <a:solidFill>
                  <a:srgbClr val="000000"/>
                </a:solidFill>
              </a:rPr>
              <a:t>Form</a:t>
            </a:r>
            <a:endParaRPr lang="en-US" sz="2400" i="0" dirty="0">
              <a:solidFill>
                <a:srgbClr val="000000"/>
              </a:solidFill>
            </a:endParaRPr>
          </a:p>
        </p:txBody>
      </p:sp>
      <p:sp>
        <p:nvSpPr>
          <p:cNvPr id="45" name="TextBox 44"/>
          <p:cNvSpPr txBox="1"/>
          <p:nvPr/>
        </p:nvSpPr>
        <p:spPr>
          <a:xfrm>
            <a:off x="4283968" y="3573016"/>
            <a:ext cx="1728192" cy="430887"/>
          </a:xfrm>
          <a:prstGeom prst="rect">
            <a:avLst/>
          </a:prstGeom>
          <a:noFill/>
        </p:spPr>
        <p:txBody>
          <a:bodyPr wrap="square" rtlCol="0">
            <a:spAutoFit/>
          </a:bodyPr>
          <a:lstStyle/>
          <a:p>
            <a:r>
              <a:rPr lang="en-US" sz="2400" i="0" dirty="0" smtClean="0">
                <a:solidFill>
                  <a:srgbClr val="000000"/>
                </a:solidFill>
              </a:rPr>
              <a:t>Function</a:t>
            </a:r>
            <a:endParaRPr lang="en-US" sz="2400" i="0" dirty="0">
              <a:solidFill>
                <a:srgbClr val="000000"/>
              </a:solidFill>
            </a:endParaRPr>
          </a:p>
        </p:txBody>
      </p:sp>
      <p:sp>
        <p:nvSpPr>
          <p:cNvPr id="47" name="TextBox 46"/>
          <p:cNvSpPr txBox="1"/>
          <p:nvPr/>
        </p:nvSpPr>
        <p:spPr>
          <a:xfrm>
            <a:off x="107504" y="2708920"/>
            <a:ext cx="3600400" cy="430887"/>
          </a:xfrm>
          <a:prstGeom prst="rect">
            <a:avLst/>
          </a:prstGeom>
          <a:noFill/>
        </p:spPr>
        <p:txBody>
          <a:bodyPr wrap="square" rtlCol="0">
            <a:spAutoFit/>
          </a:bodyPr>
          <a:lstStyle/>
          <a:p>
            <a:r>
              <a:rPr lang="en-US" sz="2400" i="0" dirty="0" smtClean="0">
                <a:solidFill>
                  <a:srgbClr val="000000"/>
                </a:solidFill>
              </a:rPr>
              <a:t>All </a:t>
            </a:r>
            <a:r>
              <a:rPr lang="en-US" sz="2400" i="0" dirty="0" err="1" smtClean="0">
                <a:solidFill>
                  <a:srgbClr val="000000"/>
                </a:solidFill>
              </a:rPr>
              <a:t>behaviour</a:t>
            </a:r>
            <a:r>
              <a:rPr lang="en-US" sz="2400" i="0" dirty="0" smtClean="0">
                <a:solidFill>
                  <a:srgbClr val="000000"/>
                </a:solidFill>
              </a:rPr>
              <a:t> has a</a:t>
            </a:r>
            <a:endParaRPr lang="en-US" sz="2400" i="0" dirty="0">
              <a:solidFill>
                <a:srgbClr val="000000"/>
              </a:solidFill>
            </a:endParaRPr>
          </a:p>
        </p:txBody>
      </p:sp>
      <p:cxnSp>
        <p:nvCxnSpPr>
          <p:cNvPr id="12" name="Straight Connector 11"/>
          <p:cNvCxnSpPr/>
          <p:nvPr/>
        </p:nvCxnSpPr>
        <p:spPr bwMode="auto">
          <a:xfrm flipV="1">
            <a:off x="3095836" y="2564904"/>
            <a:ext cx="792088" cy="288032"/>
          </a:xfrm>
          <a:prstGeom prst="line">
            <a:avLst/>
          </a:prstGeom>
          <a:noFill/>
          <a:ln w="38100" cap="flat" cmpd="sng" algn="ctr">
            <a:solidFill>
              <a:srgbClr val="FF0000"/>
            </a:solidFill>
            <a:prstDash val="solid"/>
            <a:round/>
            <a:headEnd type="none" w="med" len="med"/>
            <a:tailEnd type="none" w="med" len="me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bg1"/>
                </a:solidFill>
              </a14:hiddenFill>
            </a:ext>
          </a:extLst>
        </p:spPr>
      </p:cxnSp>
      <p:cxnSp>
        <p:nvCxnSpPr>
          <p:cNvPr id="50" name="Straight Connector 49"/>
          <p:cNvCxnSpPr/>
          <p:nvPr/>
        </p:nvCxnSpPr>
        <p:spPr bwMode="auto">
          <a:xfrm>
            <a:off x="3095836" y="3140968"/>
            <a:ext cx="720080" cy="432048"/>
          </a:xfrm>
          <a:prstGeom prst="line">
            <a:avLst/>
          </a:prstGeom>
          <a:noFill/>
          <a:ln w="38100" cap="flat" cmpd="sng" algn="ctr">
            <a:solidFill>
              <a:srgbClr val="FF0000"/>
            </a:solidFill>
            <a:prstDash val="solid"/>
            <a:round/>
            <a:headEnd type="none" w="med" len="med"/>
            <a:tailEnd type="none" w="med" len="med"/>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bg1"/>
                </a:solidFill>
              </a14:hiddenFill>
            </a:ext>
          </a:extLst>
        </p:spPr>
      </p:cxnSp>
      <p:sp>
        <p:nvSpPr>
          <p:cNvPr id="17" name="TextBox 16"/>
          <p:cNvSpPr txBox="1"/>
          <p:nvPr/>
        </p:nvSpPr>
        <p:spPr>
          <a:xfrm>
            <a:off x="4499992" y="2636912"/>
            <a:ext cx="2808312" cy="346249"/>
          </a:xfrm>
          <a:prstGeom prst="rect">
            <a:avLst/>
          </a:prstGeom>
          <a:noFill/>
        </p:spPr>
        <p:txBody>
          <a:bodyPr wrap="square" rtlCol="0">
            <a:spAutoFit/>
          </a:bodyPr>
          <a:lstStyle/>
          <a:p>
            <a:r>
              <a:rPr lang="en-US" sz="1800" b="0" dirty="0" smtClean="0">
                <a:solidFill>
                  <a:srgbClr val="000000"/>
                </a:solidFill>
              </a:rPr>
              <a:t>( used to communicate </a:t>
            </a:r>
            <a:r>
              <a:rPr lang="en-US" sz="1800" dirty="0" smtClean="0">
                <a:solidFill>
                  <a:srgbClr val="000000"/>
                </a:solidFill>
              </a:rPr>
              <a:t>)</a:t>
            </a:r>
            <a:endParaRPr lang="en-US" sz="1800" dirty="0">
              <a:solidFill>
                <a:srgbClr val="000000"/>
              </a:solidFill>
            </a:endParaRPr>
          </a:p>
        </p:txBody>
      </p:sp>
      <p:sp>
        <p:nvSpPr>
          <p:cNvPr id="53" name="TextBox 52"/>
          <p:cNvSpPr txBox="1"/>
          <p:nvPr/>
        </p:nvSpPr>
        <p:spPr>
          <a:xfrm>
            <a:off x="4572000" y="4005064"/>
            <a:ext cx="3240360" cy="346249"/>
          </a:xfrm>
          <a:prstGeom prst="rect">
            <a:avLst/>
          </a:prstGeom>
          <a:noFill/>
        </p:spPr>
        <p:txBody>
          <a:bodyPr wrap="square" rtlCol="0">
            <a:spAutoFit/>
          </a:bodyPr>
          <a:lstStyle/>
          <a:p>
            <a:r>
              <a:rPr lang="en-US" sz="1800" b="0" dirty="0" smtClean="0">
                <a:solidFill>
                  <a:srgbClr val="000000"/>
                </a:solidFill>
              </a:rPr>
              <a:t>( reason for the </a:t>
            </a:r>
            <a:r>
              <a:rPr lang="en-US" sz="1800" b="0" dirty="0" err="1" smtClean="0">
                <a:solidFill>
                  <a:srgbClr val="000000"/>
                </a:solidFill>
              </a:rPr>
              <a:t>behaviour</a:t>
            </a:r>
            <a:r>
              <a:rPr lang="en-US" sz="1800" b="0" dirty="0" smtClean="0">
                <a:solidFill>
                  <a:srgbClr val="000000"/>
                </a:solidFill>
              </a:rPr>
              <a:t>)</a:t>
            </a:r>
            <a:endParaRPr lang="en-US" sz="1800" b="0" dirty="0">
              <a:solidFill>
                <a:srgbClr val="000000"/>
              </a:solidFill>
            </a:endParaRPr>
          </a:p>
        </p:txBody>
      </p:sp>
      <p:sp>
        <p:nvSpPr>
          <p:cNvPr id="18" name="TextBox 17"/>
          <p:cNvSpPr txBox="1"/>
          <p:nvPr/>
        </p:nvSpPr>
        <p:spPr>
          <a:xfrm>
            <a:off x="4103440" y="2996952"/>
            <a:ext cx="5040560" cy="374461"/>
          </a:xfrm>
          <a:prstGeom prst="rect">
            <a:avLst/>
          </a:prstGeom>
          <a:noFill/>
        </p:spPr>
        <p:txBody>
          <a:bodyPr wrap="square" rtlCol="0">
            <a:spAutoFit/>
          </a:bodyPr>
          <a:lstStyle/>
          <a:p>
            <a:r>
              <a:rPr lang="en-US" sz="2000" b="0" i="0" dirty="0" smtClean="0">
                <a:solidFill>
                  <a:srgbClr val="000000"/>
                </a:solidFill>
              </a:rPr>
              <a:t>Examples: words, non-</a:t>
            </a:r>
            <a:r>
              <a:rPr lang="en-US" sz="2000" b="0" i="0" dirty="0" err="1" smtClean="0">
                <a:solidFill>
                  <a:srgbClr val="000000"/>
                </a:solidFill>
              </a:rPr>
              <a:t>verbals</a:t>
            </a:r>
            <a:r>
              <a:rPr lang="en-US" sz="2000" b="0" i="0" dirty="0" smtClean="0">
                <a:solidFill>
                  <a:srgbClr val="000000"/>
                </a:solidFill>
              </a:rPr>
              <a:t>, actions</a:t>
            </a:r>
            <a:endParaRPr lang="en-US" sz="2000" b="0" i="0" dirty="0">
              <a:solidFill>
                <a:srgbClr val="000000"/>
              </a:solidFill>
            </a:endParaRPr>
          </a:p>
        </p:txBody>
      </p:sp>
      <p:sp>
        <p:nvSpPr>
          <p:cNvPr id="55" name="TextBox 54"/>
          <p:cNvSpPr txBox="1"/>
          <p:nvPr/>
        </p:nvSpPr>
        <p:spPr>
          <a:xfrm>
            <a:off x="4427984" y="4365104"/>
            <a:ext cx="5040560" cy="1379865"/>
          </a:xfrm>
          <a:prstGeom prst="rect">
            <a:avLst/>
          </a:prstGeom>
          <a:noFill/>
        </p:spPr>
        <p:txBody>
          <a:bodyPr wrap="square" rtlCol="0">
            <a:spAutoFit/>
          </a:bodyPr>
          <a:lstStyle/>
          <a:p>
            <a:pPr algn="l"/>
            <a:r>
              <a:rPr lang="en-US" sz="2000" b="0" i="0" dirty="0" smtClean="0">
                <a:solidFill>
                  <a:srgbClr val="000000"/>
                </a:solidFill>
              </a:rPr>
              <a:t>Common functions: </a:t>
            </a:r>
            <a:endParaRPr lang="en-US" sz="2000" b="0" i="0" dirty="0">
              <a:solidFill>
                <a:srgbClr val="000000"/>
              </a:solidFill>
            </a:endParaRPr>
          </a:p>
          <a:p>
            <a:pPr marL="342900" indent="-342900" algn="l">
              <a:lnSpc>
                <a:spcPct val="110000"/>
              </a:lnSpc>
              <a:buFont typeface="Arial"/>
              <a:buChar char="•"/>
            </a:pPr>
            <a:r>
              <a:rPr lang="en-US" sz="2000" b="0" i="0" dirty="0" smtClean="0">
                <a:solidFill>
                  <a:srgbClr val="000000"/>
                </a:solidFill>
              </a:rPr>
              <a:t>to access/obtain</a:t>
            </a:r>
          </a:p>
          <a:p>
            <a:pPr marL="342900" indent="-342900" algn="l">
              <a:lnSpc>
                <a:spcPct val="110000"/>
              </a:lnSpc>
              <a:buFont typeface="Arial"/>
              <a:buChar char="•"/>
            </a:pPr>
            <a:r>
              <a:rPr lang="en-US" sz="2000" b="0" i="0" dirty="0" smtClean="0">
                <a:solidFill>
                  <a:srgbClr val="000000"/>
                </a:solidFill>
              </a:rPr>
              <a:t>to avoid/escape</a:t>
            </a:r>
          </a:p>
          <a:p>
            <a:pPr marL="342900" indent="-342900" algn="l">
              <a:lnSpc>
                <a:spcPct val="110000"/>
              </a:lnSpc>
              <a:buFont typeface="Arial"/>
              <a:buChar char="•"/>
            </a:pPr>
            <a:r>
              <a:rPr lang="en-US" sz="2000" b="0" i="0" dirty="0" smtClean="0">
                <a:solidFill>
                  <a:srgbClr val="000000"/>
                </a:solidFill>
              </a:rPr>
              <a:t>to </a:t>
            </a:r>
            <a:r>
              <a:rPr lang="en-US" sz="2000" b="0" i="0" dirty="0" err="1" smtClean="0">
                <a:solidFill>
                  <a:srgbClr val="000000"/>
                </a:solidFill>
              </a:rPr>
              <a:t>fulfil</a:t>
            </a:r>
            <a:r>
              <a:rPr lang="en-US" sz="2000" b="0" i="0" dirty="0" smtClean="0">
                <a:solidFill>
                  <a:srgbClr val="000000"/>
                </a:solidFill>
              </a:rPr>
              <a:t> a sensory need</a:t>
            </a:r>
          </a:p>
        </p:txBody>
      </p:sp>
      <p:pic>
        <p:nvPicPr>
          <p:cNvPr id="30" name="Picture 29" descr="audiobo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9592" y="3429000"/>
            <a:ext cx="1529928" cy="1782440"/>
          </a:xfrm>
          <a:prstGeom prst="rect">
            <a:avLst/>
          </a:prstGeom>
        </p:spPr>
      </p:pic>
    </p:spTree>
    <p:extLst>
      <p:ext uri="{BB962C8B-B14F-4D97-AF65-F5344CB8AC3E}">
        <p14:creationId xmlns:p14="http://schemas.microsoft.com/office/powerpoint/2010/main" val="8471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3" grpId="0"/>
      <p:bldP spid="18"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2"/>
          <p:cNvSpPr txBox="1">
            <a:spLocks noChangeArrowheads="1"/>
          </p:cNvSpPr>
          <p:nvPr/>
        </p:nvSpPr>
        <p:spPr bwMode="auto">
          <a:xfrm>
            <a:off x="1143000" y="304800"/>
            <a:ext cx="7696200" cy="64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600" i="0" dirty="0" smtClean="0">
                <a:solidFill>
                  <a:schemeClr val="tx1"/>
                </a:solidFill>
                <a:effectLst>
                  <a:outerShdw blurRad="50800" dist="38100" dir="18900000" algn="bl" rotWithShape="0">
                    <a:prstClr val="black">
                      <a:alpha val="40000"/>
                    </a:prstClr>
                  </a:outerShdw>
                </a:effectLst>
              </a:rPr>
              <a:t>The Crisis Development Model</a:t>
            </a:r>
            <a:endParaRPr lang="en-AU" sz="2400" b="0" i="0" dirty="0" smtClean="0">
              <a:solidFill>
                <a:schemeClr val="tx1"/>
              </a:solidFill>
              <a:effectLst>
                <a:outerShdw blurRad="50800" dist="38100" dir="18900000" algn="bl" rotWithShape="0">
                  <a:prstClr val="black">
                    <a:alpha val="40000"/>
                  </a:prstClr>
                </a:outerShdw>
              </a:effectLst>
            </a:endParaRPr>
          </a:p>
        </p:txBody>
      </p:sp>
      <p:sp>
        <p:nvSpPr>
          <p:cNvPr id="41" name="Rectangle 40"/>
          <p:cNvSpPr/>
          <p:nvPr/>
        </p:nvSpPr>
        <p:spPr bwMode="auto">
          <a:xfrm>
            <a:off x="1115616" y="332656"/>
            <a:ext cx="6912768" cy="792088"/>
          </a:xfrm>
          <a:prstGeom prst="rect">
            <a:avLst/>
          </a:prstGeom>
          <a:solidFill>
            <a:schemeClr val="bg1">
              <a:alpha val="64000"/>
            </a:schemeClr>
          </a:solidFill>
          <a:ln>
            <a:noFill/>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p:cNvSpPr/>
          <p:nvPr/>
        </p:nvSpPr>
        <p:spPr bwMode="auto">
          <a:xfrm>
            <a:off x="1187624" y="332656"/>
            <a:ext cx="6768752" cy="648072"/>
          </a:xfrm>
          <a:prstGeom prst="rect">
            <a:avLst/>
          </a:prstGeom>
          <a:solidFill>
            <a:schemeClr val="bg1">
              <a:alpha val="86000"/>
            </a:schemeClr>
          </a:solidFill>
          <a:ln>
            <a:noFill/>
          </a:ln>
          <a:effectLs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389" name="Freeform 29"/>
          <p:cNvSpPr>
            <a:spLocks/>
          </p:cNvSpPr>
          <p:nvPr/>
        </p:nvSpPr>
        <p:spPr bwMode="auto">
          <a:xfrm>
            <a:off x="2362200" y="381000"/>
            <a:ext cx="4953000" cy="914400"/>
          </a:xfrm>
          <a:custGeom>
            <a:avLst/>
            <a:gdLst>
              <a:gd name="T0" fmla="*/ 0 w 3120"/>
              <a:gd name="T1" fmla="*/ 576 h 576"/>
              <a:gd name="T2" fmla="*/ 1728 w 3120"/>
              <a:gd name="T3" fmla="*/ 0 h 576"/>
              <a:gd name="T4" fmla="*/ 3120 w 3120"/>
              <a:gd name="T5" fmla="*/ 576 h 576"/>
            </a:gdLst>
            <a:ahLst/>
            <a:cxnLst>
              <a:cxn ang="0">
                <a:pos x="T0" y="T1"/>
              </a:cxn>
              <a:cxn ang="0">
                <a:pos x="T2" y="T3"/>
              </a:cxn>
              <a:cxn ang="0">
                <a:pos x="T4" y="T5"/>
              </a:cxn>
            </a:cxnLst>
            <a:rect l="0" t="0" r="r" b="b"/>
            <a:pathLst>
              <a:path w="3120" h="576">
                <a:moveTo>
                  <a:pt x="0" y="576"/>
                </a:moveTo>
                <a:cubicBezTo>
                  <a:pt x="604" y="288"/>
                  <a:pt x="1208" y="0"/>
                  <a:pt x="1728" y="0"/>
                </a:cubicBezTo>
                <a:cubicBezTo>
                  <a:pt x="2248" y="0"/>
                  <a:pt x="2888" y="480"/>
                  <a:pt x="3120" y="576"/>
                </a:cubicBezTo>
              </a:path>
            </a:pathLst>
          </a:custGeom>
          <a:noFill/>
          <a:ln w="57150" cap="flat" cmpd="sng">
            <a:solidFill>
              <a:srgbClr val="FF0000"/>
            </a:solidFill>
            <a:prstDash val="sysDot"/>
            <a:round/>
            <a:headEnd type="stealth" w="med" len="med"/>
            <a:tailEnd type="stealth"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5390" name="Text Box 30"/>
          <p:cNvSpPr txBox="1">
            <a:spLocks noChangeArrowheads="1"/>
          </p:cNvSpPr>
          <p:nvPr/>
        </p:nvSpPr>
        <p:spPr bwMode="auto">
          <a:xfrm rot="-1159312">
            <a:off x="3048000" y="609600"/>
            <a:ext cx="2209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integrated</a:t>
            </a:r>
            <a:endParaRPr lang="en-AU" sz="2000" b="0" i="0">
              <a:solidFill>
                <a:srgbClr val="FF0000"/>
              </a:solidFill>
            </a:endParaRPr>
          </a:p>
        </p:txBody>
      </p:sp>
      <p:sp>
        <p:nvSpPr>
          <p:cNvPr id="15391" name="Text Box 31"/>
          <p:cNvSpPr txBox="1">
            <a:spLocks noChangeArrowheads="1"/>
          </p:cNvSpPr>
          <p:nvPr/>
        </p:nvSpPr>
        <p:spPr bwMode="auto">
          <a:xfrm rot="1578226">
            <a:off x="5370752" y="646890"/>
            <a:ext cx="1209675"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dirty="0" err="1">
                <a:solidFill>
                  <a:srgbClr val="FF0000"/>
                </a:solidFill>
              </a:rPr>
              <a:t>erience</a:t>
            </a:r>
            <a:endParaRPr lang="en-AU" sz="2000" dirty="0">
              <a:solidFill>
                <a:srgbClr val="FF0000"/>
              </a:solidFill>
            </a:endParaRPr>
          </a:p>
        </p:txBody>
      </p:sp>
      <p:sp>
        <p:nvSpPr>
          <p:cNvPr id="15392" name="Text Box 32"/>
          <p:cNvSpPr txBox="1">
            <a:spLocks noChangeArrowheads="1"/>
          </p:cNvSpPr>
          <p:nvPr/>
        </p:nvSpPr>
        <p:spPr bwMode="auto">
          <a:xfrm rot="606794">
            <a:off x="5029200" y="406400"/>
            <a:ext cx="685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exp</a:t>
            </a:r>
          </a:p>
        </p:txBody>
      </p:sp>
      <p:sp>
        <p:nvSpPr>
          <p:cNvPr id="37914" name="Rectangle 34"/>
          <p:cNvSpPr>
            <a:spLocks noGrp="1" noChangeArrowheads="1"/>
          </p:cNvSpPr>
          <p:nvPr>
            <p:ph type="title" idx="4294967295"/>
          </p:nvPr>
        </p:nvSpPr>
        <p:spPr>
          <a:xfrm>
            <a:off x="7772400" y="76200"/>
            <a:ext cx="1295400" cy="256456"/>
          </a:xfrm>
        </p:spPr>
        <p:txBody>
          <a:bodyPr>
            <a:normAutofit fontScale="90000"/>
          </a:bodyPr>
          <a:lstStyle/>
          <a:p>
            <a:pPr eaLnBrk="1" hangingPunct="1"/>
            <a:r>
              <a:rPr lang="en-AU" sz="800" dirty="0" smtClean="0">
                <a:solidFill>
                  <a:schemeClr val="bg1"/>
                </a:solidFill>
                <a:latin typeface="Arial" charset="0"/>
                <a:ea typeface="ＭＳ Ｐゴシック" charset="0"/>
                <a:cs typeface="ＭＳ Ｐゴシック" charset="0"/>
              </a:rPr>
              <a:t>FBA – integration with PBIS</a:t>
            </a:r>
            <a:endParaRPr lang="en-AU" dirty="0">
              <a:solidFill>
                <a:schemeClr val="bg1"/>
              </a:solidFill>
              <a:latin typeface="Arial" charset="0"/>
              <a:ea typeface="ＭＳ Ｐゴシック" charset="0"/>
              <a:cs typeface="ＭＳ Ｐゴシック" charset="0"/>
            </a:endParaRPr>
          </a:p>
        </p:txBody>
      </p:sp>
      <p:sp>
        <p:nvSpPr>
          <p:cNvPr id="2" name="Rectangle 1"/>
          <p:cNvSpPr/>
          <p:nvPr/>
        </p:nvSpPr>
        <p:spPr bwMode="auto">
          <a:xfrm>
            <a:off x="1115616" y="332656"/>
            <a:ext cx="6912768" cy="72008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Rectangle 2"/>
          <p:cNvSpPr/>
          <p:nvPr/>
        </p:nvSpPr>
        <p:spPr bwMode="auto">
          <a:xfrm>
            <a:off x="1187624" y="332656"/>
            <a:ext cx="6840760" cy="72008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2" name="Picture 31" descr="CPI_logo_cl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1" y="0"/>
            <a:ext cx="1080120" cy="1080120"/>
          </a:xfrm>
          <a:prstGeom prst="rect">
            <a:avLst/>
          </a:prstGeom>
        </p:spPr>
      </p:pic>
      <p:sp>
        <p:nvSpPr>
          <p:cNvPr id="5" name="TextBox 4"/>
          <p:cNvSpPr txBox="1"/>
          <p:nvPr/>
        </p:nvSpPr>
        <p:spPr>
          <a:xfrm rot="20198322">
            <a:off x="1546486" y="644960"/>
            <a:ext cx="2342638" cy="430887"/>
          </a:xfrm>
          <a:prstGeom prst="rect">
            <a:avLst/>
          </a:prstGeom>
          <a:noFill/>
        </p:spPr>
        <p:txBody>
          <a:bodyPr wrap="square" rtlCol="0">
            <a:spAutoFit/>
          </a:bodyPr>
          <a:lstStyle/>
          <a:p>
            <a:r>
              <a:rPr lang="en-US" sz="2400" i="0" dirty="0" smtClean="0">
                <a:solidFill>
                  <a:schemeClr val="tx1"/>
                </a:solidFill>
              </a:rPr>
              <a:t>Environmental</a:t>
            </a:r>
            <a:endParaRPr lang="en-US" sz="2400" i="0" dirty="0">
              <a:solidFill>
                <a:schemeClr val="tx1"/>
              </a:solidFill>
            </a:endParaRPr>
          </a:p>
        </p:txBody>
      </p:sp>
      <p:sp>
        <p:nvSpPr>
          <p:cNvPr id="36" name="TextBox 35"/>
          <p:cNvSpPr txBox="1"/>
          <p:nvPr/>
        </p:nvSpPr>
        <p:spPr>
          <a:xfrm rot="4317724">
            <a:off x="3609587" y="-556371"/>
            <a:ext cx="1430965" cy="3272982"/>
          </a:xfrm>
          <a:prstGeom prst="rect">
            <a:avLst/>
          </a:prstGeom>
          <a:noFill/>
        </p:spPr>
        <p:txBody>
          <a:bodyPr wrap="square" rtlCol="0">
            <a:prstTxWarp prst="textCircle">
              <a:avLst>
                <a:gd name="adj" fmla="val 10803982"/>
              </a:avLst>
            </a:prstTxWarp>
            <a:spAutoFit/>
          </a:bodyPr>
          <a:lstStyle/>
          <a:p>
            <a:r>
              <a:rPr lang="en-US" sz="2400" i="0" dirty="0" smtClean="0">
                <a:solidFill>
                  <a:schemeClr val="tx1"/>
                </a:solidFill>
              </a:rPr>
              <a:t>Skill building</a:t>
            </a:r>
            <a:endParaRPr lang="en-US" sz="2400" i="0" dirty="0">
              <a:solidFill>
                <a:schemeClr val="tx1"/>
              </a:solidFill>
            </a:endParaRPr>
          </a:p>
        </p:txBody>
      </p:sp>
      <p:sp>
        <p:nvSpPr>
          <p:cNvPr id="37" name="TextBox 36"/>
          <p:cNvSpPr txBox="1"/>
          <p:nvPr/>
        </p:nvSpPr>
        <p:spPr>
          <a:xfrm rot="1530198">
            <a:off x="5613645" y="581704"/>
            <a:ext cx="2592288" cy="430887"/>
          </a:xfrm>
          <a:prstGeom prst="rect">
            <a:avLst/>
          </a:prstGeom>
          <a:noFill/>
        </p:spPr>
        <p:txBody>
          <a:bodyPr wrap="square" rtlCol="0">
            <a:spAutoFit/>
          </a:bodyPr>
          <a:lstStyle/>
          <a:p>
            <a:r>
              <a:rPr lang="en-US" sz="2400" i="0" dirty="0" smtClean="0">
                <a:solidFill>
                  <a:schemeClr val="tx1"/>
                </a:solidFill>
              </a:rPr>
              <a:t>Staff responses</a:t>
            </a:r>
            <a:endParaRPr lang="en-US" sz="2400" i="0" dirty="0">
              <a:solidFill>
                <a:schemeClr val="tx1"/>
              </a:solidFill>
            </a:endParaRPr>
          </a:p>
        </p:txBody>
      </p:sp>
      <p:cxnSp>
        <p:nvCxnSpPr>
          <p:cNvPr id="7" name="Straight Connector 6"/>
          <p:cNvCxnSpPr/>
          <p:nvPr/>
        </p:nvCxnSpPr>
        <p:spPr bwMode="auto">
          <a:xfrm>
            <a:off x="9756576" y="404664"/>
            <a:ext cx="0" cy="576064"/>
          </a:xfrm>
          <a:prstGeom prst="line">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9" name="Straight Connector 8"/>
          <p:cNvCxnSpPr/>
          <p:nvPr/>
        </p:nvCxnSpPr>
        <p:spPr bwMode="auto">
          <a:xfrm>
            <a:off x="8964488" y="1052736"/>
            <a:ext cx="0" cy="576064"/>
          </a:xfrm>
          <a:prstGeom prst="line">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1" name="Straight Connector 10"/>
          <p:cNvCxnSpPr/>
          <p:nvPr/>
        </p:nvCxnSpPr>
        <p:spPr bwMode="auto">
          <a:xfrm>
            <a:off x="3563888" y="332656"/>
            <a:ext cx="144016" cy="36004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9" name="Straight Connector 48"/>
          <p:cNvCxnSpPr/>
          <p:nvPr/>
        </p:nvCxnSpPr>
        <p:spPr bwMode="auto">
          <a:xfrm flipH="1">
            <a:off x="5672509" y="84654"/>
            <a:ext cx="144016" cy="36004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21" name="Elbow Connector 20"/>
          <p:cNvCxnSpPr/>
          <p:nvPr/>
        </p:nvCxnSpPr>
        <p:spPr bwMode="auto">
          <a:xfrm rot="10800000">
            <a:off x="1043608" y="764704"/>
            <a:ext cx="5184576" cy="3960440"/>
          </a:xfrm>
          <a:prstGeom prst="bentConnector3">
            <a:avLst/>
          </a:prstGeom>
          <a:noFill/>
          <a:ln>
            <a:noFill/>
            <a:tailEnd type="arrow"/>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9" name="Curved Connector 38"/>
          <p:cNvCxnSpPr/>
          <p:nvPr/>
        </p:nvCxnSpPr>
        <p:spPr bwMode="auto">
          <a:xfrm rot="10800000" flipV="1">
            <a:off x="395536" y="5091534"/>
            <a:ext cx="6703094" cy="569714"/>
          </a:xfrm>
          <a:prstGeom prst="curvedConnector3">
            <a:avLst/>
          </a:prstGeom>
          <a:noFill/>
          <a:ln>
            <a:noFill/>
            <a:headEnd type="arrow"/>
            <a:tailEnd type="arrow"/>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4" name="TextBox 43"/>
          <p:cNvSpPr txBox="1"/>
          <p:nvPr/>
        </p:nvSpPr>
        <p:spPr>
          <a:xfrm>
            <a:off x="1547664" y="5877272"/>
            <a:ext cx="6264696" cy="430887"/>
          </a:xfrm>
          <a:prstGeom prst="rect">
            <a:avLst/>
          </a:prstGeom>
          <a:solidFill>
            <a:srgbClr val="FFFFFF"/>
          </a:solidFill>
          <a:ln>
            <a:solidFill>
              <a:schemeClr val="tx1"/>
            </a:solidFill>
          </a:ln>
          <a:effectLst>
            <a:outerShdw blurRad="50800" dist="38100" dir="18900000" algn="bl" rotWithShape="0">
              <a:prstClr val="black">
                <a:alpha val="40000"/>
              </a:prstClr>
            </a:outerShdw>
          </a:effectLst>
        </p:spPr>
        <p:txBody>
          <a:bodyPr wrap="square" rtlCol="0">
            <a:spAutoFit/>
          </a:bodyPr>
          <a:lstStyle/>
          <a:p>
            <a:r>
              <a:rPr lang="en-US" sz="2400" i="0" dirty="0" smtClean="0">
                <a:ln>
                  <a:solidFill>
                    <a:schemeClr val="tx2"/>
                  </a:solidFill>
                </a:ln>
                <a:solidFill>
                  <a:srgbClr val="FF0000"/>
                </a:solidFill>
              </a:rPr>
              <a:t>Functional </a:t>
            </a:r>
            <a:r>
              <a:rPr lang="en-US" sz="2400" i="0" dirty="0" err="1" smtClean="0">
                <a:ln>
                  <a:solidFill>
                    <a:schemeClr val="tx2"/>
                  </a:solidFill>
                </a:ln>
                <a:solidFill>
                  <a:srgbClr val="FF0000"/>
                </a:solidFill>
              </a:rPr>
              <a:t>behavioural</a:t>
            </a:r>
            <a:r>
              <a:rPr lang="en-US" sz="2400" i="0" dirty="0" smtClean="0">
                <a:ln>
                  <a:solidFill>
                    <a:schemeClr val="tx2"/>
                  </a:solidFill>
                </a:ln>
                <a:solidFill>
                  <a:srgbClr val="FF0000"/>
                </a:solidFill>
              </a:rPr>
              <a:t> assessment</a:t>
            </a:r>
            <a:endParaRPr lang="en-US" sz="2400" i="0" dirty="0">
              <a:ln>
                <a:solidFill>
                  <a:schemeClr val="tx2"/>
                </a:solidFill>
              </a:ln>
              <a:solidFill>
                <a:srgbClr val="FF0000"/>
              </a:solidFill>
            </a:endParaRPr>
          </a:p>
        </p:txBody>
      </p:sp>
      <p:sp>
        <p:nvSpPr>
          <p:cNvPr id="4" name="TextBox 3"/>
          <p:cNvSpPr txBox="1"/>
          <p:nvPr/>
        </p:nvSpPr>
        <p:spPr>
          <a:xfrm>
            <a:off x="2555776" y="1556792"/>
            <a:ext cx="4536504" cy="430887"/>
          </a:xfrm>
          <a:prstGeom prst="rect">
            <a:avLst/>
          </a:prstGeom>
          <a:noFill/>
        </p:spPr>
        <p:txBody>
          <a:bodyPr wrap="square" rtlCol="0">
            <a:spAutoFit/>
          </a:bodyPr>
          <a:lstStyle/>
          <a:p>
            <a:r>
              <a:rPr lang="en-US" sz="2400" i="0" dirty="0" smtClean="0">
                <a:solidFill>
                  <a:schemeClr val="tx1"/>
                </a:solidFill>
              </a:rPr>
              <a:t>Integration with PBL</a:t>
            </a:r>
            <a:endParaRPr lang="en-US" sz="2400" i="0" dirty="0">
              <a:solidFill>
                <a:schemeClr val="tx1"/>
              </a:solidFill>
            </a:endParaRPr>
          </a:p>
        </p:txBody>
      </p:sp>
      <p:sp>
        <p:nvSpPr>
          <p:cNvPr id="22" name="Oval 21"/>
          <p:cNvSpPr/>
          <p:nvPr/>
        </p:nvSpPr>
        <p:spPr bwMode="auto">
          <a:xfrm>
            <a:off x="4067944" y="3933056"/>
            <a:ext cx="1224136" cy="122413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6" name="TextBox 25"/>
          <p:cNvSpPr txBox="1"/>
          <p:nvPr/>
        </p:nvSpPr>
        <p:spPr>
          <a:xfrm>
            <a:off x="2771800" y="3429000"/>
            <a:ext cx="1584176" cy="844847"/>
          </a:xfrm>
          <a:prstGeom prst="rect">
            <a:avLst/>
          </a:prstGeom>
          <a:noFill/>
        </p:spPr>
        <p:txBody>
          <a:bodyPr wrap="square" rtlCol="0">
            <a:spAutoFit/>
          </a:bodyPr>
          <a:lstStyle/>
          <a:p>
            <a:r>
              <a:rPr lang="en-US" sz="1800" b="0" i="0" dirty="0" smtClean="0">
                <a:solidFill>
                  <a:srgbClr val="000000"/>
                </a:solidFill>
              </a:rPr>
              <a:t>Reduce challenging </a:t>
            </a:r>
            <a:r>
              <a:rPr lang="en-US" sz="1800" b="0" i="0" dirty="0" err="1" smtClean="0">
                <a:solidFill>
                  <a:srgbClr val="000000"/>
                </a:solidFill>
              </a:rPr>
              <a:t>behaviour</a:t>
            </a:r>
            <a:endParaRPr lang="en-US" sz="1800" b="0" i="0" dirty="0">
              <a:solidFill>
                <a:srgbClr val="000000"/>
              </a:solidFill>
            </a:endParaRPr>
          </a:p>
        </p:txBody>
      </p:sp>
      <p:sp>
        <p:nvSpPr>
          <p:cNvPr id="63" name="TextBox 62"/>
          <p:cNvSpPr txBox="1"/>
          <p:nvPr/>
        </p:nvSpPr>
        <p:spPr>
          <a:xfrm>
            <a:off x="5202577" y="4790095"/>
            <a:ext cx="1800200" cy="844847"/>
          </a:xfrm>
          <a:prstGeom prst="rect">
            <a:avLst/>
          </a:prstGeom>
          <a:noFill/>
        </p:spPr>
        <p:txBody>
          <a:bodyPr wrap="square" rtlCol="0">
            <a:spAutoFit/>
          </a:bodyPr>
          <a:lstStyle/>
          <a:p>
            <a:r>
              <a:rPr lang="en-US" sz="1800" b="0" i="0" dirty="0" smtClean="0">
                <a:solidFill>
                  <a:srgbClr val="000000"/>
                </a:solidFill>
              </a:rPr>
              <a:t>Increase &amp; support positive </a:t>
            </a:r>
            <a:r>
              <a:rPr lang="en-US" sz="1800" b="0" i="0" dirty="0" err="1" smtClean="0">
                <a:solidFill>
                  <a:srgbClr val="000000"/>
                </a:solidFill>
              </a:rPr>
              <a:t>behaviour</a:t>
            </a:r>
            <a:endParaRPr lang="en-US" sz="1800" b="0" i="0" dirty="0">
              <a:solidFill>
                <a:srgbClr val="000000"/>
              </a:solidFill>
            </a:endParaRPr>
          </a:p>
        </p:txBody>
      </p:sp>
      <p:sp>
        <p:nvSpPr>
          <p:cNvPr id="10" name="TextBox 9"/>
          <p:cNvSpPr txBox="1"/>
          <p:nvPr/>
        </p:nvSpPr>
        <p:spPr>
          <a:xfrm>
            <a:off x="1403648" y="2204864"/>
            <a:ext cx="7056784" cy="1190069"/>
          </a:xfrm>
          <a:prstGeom prst="rect">
            <a:avLst/>
          </a:prstGeom>
          <a:noFill/>
        </p:spPr>
        <p:txBody>
          <a:bodyPr wrap="square" rtlCol="0">
            <a:spAutoFit/>
          </a:bodyPr>
          <a:lstStyle/>
          <a:p>
            <a:pPr>
              <a:lnSpc>
                <a:spcPct val="120000"/>
              </a:lnSpc>
            </a:pPr>
            <a:r>
              <a:rPr lang="en-US" sz="2000" b="0" i="0" dirty="0" err="1" smtClean="0">
                <a:solidFill>
                  <a:srgbClr val="000000"/>
                </a:solidFill>
              </a:rPr>
              <a:t>Behaviour</a:t>
            </a:r>
            <a:r>
              <a:rPr lang="en-US" sz="2000" b="0" i="0" dirty="0" smtClean="0">
                <a:solidFill>
                  <a:srgbClr val="000000"/>
                </a:solidFill>
              </a:rPr>
              <a:t> interventions need to be matched to the function of the </a:t>
            </a:r>
            <a:r>
              <a:rPr lang="en-US" sz="2000" b="0" i="0" dirty="0" err="1" smtClean="0">
                <a:solidFill>
                  <a:srgbClr val="000000"/>
                </a:solidFill>
              </a:rPr>
              <a:t>behaviour</a:t>
            </a:r>
            <a:r>
              <a:rPr lang="en-US" sz="2000" b="0" i="0" dirty="0" smtClean="0">
                <a:solidFill>
                  <a:srgbClr val="000000"/>
                </a:solidFill>
              </a:rPr>
              <a:t>. The more we increase and support positive </a:t>
            </a:r>
            <a:r>
              <a:rPr lang="en-US" sz="2000" b="0" i="0" dirty="0" err="1" smtClean="0">
                <a:solidFill>
                  <a:srgbClr val="000000"/>
                </a:solidFill>
              </a:rPr>
              <a:t>behaviour</a:t>
            </a:r>
            <a:r>
              <a:rPr lang="en-US" sz="2000" b="0" i="0" dirty="0" smtClean="0">
                <a:solidFill>
                  <a:srgbClr val="000000"/>
                </a:solidFill>
              </a:rPr>
              <a:t> the less we will see the challenging </a:t>
            </a:r>
            <a:r>
              <a:rPr lang="en-US" sz="2000" b="0" i="0" dirty="0" err="1" smtClean="0">
                <a:solidFill>
                  <a:srgbClr val="000000"/>
                </a:solidFill>
              </a:rPr>
              <a:t>behaviour</a:t>
            </a:r>
            <a:r>
              <a:rPr lang="en-US" sz="2000" b="0" i="0" dirty="0" smtClean="0">
                <a:solidFill>
                  <a:srgbClr val="000000"/>
                </a:solidFill>
              </a:rPr>
              <a:t>.</a:t>
            </a:r>
            <a:endParaRPr lang="en-US" sz="2000" b="0" i="0" dirty="0">
              <a:solidFill>
                <a:srgbClr val="000000"/>
              </a:solidFill>
            </a:endParaRPr>
          </a:p>
        </p:txBody>
      </p:sp>
      <p:sp>
        <p:nvSpPr>
          <p:cNvPr id="8" name="TextBox 7">
            <a:hlinkClick r:id="" action="ppaction://noaction"/>
          </p:cNvPr>
          <p:cNvSpPr txBox="1"/>
          <p:nvPr/>
        </p:nvSpPr>
        <p:spPr>
          <a:xfrm>
            <a:off x="7812360" y="6423332"/>
            <a:ext cx="1259632" cy="318036"/>
          </a:xfrm>
          <a:prstGeom prst="rect">
            <a:avLst/>
          </a:prstGeom>
          <a:noFill/>
        </p:spPr>
        <p:txBody>
          <a:bodyPr wrap="square" rtlCol="0">
            <a:spAutoFit/>
          </a:bodyPr>
          <a:lstStyle/>
          <a:p>
            <a:r>
              <a:rPr lang="en-US" dirty="0" smtClean="0">
                <a:solidFill>
                  <a:schemeClr val="tx1"/>
                </a:solidFill>
              </a:rPr>
              <a:t>more . . . </a:t>
            </a:r>
            <a:endParaRPr lang="en-US" dirty="0">
              <a:solidFill>
                <a:schemeClr val="tx1"/>
              </a:solidFill>
            </a:endParaRPr>
          </a:p>
        </p:txBody>
      </p:sp>
      <p:sp>
        <p:nvSpPr>
          <p:cNvPr id="16" name="Chord 15"/>
          <p:cNvSpPr/>
          <p:nvPr/>
        </p:nvSpPr>
        <p:spPr bwMode="auto">
          <a:xfrm rot="14700000">
            <a:off x="4079859" y="3944971"/>
            <a:ext cx="1224153" cy="1224153"/>
          </a:xfrm>
          <a:prstGeom prst="chord">
            <a:avLst>
              <a:gd name="adj1" fmla="val 2872597"/>
              <a:gd name="adj2" fmla="val 17550963"/>
            </a:avLst>
          </a:prstGeom>
          <a:solidFill>
            <a:srgbClr val="00CC00"/>
          </a:solidFill>
          <a:ln>
            <a:solidFill>
              <a:schemeClr val="tx1"/>
            </a:solidFill>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14" name="Group 13"/>
          <p:cNvGrpSpPr/>
          <p:nvPr/>
        </p:nvGrpSpPr>
        <p:grpSpPr>
          <a:xfrm rot="21398805">
            <a:off x="3987711" y="4238937"/>
            <a:ext cx="1699802" cy="1301705"/>
            <a:chOff x="3923928" y="4221088"/>
            <a:chExt cx="1699802" cy="1301705"/>
          </a:xfrm>
        </p:grpSpPr>
        <p:sp>
          <p:nvSpPr>
            <p:cNvPr id="13" name="Right Arrow 12"/>
            <p:cNvSpPr/>
            <p:nvPr/>
          </p:nvSpPr>
          <p:spPr bwMode="auto">
            <a:xfrm rot="14176067">
              <a:off x="5370172" y="4391686"/>
              <a:ext cx="352256" cy="154860"/>
            </a:xfrm>
            <a:prstGeom prst="rightArrow">
              <a:avLst>
                <a:gd name="adj1" fmla="val 42140"/>
                <a:gd name="adj2" fmla="val 49296"/>
              </a:avLst>
            </a:pr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2" name="Right Arrow 41"/>
            <p:cNvSpPr/>
            <p:nvPr/>
          </p:nvSpPr>
          <p:spPr bwMode="auto">
            <a:xfrm rot="14176067">
              <a:off x="3982007" y="5269235"/>
              <a:ext cx="352256" cy="154860"/>
            </a:xfrm>
            <a:prstGeom prst="rightArrow">
              <a:avLst>
                <a:gd name="adj1" fmla="val 42140"/>
                <a:gd name="adj2" fmla="val 49296"/>
              </a:avLst>
            </a:pr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4" name="Straight Connector 23"/>
            <p:cNvCxnSpPr/>
            <p:nvPr/>
          </p:nvCxnSpPr>
          <p:spPr bwMode="auto">
            <a:xfrm flipV="1">
              <a:off x="3923928" y="4221088"/>
              <a:ext cx="1584176" cy="1008112"/>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grpSp>
      <p:cxnSp>
        <p:nvCxnSpPr>
          <p:cNvPr id="18" name="Straight Connector 17"/>
          <p:cNvCxnSpPr/>
          <p:nvPr/>
        </p:nvCxnSpPr>
        <p:spPr bwMode="auto">
          <a:xfrm flipV="1">
            <a:off x="3995936" y="4221088"/>
            <a:ext cx="1512168" cy="108012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0" name="Chord 19"/>
          <p:cNvSpPr/>
          <p:nvPr/>
        </p:nvSpPr>
        <p:spPr bwMode="auto">
          <a:xfrm>
            <a:off x="7884368" y="4437112"/>
            <a:ext cx="1008112" cy="864096"/>
          </a:xfrm>
          <a:prstGeom prst="chord">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Chord 11"/>
          <p:cNvSpPr/>
          <p:nvPr/>
        </p:nvSpPr>
        <p:spPr bwMode="auto">
          <a:xfrm>
            <a:off x="4067944" y="3933039"/>
            <a:ext cx="1224153" cy="1224153"/>
          </a:xfrm>
          <a:prstGeom prst="chord">
            <a:avLst>
              <a:gd name="adj1" fmla="val 20795335"/>
              <a:gd name="adj2" fmla="val 7345528"/>
            </a:avLst>
          </a:prstGeom>
          <a:solidFill>
            <a:srgbClr val="FF0000"/>
          </a:solidFill>
          <a:ln>
            <a:solidFill>
              <a:srgbClr val="000000"/>
            </a:solidFill>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582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0" presetClass="path" presetSubtype="0" accel="50000" decel="50000" fill="hold" nodeType="withEffect">
                                  <p:stCondLst>
                                    <p:cond delay="0"/>
                                  </p:stCondLst>
                                  <p:childTnLst>
                                    <p:animMotion origin="layout" path="M -1.68662E-6 -7.59611E-7 L -0.03141 -0.063 " pathEditMode="relative" ptsTypes="AA">
                                      <p:cBhvr>
                                        <p:cTn id="17" dur="500" fill="hold"/>
                                        <p:tgtEl>
                                          <p:spTgt spid="14"/>
                                        </p:tgtEl>
                                        <p:attrNameLst>
                                          <p:attrName>ppt_x</p:attrName>
                                          <p:attrName>ppt_y</p:attrName>
                                        </p:attrNameLst>
                                      </p:cBhvr>
                                    </p:animMotion>
                                  </p:childTnLst>
                                </p:cTn>
                              </p:par>
                              <p:par>
                                <p:cTn id="18" presetID="10" presetClass="exit" presetSubtype="0" fill="hold" grpId="0"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488236" y="2636912"/>
            <a:ext cx="1728192" cy="374461"/>
            <a:chOff x="3046888" y="3789040"/>
            <a:chExt cx="1728192" cy="374461"/>
          </a:xfrm>
        </p:grpSpPr>
        <p:sp>
          <p:nvSpPr>
            <p:cNvPr id="68" name="TextBox 67"/>
            <p:cNvSpPr txBox="1"/>
            <p:nvPr/>
          </p:nvSpPr>
          <p:spPr>
            <a:xfrm>
              <a:off x="3046888" y="3789040"/>
              <a:ext cx="1728192" cy="374461"/>
            </a:xfrm>
            <a:prstGeom prst="rect">
              <a:avLst/>
            </a:prstGeom>
            <a:solidFill>
              <a:schemeClr val="bg1"/>
            </a:solidFill>
            <a:effectLst>
              <a:reflection blurRad="6350" stA="28000" endA="295" endPos="78000" dist="76200" dir="5400000" sy="-100000" algn="bl" rotWithShape="0"/>
            </a:effectLst>
          </p:spPr>
          <p:txBody>
            <a:bodyPr wrap="square" rtlCol="0">
              <a:spAutoFit/>
            </a:bodyPr>
            <a:lstStyle/>
            <a:p>
              <a:pPr>
                <a:tabLst>
                  <a:tab pos="1493838" algn="l"/>
                </a:tabLst>
              </a:pPr>
              <a:r>
                <a:rPr lang="en-US" sz="2000" i="0" dirty="0" err="1" smtClean="0">
                  <a:solidFill>
                    <a:schemeClr val="tx1"/>
                  </a:solidFill>
                </a:rPr>
                <a:t>Behaviours</a:t>
              </a:r>
              <a:endParaRPr lang="en-US" sz="2000" i="0" dirty="0">
                <a:solidFill>
                  <a:schemeClr val="tx1"/>
                </a:solidFill>
              </a:endParaRPr>
            </a:p>
          </p:txBody>
        </p:sp>
        <p:sp>
          <p:nvSpPr>
            <p:cNvPr id="28" name="Rectangle 27"/>
            <p:cNvSpPr/>
            <p:nvPr/>
          </p:nvSpPr>
          <p:spPr bwMode="auto">
            <a:xfrm>
              <a:off x="3131840" y="3861048"/>
              <a:ext cx="1440160" cy="288032"/>
            </a:xfrm>
            <a:prstGeom prst="rect">
              <a:avLst/>
            </a:prstGeom>
            <a:solidFill>
              <a:srgbClr val="FFFFFF"/>
            </a:solidFill>
            <a:ln>
              <a:noFill/>
            </a:ln>
            <a:effectLs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31" name="Group 30"/>
          <p:cNvGrpSpPr/>
          <p:nvPr/>
        </p:nvGrpSpPr>
        <p:grpSpPr>
          <a:xfrm>
            <a:off x="6228184" y="2622491"/>
            <a:ext cx="2088232" cy="374461"/>
            <a:chOff x="5436096" y="3933056"/>
            <a:chExt cx="2088232" cy="374461"/>
          </a:xfrm>
        </p:grpSpPr>
        <p:sp>
          <p:nvSpPr>
            <p:cNvPr id="69" name="TextBox 68"/>
            <p:cNvSpPr txBox="1"/>
            <p:nvPr/>
          </p:nvSpPr>
          <p:spPr>
            <a:xfrm>
              <a:off x="5436096" y="3933056"/>
              <a:ext cx="2088232" cy="374461"/>
            </a:xfrm>
            <a:prstGeom prst="rect">
              <a:avLst/>
            </a:prstGeom>
            <a:solidFill>
              <a:schemeClr val="bg1"/>
            </a:solidFill>
            <a:effectLst>
              <a:reflection blurRad="6350" stA="28000" endA="295" endPos="78000" dist="76200" dir="5400000" sy="-100000" algn="bl" rotWithShape="0"/>
            </a:effectLst>
          </p:spPr>
          <p:txBody>
            <a:bodyPr wrap="square" rtlCol="0">
              <a:spAutoFit/>
            </a:bodyPr>
            <a:lstStyle/>
            <a:p>
              <a:pPr>
                <a:tabLst>
                  <a:tab pos="1493838" algn="l"/>
                </a:tabLst>
              </a:pPr>
              <a:r>
                <a:rPr lang="en-US" sz="2000" i="0" dirty="0" smtClean="0">
                  <a:solidFill>
                    <a:schemeClr val="tx1"/>
                  </a:solidFill>
                </a:rPr>
                <a:t>Consequences</a:t>
              </a:r>
              <a:endParaRPr lang="en-US" sz="2000" i="0" dirty="0">
                <a:solidFill>
                  <a:schemeClr val="tx1"/>
                </a:solidFill>
              </a:endParaRPr>
            </a:p>
          </p:txBody>
        </p:sp>
        <p:sp>
          <p:nvSpPr>
            <p:cNvPr id="30" name="Rectangle 29"/>
            <p:cNvSpPr/>
            <p:nvPr/>
          </p:nvSpPr>
          <p:spPr bwMode="auto">
            <a:xfrm>
              <a:off x="5508104" y="3933056"/>
              <a:ext cx="1944216" cy="360040"/>
            </a:xfrm>
            <a:prstGeom prst="rect">
              <a:avLst/>
            </a:prstGeom>
            <a:solidFill>
              <a:srgbClr val="FFFFFF"/>
            </a:solidFill>
            <a:ln>
              <a:noFill/>
            </a:ln>
            <a:effectLs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40" name="Text Box 2"/>
          <p:cNvSpPr txBox="1">
            <a:spLocks noChangeArrowheads="1"/>
          </p:cNvSpPr>
          <p:nvPr/>
        </p:nvSpPr>
        <p:spPr bwMode="auto">
          <a:xfrm>
            <a:off x="1143000" y="304800"/>
            <a:ext cx="7696200" cy="64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600" i="0" dirty="0" smtClean="0">
                <a:solidFill>
                  <a:schemeClr val="tx1"/>
                </a:solidFill>
                <a:effectLst>
                  <a:outerShdw blurRad="50800" dist="38100" dir="18900000" algn="bl" rotWithShape="0">
                    <a:prstClr val="black">
                      <a:alpha val="40000"/>
                    </a:prstClr>
                  </a:outerShdw>
                </a:effectLst>
              </a:rPr>
              <a:t>The Crisis Development Model</a:t>
            </a:r>
            <a:endParaRPr lang="en-AU" sz="2400" b="0" i="0" dirty="0" smtClean="0">
              <a:solidFill>
                <a:schemeClr val="tx1"/>
              </a:solidFill>
              <a:effectLst>
                <a:outerShdw blurRad="50800" dist="38100" dir="18900000" algn="bl" rotWithShape="0">
                  <a:prstClr val="black">
                    <a:alpha val="40000"/>
                  </a:prstClr>
                </a:outerShdw>
              </a:effectLst>
            </a:endParaRPr>
          </a:p>
        </p:txBody>
      </p:sp>
      <p:sp>
        <p:nvSpPr>
          <p:cNvPr id="41" name="Rectangle 40"/>
          <p:cNvSpPr/>
          <p:nvPr/>
        </p:nvSpPr>
        <p:spPr bwMode="auto">
          <a:xfrm>
            <a:off x="1115616" y="332656"/>
            <a:ext cx="6912768" cy="792088"/>
          </a:xfrm>
          <a:prstGeom prst="rect">
            <a:avLst/>
          </a:prstGeom>
          <a:solidFill>
            <a:schemeClr val="bg1">
              <a:alpha val="64000"/>
            </a:schemeClr>
          </a:solidFill>
          <a:ln>
            <a:noFill/>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tangle 5"/>
          <p:cNvSpPr/>
          <p:nvPr/>
        </p:nvSpPr>
        <p:spPr bwMode="auto">
          <a:xfrm>
            <a:off x="1187624" y="332656"/>
            <a:ext cx="6768752" cy="648072"/>
          </a:xfrm>
          <a:prstGeom prst="rect">
            <a:avLst/>
          </a:prstGeom>
          <a:solidFill>
            <a:schemeClr val="bg1">
              <a:alpha val="86000"/>
            </a:schemeClr>
          </a:solidFill>
          <a:ln>
            <a:noFill/>
          </a:ln>
          <a:effectLs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389" name="Freeform 29"/>
          <p:cNvSpPr>
            <a:spLocks/>
          </p:cNvSpPr>
          <p:nvPr/>
        </p:nvSpPr>
        <p:spPr bwMode="auto">
          <a:xfrm>
            <a:off x="2362200" y="381000"/>
            <a:ext cx="4953000" cy="914400"/>
          </a:xfrm>
          <a:custGeom>
            <a:avLst/>
            <a:gdLst>
              <a:gd name="T0" fmla="*/ 0 w 3120"/>
              <a:gd name="T1" fmla="*/ 576 h 576"/>
              <a:gd name="T2" fmla="*/ 1728 w 3120"/>
              <a:gd name="T3" fmla="*/ 0 h 576"/>
              <a:gd name="T4" fmla="*/ 3120 w 3120"/>
              <a:gd name="T5" fmla="*/ 576 h 576"/>
            </a:gdLst>
            <a:ahLst/>
            <a:cxnLst>
              <a:cxn ang="0">
                <a:pos x="T0" y="T1"/>
              </a:cxn>
              <a:cxn ang="0">
                <a:pos x="T2" y="T3"/>
              </a:cxn>
              <a:cxn ang="0">
                <a:pos x="T4" y="T5"/>
              </a:cxn>
            </a:cxnLst>
            <a:rect l="0" t="0" r="r" b="b"/>
            <a:pathLst>
              <a:path w="3120" h="576">
                <a:moveTo>
                  <a:pt x="0" y="576"/>
                </a:moveTo>
                <a:cubicBezTo>
                  <a:pt x="604" y="288"/>
                  <a:pt x="1208" y="0"/>
                  <a:pt x="1728" y="0"/>
                </a:cubicBezTo>
                <a:cubicBezTo>
                  <a:pt x="2248" y="0"/>
                  <a:pt x="2888" y="480"/>
                  <a:pt x="3120" y="576"/>
                </a:cubicBezTo>
              </a:path>
            </a:pathLst>
          </a:custGeom>
          <a:noFill/>
          <a:ln w="57150" cap="flat" cmpd="sng">
            <a:solidFill>
              <a:srgbClr val="FF0000"/>
            </a:solidFill>
            <a:prstDash val="sysDot"/>
            <a:round/>
            <a:headEnd type="stealth" w="med" len="med"/>
            <a:tailEnd type="stealth"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5390" name="Text Box 30"/>
          <p:cNvSpPr txBox="1">
            <a:spLocks noChangeArrowheads="1"/>
          </p:cNvSpPr>
          <p:nvPr/>
        </p:nvSpPr>
        <p:spPr bwMode="auto">
          <a:xfrm rot="-1159312">
            <a:off x="3048000" y="609600"/>
            <a:ext cx="2209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integrated</a:t>
            </a:r>
            <a:endParaRPr lang="en-AU" sz="2000" b="0" i="0">
              <a:solidFill>
                <a:srgbClr val="FF0000"/>
              </a:solidFill>
            </a:endParaRPr>
          </a:p>
        </p:txBody>
      </p:sp>
      <p:sp>
        <p:nvSpPr>
          <p:cNvPr id="15391" name="Text Box 31"/>
          <p:cNvSpPr txBox="1">
            <a:spLocks noChangeArrowheads="1"/>
          </p:cNvSpPr>
          <p:nvPr/>
        </p:nvSpPr>
        <p:spPr bwMode="auto">
          <a:xfrm rot="1578226">
            <a:off x="5367385" y="651321"/>
            <a:ext cx="1209675"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dirty="0" err="1">
                <a:solidFill>
                  <a:srgbClr val="FF0000"/>
                </a:solidFill>
              </a:rPr>
              <a:t>erience</a:t>
            </a:r>
            <a:endParaRPr lang="en-AU" sz="2000" dirty="0">
              <a:solidFill>
                <a:srgbClr val="FF0000"/>
              </a:solidFill>
            </a:endParaRPr>
          </a:p>
        </p:txBody>
      </p:sp>
      <p:sp>
        <p:nvSpPr>
          <p:cNvPr id="15392" name="Text Box 32"/>
          <p:cNvSpPr txBox="1">
            <a:spLocks noChangeArrowheads="1"/>
          </p:cNvSpPr>
          <p:nvPr/>
        </p:nvSpPr>
        <p:spPr bwMode="auto">
          <a:xfrm rot="606794">
            <a:off x="5029200" y="406400"/>
            <a:ext cx="685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exp</a:t>
            </a:r>
          </a:p>
        </p:txBody>
      </p:sp>
      <p:sp>
        <p:nvSpPr>
          <p:cNvPr id="37914" name="Rectangle 34"/>
          <p:cNvSpPr>
            <a:spLocks noGrp="1" noChangeArrowheads="1"/>
          </p:cNvSpPr>
          <p:nvPr>
            <p:ph type="title" idx="4294967295"/>
          </p:nvPr>
        </p:nvSpPr>
        <p:spPr>
          <a:xfrm>
            <a:off x="7772400" y="76200"/>
            <a:ext cx="1295400" cy="256456"/>
          </a:xfrm>
        </p:spPr>
        <p:txBody>
          <a:bodyPr/>
          <a:lstStyle/>
          <a:p>
            <a:pPr eaLnBrk="1" hangingPunct="1"/>
            <a:r>
              <a:rPr lang="en-AU" sz="800" dirty="0" smtClean="0">
                <a:solidFill>
                  <a:schemeClr val="bg1"/>
                </a:solidFill>
                <a:latin typeface="Arial" charset="0"/>
                <a:ea typeface="ＭＳ Ｐゴシック" charset="0"/>
                <a:cs typeface="ＭＳ Ｐゴシック" charset="0"/>
              </a:rPr>
              <a:t>FBA – Designing</a:t>
            </a:r>
            <a:r>
              <a:rPr lang="en-AU" sz="800" baseline="0" dirty="0" smtClean="0">
                <a:solidFill>
                  <a:schemeClr val="bg1"/>
                </a:solidFill>
                <a:latin typeface="Arial" charset="0"/>
                <a:ea typeface="ＭＳ Ｐゴシック" charset="0"/>
                <a:cs typeface="ＭＳ Ｐゴシック" charset="0"/>
              </a:rPr>
              <a:t> plan</a:t>
            </a:r>
            <a:endParaRPr lang="en-AU" dirty="0">
              <a:solidFill>
                <a:schemeClr val="bg1"/>
              </a:solidFill>
              <a:latin typeface="Arial" charset="0"/>
              <a:ea typeface="ＭＳ Ｐゴシック" charset="0"/>
              <a:cs typeface="ＭＳ Ｐゴシック" charset="0"/>
            </a:endParaRPr>
          </a:p>
        </p:txBody>
      </p:sp>
      <p:sp>
        <p:nvSpPr>
          <p:cNvPr id="2" name="Rectangle 1"/>
          <p:cNvSpPr/>
          <p:nvPr/>
        </p:nvSpPr>
        <p:spPr bwMode="auto">
          <a:xfrm>
            <a:off x="1115616" y="332656"/>
            <a:ext cx="6912768" cy="72008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Rectangle 2"/>
          <p:cNvSpPr/>
          <p:nvPr/>
        </p:nvSpPr>
        <p:spPr bwMode="auto">
          <a:xfrm>
            <a:off x="1187624" y="332656"/>
            <a:ext cx="6840760" cy="72008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2" name="Picture 31" descr="CPI_logo_cl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1" y="0"/>
            <a:ext cx="1080120" cy="1080120"/>
          </a:xfrm>
          <a:prstGeom prst="rect">
            <a:avLst/>
          </a:prstGeom>
        </p:spPr>
      </p:pic>
      <p:sp>
        <p:nvSpPr>
          <p:cNvPr id="5" name="TextBox 4"/>
          <p:cNvSpPr txBox="1"/>
          <p:nvPr/>
        </p:nvSpPr>
        <p:spPr>
          <a:xfrm rot="20198322">
            <a:off x="1393056" y="751113"/>
            <a:ext cx="2342638" cy="430887"/>
          </a:xfrm>
          <a:prstGeom prst="rect">
            <a:avLst/>
          </a:prstGeom>
          <a:noFill/>
        </p:spPr>
        <p:txBody>
          <a:bodyPr wrap="square" rtlCol="0">
            <a:spAutoFit/>
          </a:bodyPr>
          <a:lstStyle/>
          <a:p>
            <a:r>
              <a:rPr lang="en-US" sz="2400" i="0" dirty="0" smtClean="0">
                <a:solidFill>
                  <a:schemeClr val="tx1"/>
                </a:solidFill>
              </a:rPr>
              <a:t>Environmental</a:t>
            </a:r>
            <a:endParaRPr lang="en-US" sz="2400" i="0" dirty="0">
              <a:solidFill>
                <a:schemeClr val="tx1"/>
              </a:solidFill>
            </a:endParaRPr>
          </a:p>
        </p:txBody>
      </p:sp>
      <p:sp>
        <p:nvSpPr>
          <p:cNvPr id="36" name="TextBox 35"/>
          <p:cNvSpPr txBox="1"/>
          <p:nvPr/>
        </p:nvSpPr>
        <p:spPr>
          <a:xfrm rot="4024022">
            <a:off x="3516170" y="-511749"/>
            <a:ext cx="1430965" cy="3272982"/>
          </a:xfrm>
          <a:prstGeom prst="rect">
            <a:avLst/>
          </a:prstGeom>
          <a:noFill/>
        </p:spPr>
        <p:txBody>
          <a:bodyPr wrap="square" rtlCol="0">
            <a:prstTxWarp prst="textCircle">
              <a:avLst>
                <a:gd name="adj" fmla="val 10803982"/>
              </a:avLst>
            </a:prstTxWarp>
            <a:spAutoFit/>
          </a:bodyPr>
          <a:lstStyle/>
          <a:p>
            <a:r>
              <a:rPr lang="en-US" sz="2400" i="0" dirty="0" smtClean="0">
                <a:solidFill>
                  <a:schemeClr val="tx1"/>
                </a:solidFill>
              </a:rPr>
              <a:t>Skill building</a:t>
            </a:r>
            <a:endParaRPr lang="en-US" sz="2400" i="0" dirty="0">
              <a:solidFill>
                <a:schemeClr val="tx1"/>
              </a:solidFill>
            </a:endParaRPr>
          </a:p>
        </p:txBody>
      </p:sp>
      <p:sp>
        <p:nvSpPr>
          <p:cNvPr id="37" name="TextBox 36"/>
          <p:cNvSpPr txBox="1"/>
          <p:nvPr/>
        </p:nvSpPr>
        <p:spPr>
          <a:xfrm rot="1530198">
            <a:off x="5757662" y="612747"/>
            <a:ext cx="2592288" cy="430887"/>
          </a:xfrm>
          <a:prstGeom prst="rect">
            <a:avLst/>
          </a:prstGeom>
          <a:noFill/>
        </p:spPr>
        <p:txBody>
          <a:bodyPr wrap="square" rtlCol="0">
            <a:spAutoFit/>
          </a:bodyPr>
          <a:lstStyle/>
          <a:p>
            <a:r>
              <a:rPr lang="en-US" sz="2400" i="0" dirty="0" smtClean="0">
                <a:solidFill>
                  <a:schemeClr val="tx1"/>
                </a:solidFill>
              </a:rPr>
              <a:t>Staff responses</a:t>
            </a:r>
            <a:endParaRPr lang="en-US" sz="2400" i="0" dirty="0">
              <a:solidFill>
                <a:schemeClr val="tx1"/>
              </a:solidFill>
            </a:endParaRPr>
          </a:p>
        </p:txBody>
      </p:sp>
      <p:cxnSp>
        <p:nvCxnSpPr>
          <p:cNvPr id="7" name="Straight Connector 6"/>
          <p:cNvCxnSpPr/>
          <p:nvPr/>
        </p:nvCxnSpPr>
        <p:spPr bwMode="auto">
          <a:xfrm>
            <a:off x="9756576" y="404664"/>
            <a:ext cx="0" cy="576064"/>
          </a:xfrm>
          <a:prstGeom prst="line">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9" name="Straight Connector 8"/>
          <p:cNvCxnSpPr/>
          <p:nvPr/>
        </p:nvCxnSpPr>
        <p:spPr bwMode="auto">
          <a:xfrm>
            <a:off x="8964488" y="1052736"/>
            <a:ext cx="0" cy="576064"/>
          </a:xfrm>
          <a:prstGeom prst="line">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1" name="Straight Connector 10"/>
          <p:cNvCxnSpPr/>
          <p:nvPr/>
        </p:nvCxnSpPr>
        <p:spPr bwMode="auto">
          <a:xfrm>
            <a:off x="3563888" y="332656"/>
            <a:ext cx="144016" cy="36004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9" name="Straight Connector 48"/>
          <p:cNvCxnSpPr/>
          <p:nvPr/>
        </p:nvCxnSpPr>
        <p:spPr bwMode="auto">
          <a:xfrm flipH="1">
            <a:off x="5724128" y="116632"/>
            <a:ext cx="144016" cy="36004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21" name="Elbow Connector 20"/>
          <p:cNvCxnSpPr/>
          <p:nvPr/>
        </p:nvCxnSpPr>
        <p:spPr bwMode="auto">
          <a:xfrm rot="10800000">
            <a:off x="1043608" y="764704"/>
            <a:ext cx="5184576" cy="3960440"/>
          </a:xfrm>
          <a:prstGeom prst="bentConnector3">
            <a:avLst/>
          </a:prstGeom>
          <a:noFill/>
          <a:ln>
            <a:noFill/>
            <a:tailEnd type="arrow"/>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16" name="TextBox 15"/>
          <p:cNvSpPr txBox="1"/>
          <p:nvPr/>
        </p:nvSpPr>
        <p:spPr>
          <a:xfrm>
            <a:off x="1656184" y="2053494"/>
            <a:ext cx="6588224" cy="400110"/>
          </a:xfrm>
          <a:prstGeom prst="rect">
            <a:avLst/>
          </a:prstGeom>
          <a:noFill/>
        </p:spPr>
        <p:txBody>
          <a:bodyPr wrap="square" rtlCol="0">
            <a:spAutoFit/>
          </a:bodyPr>
          <a:lstStyle/>
          <a:p>
            <a:r>
              <a:rPr lang="en-US" sz="2000" b="0" i="0" dirty="0" smtClean="0">
                <a:solidFill>
                  <a:srgbClr val="000000"/>
                </a:solidFill>
              </a:rPr>
              <a:t>STEP 4 – Designing a </a:t>
            </a:r>
            <a:r>
              <a:rPr lang="en-US" sz="2000" b="0" i="0" dirty="0" err="1" smtClean="0">
                <a:solidFill>
                  <a:srgbClr val="000000"/>
                </a:solidFill>
              </a:rPr>
              <a:t>Behaviour</a:t>
            </a:r>
            <a:r>
              <a:rPr lang="en-US" sz="2000" b="0" i="0" dirty="0" smtClean="0">
                <a:solidFill>
                  <a:srgbClr val="000000"/>
                </a:solidFill>
              </a:rPr>
              <a:t> Support &amp; Intervention Plan</a:t>
            </a:r>
            <a:endParaRPr lang="en-US" sz="2000" b="0" i="0" dirty="0">
              <a:solidFill>
                <a:srgbClr val="000000"/>
              </a:solidFill>
            </a:endParaRPr>
          </a:p>
        </p:txBody>
      </p:sp>
      <p:grpSp>
        <p:nvGrpSpPr>
          <p:cNvPr id="27" name="Group 26"/>
          <p:cNvGrpSpPr/>
          <p:nvPr/>
        </p:nvGrpSpPr>
        <p:grpSpPr>
          <a:xfrm>
            <a:off x="755576" y="2636912"/>
            <a:ext cx="1728192" cy="374462"/>
            <a:chOff x="683568" y="3140968"/>
            <a:chExt cx="1728192" cy="374462"/>
          </a:xfrm>
        </p:grpSpPr>
        <p:sp>
          <p:nvSpPr>
            <p:cNvPr id="65" name="TextBox 64"/>
            <p:cNvSpPr txBox="1"/>
            <p:nvPr/>
          </p:nvSpPr>
          <p:spPr>
            <a:xfrm>
              <a:off x="683568" y="3140969"/>
              <a:ext cx="1728192" cy="374461"/>
            </a:xfrm>
            <a:prstGeom prst="rect">
              <a:avLst/>
            </a:prstGeom>
            <a:solidFill>
              <a:schemeClr val="bg1"/>
            </a:solidFill>
            <a:effectLst>
              <a:reflection blurRad="6350" stA="28000" endA="295" endPos="78000" dist="76200" dir="5400000" sy="-100000" algn="bl" rotWithShape="0"/>
            </a:effectLst>
          </p:spPr>
          <p:txBody>
            <a:bodyPr wrap="square" rtlCol="0">
              <a:spAutoFit/>
            </a:bodyPr>
            <a:lstStyle/>
            <a:p>
              <a:pPr>
                <a:tabLst>
                  <a:tab pos="1493838" algn="l"/>
                </a:tabLst>
              </a:pPr>
              <a:r>
                <a:rPr lang="en-US" sz="2000" i="0" dirty="0" smtClean="0">
                  <a:solidFill>
                    <a:schemeClr val="tx1"/>
                  </a:solidFill>
                </a:rPr>
                <a:t>Antecedents</a:t>
              </a:r>
              <a:endParaRPr lang="en-US" sz="2000" i="0" dirty="0">
                <a:solidFill>
                  <a:schemeClr val="tx1"/>
                </a:solidFill>
              </a:endParaRPr>
            </a:p>
          </p:txBody>
        </p:sp>
        <p:sp>
          <p:nvSpPr>
            <p:cNvPr id="26" name="Rectangle 25"/>
            <p:cNvSpPr/>
            <p:nvPr/>
          </p:nvSpPr>
          <p:spPr bwMode="auto">
            <a:xfrm>
              <a:off x="755576" y="3140968"/>
              <a:ext cx="1656184" cy="360040"/>
            </a:xfrm>
            <a:prstGeom prst="rect">
              <a:avLst/>
            </a:prstGeom>
            <a:solidFill>
              <a:srgbClr val="FFFFFF"/>
            </a:solidFill>
            <a:ln>
              <a:noFill/>
            </a:ln>
            <a:effectLs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25" name="TextBox 24"/>
          <p:cNvSpPr txBox="1"/>
          <p:nvPr/>
        </p:nvSpPr>
        <p:spPr>
          <a:xfrm>
            <a:off x="539552" y="2780929"/>
            <a:ext cx="2304256" cy="374461"/>
          </a:xfrm>
          <a:prstGeom prst="rect">
            <a:avLst/>
          </a:prstGeom>
          <a:noFill/>
        </p:spPr>
        <p:txBody>
          <a:bodyPr wrap="square" rtlCol="0">
            <a:spAutoFit/>
          </a:bodyPr>
          <a:lstStyle/>
          <a:p>
            <a:r>
              <a:rPr lang="en-US" sz="2000" i="0" dirty="0" smtClean="0">
                <a:solidFill>
                  <a:srgbClr val="000000"/>
                </a:solidFill>
              </a:rPr>
              <a:t>Environmental</a:t>
            </a:r>
            <a:endParaRPr lang="en-US" sz="2000" i="0" dirty="0">
              <a:solidFill>
                <a:srgbClr val="000000"/>
              </a:solidFill>
            </a:endParaRPr>
          </a:p>
        </p:txBody>
      </p:sp>
      <p:sp>
        <p:nvSpPr>
          <p:cNvPr id="66" name="TextBox 65"/>
          <p:cNvSpPr txBox="1"/>
          <p:nvPr/>
        </p:nvSpPr>
        <p:spPr>
          <a:xfrm>
            <a:off x="3347864" y="2780928"/>
            <a:ext cx="2304256" cy="374461"/>
          </a:xfrm>
          <a:prstGeom prst="rect">
            <a:avLst/>
          </a:prstGeom>
          <a:noFill/>
        </p:spPr>
        <p:txBody>
          <a:bodyPr wrap="square" rtlCol="0">
            <a:spAutoFit/>
          </a:bodyPr>
          <a:lstStyle/>
          <a:p>
            <a:r>
              <a:rPr lang="en-US" sz="2000" i="0" dirty="0" smtClean="0">
                <a:solidFill>
                  <a:srgbClr val="000000"/>
                </a:solidFill>
              </a:rPr>
              <a:t>Skill building</a:t>
            </a:r>
            <a:endParaRPr lang="en-US" sz="2000" i="0" dirty="0">
              <a:solidFill>
                <a:srgbClr val="000000"/>
              </a:solidFill>
            </a:endParaRPr>
          </a:p>
        </p:txBody>
      </p:sp>
      <p:sp>
        <p:nvSpPr>
          <p:cNvPr id="67" name="TextBox 66"/>
          <p:cNvSpPr txBox="1"/>
          <p:nvPr/>
        </p:nvSpPr>
        <p:spPr>
          <a:xfrm>
            <a:off x="6156176" y="2780928"/>
            <a:ext cx="2304256" cy="374461"/>
          </a:xfrm>
          <a:prstGeom prst="rect">
            <a:avLst/>
          </a:prstGeom>
          <a:noFill/>
        </p:spPr>
        <p:txBody>
          <a:bodyPr wrap="square" rtlCol="0">
            <a:spAutoFit/>
          </a:bodyPr>
          <a:lstStyle/>
          <a:p>
            <a:r>
              <a:rPr lang="en-US" sz="2000" i="0" dirty="0" smtClean="0">
                <a:solidFill>
                  <a:srgbClr val="000000"/>
                </a:solidFill>
              </a:rPr>
              <a:t>Staff responses</a:t>
            </a:r>
            <a:endParaRPr lang="en-US" sz="2000" i="0" dirty="0">
              <a:solidFill>
                <a:srgbClr val="000000"/>
              </a:solidFill>
            </a:endParaRPr>
          </a:p>
        </p:txBody>
      </p:sp>
      <p:sp>
        <p:nvSpPr>
          <p:cNvPr id="33" name="TextBox 32"/>
          <p:cNvSpPr txBox="1"/>
          <p:nvPr/>
        </p:nvSpPr>
        <p:spPr>
          <a:xfrm>
            <a:off x="323528" y="3573016"/>
            <a:ext cx="2808312" cy="1200329"/>
          </a:xfrm>
          <a:prstGeom prst="rect">
            <a:avLst/>
          </a:prstGeom>
          <a:noFill/>
        </p:spPr>
        <p:txBody>
          <a:bodyPr wrap="square" rtlCol="0">
            <a:spAutoFit/>
          </a:bodyPr>
          <a:lstStyle/>
          <a:p>
            <a:pPr>
              <a:lnSpc>
                <a:spcPct val="100000"/>
              </a:lnSpc>
            </a:pPr>
            <a:r>
              <a:rPr lang="en-US" sz="1800" b="0" dirty="0" smtClean="0">
                <a:solidFill>
                  <a:srgbClr val="000000"/>
                </a:solidFill>
              </a:rPr>
              <a:t>How will staff adapt the environment to reduce or eliminate setting events &amp; antecedents?</a:t>
            </a:r>
            <a:endParaRPr lang="en-US" sz="1800" b="0" dirty="0">
              <a:solidFill>
                <a:srgbClr val="000000"/>
              </a:solidFill>
            </a:endParaRPr>
          </a:p>
        </p:txBody>
      </p:sp>
      <p:sp>
        <p:nvSpPr>
          <p:cNvPr id="70" name="TextBox 69"/>
          <p:cNvSpPr txBox="1"/>
          <p:nvPr/>
        </p:nvSpPr>
        <p:spPr>
          <a:xfrm>
            <a:off x="3275856" y="3573016"/>
            <a:ext cx="2808312" cy="923330"/>
          </a:xfrm>
          <a:prstGeom prst="rect">
            <a:avLst/>
          </a:prstGeom>
          <a:noFill/>
        </p:spPr>
        <p:txBody>
          <a:bodyPr wrap="square" rtlCol="0">
            <a:spAutoFit/>
          </a:bodyPr>
          <a:lstStyle/>
          <a:p>
            <a:pPr>
              <a:lnSpc>
                <a:spcPct val="100000"/>
              </a:lnSpc>
            </a:pPr>
            <a:r>
              <a:rPr lang="en-US" sz="1800" b="0" dirty="0" smtClean="0">
                <a:solidFill>
                  <a:srgbClr val="000000"/>
                </a:solidFill>
              </a:rPr>
              <a:t>What new skills will be taught to replace the challenging </a:t>
            </a:r>
            <a:r>
              <a:rPr lang="en-US" sz="1800" b="0" dirty="0" err="1" smtClean="0">
                <a:solidFill>
                  <a:srgbClr val="000000"/>
                </a:solidFill>
              </a:rPr>
              <a:t>behaviour</a:t>
            </a:r>
            <a:r>
              <a:rPr lang="en-US" sz="1800" b="0" dirty="0" smtClean="0">
                <a:solidFill>
                  <a:srgbClr val="000000"/>
                </a:solidFill>
              </a:rPr>
              <a:t>?</a:t>
            </a:r>
            <a:endParaRPr lang="en-US" sz="1800" b="0" dirty="0">
              <a:solidFill>
                <a:srgbClr val="000000"/>
              </a:solidFill>
            </a:endParaRPr>
          </a:p>
        </p:txBody>
      </p:sp>
      <p:sp>
        <p:nvSpPr>
          <p:cNvPr id="71" name="TextBox 70"/>
          <p:cNvSpPr txBox="1"/>
          <p:nvPr/>
        </p:nvSpPr>
        <p:spPr>
          <a:xfrm>
            <a:off x="6084168" y="3573016"/>
            <a:ext cx="2808312" cy="1200329"/>
          </a:xfrm>
          <a:prstGeom prst="rect">
            <a:avLst/>
          </a:prstGeom>
          <a:noFill/>
        </p:spPr>
        <p:txBody>
          <a:bodyPr wrap="square" rtlCol="0">
            <a:spAutoFit/>
          </a:bodyPr>
          <a:lstStyle/>
          <a:p>
            <a:pPr>
              <a:lnSpc>
                <a:spcPct val="100000"/>
              </a:lnSpc>
            </a:pPr>
            <a:r>
              <a:rPr lang="en-US" sz="1800" b="0" dirty="0" smtClean="0">
                <a:solidFill>
                  <a:srgbClr val="000000"/>
                </a:solidFill>
              </a:rPr>
              <a:t>How will staff respond in order to support positive </a:t>
            </a:r>
            <a:r>
              <a:rPr lang="en-US" sz="1800" b="0" dirty="0" err="1" smtClean="0">
                <a:solidFill>
                  <a:srgbClr val="000000"/>
                </a:solidFill>
              </a:rPr>
              <a:t>behaviour</a:t>
            </a:r>
            <a:r>
              <a:rPr lang="en-US" sz="1800" b="0" dirty="0" smtClean="0">
                <a:solidFill>
                  <a:srgbClr val="000000"/>
                </a:solidFill>
              </a:rPr>
              <a:t> and reduce the challenging </a:t>
            </a:r>
            <a:r>
              <a:rPr lang="en-US" sz="1800" b="0" dirty="0" err="1" smtClean="0">
                <a:solidFill>
                  <a:srgbClr val="000000"/>
                </a:solidFill>
              </a:rPr>
              <a:t>behaviour</a:t>
            </a:r>
            <a:r>
              <a:rPr lang="en-US" sz="1800" b="0" dirty="0" smtClean="0">
                <a:solidFill>
                  <a:srgbClr val="000000"/>
                </a:solidFill>
              </a:rPr>
              <a:t>?</a:t>
            </a:r>
            <a:endParaRPr lang="en-US" sz="1800" b="0" dirty="0">
              <a:solidFill>
                <a:srgbClr val="000000"/>
              </a:solidFill>
            </a:endParaRPr>
          </a:p>
        </p:txBody>
      </p:sp>
      <p:sp>
        <p:nvSpPr>
          <p:cNvPr id="34" name="Oval 33"/>
          <p:cNvSpPr/>
          <p:nvPr/>
        </p:nvSpPr>
        <p:spPr bwMode="auto">
          <a:xfrm>
            <a:off x="251520" y="4941168"/>
            <a:ext cx="1584176" cy="837453"/>
          </a:xfrm>
          <a:prstGeom prst="ellipse">
            <a:avLst/>
          </a:prstGeom>
          <a:gradFill flip="none" rotWithShape="1">
            <a:gsLst>
              <a:gs pos="0">
                <a:srgbClr val="FFFF00"/>
              </a:gs>
              <a:gs pos="100000">
                <a:srgbClr val="FFDF05"/>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Physical structure</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72" name="Oval 71"/>
          <p:cNvSpPr/>
          <p:nvPr/>
        </p:nvSpPr>
        <p:spPr bwMode="auto">
          <a:xfrm>
            <a:off x="1403648" y="5373216"/>
            <a:ext cx="1872208" cy="837453"/>
          </a:xfrm>
          <a:prstGeom prst="ellipse">
            <a:avLst/>
          </a:prstGeom>
          <a:gradFill flip="none" rotWithShape="1">
            <a:gsLst>
              <a:gs pos="0">
                <a:srgbClr val="FFFF00"/>
              </a:gs>
              <a:gs pos="100000">
                <a:srgbClr val="FFDF05"/>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Schedules/routines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73" name="Oval 72"/>
          <p:cNvSpPr/>
          <p:nvPr/>
        </p:nvSpPr>
        <p:spPr bwMode="auto">
          <a:xfrm>
            <a:off x="1547664" y="4725144"/>
            <a:ext cx="2088232" cy="837453"/>
          </a:xfrm>
          <a:prstGeom prst="ellipse">
            <a:avLst/>
          </a:prstGeom>
          <a:gradFill flip="none" rotWithShape="1">
            <a:gsLst>
              <a:gs pos="0">
                <a:srgbClr val="FFFF00"/>
              </a:gs>
              <a:gs pos="100000">
                <a:srgbClr val="FFDF05"/>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Design work systems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74" name="Oval 73"/>
          <p:cNvSpPr/>
          <p:nvPr/>
        </p:nvSpPr>
        <p:spPr bwMode="auto">
          <a:xfrm>
            <a:off x="107504" y="5998094"/>
            <a:ext cx="2439888" cy="837453"/>
          </a:xfrm>
          <a:prstGeom prst="ellipse">
            <a:avLst/>
          </a:prstGeom>
          <a:gradFill flip="none" rotWithShape="1">
            <a:gsLst>
              <a:gs pos="0">
                <a:srgbClr val="FFFF00"/>
              </a:gs>
              <a:gs pos="100000">
                <a:srgbClr val="FFDF05"/>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Visual</a:t>
            </a:r>
            <a:r>
              <a:rPr kumimoji="0" lang="en-US" sz="1800" b="0" i="0" u="none" strike="noStrike" cap="none" normalizeH="0" dirty="0" smtClean="0">
                <a:ln>
                  <a:noFill/>
                </a:ln>
                <a:solidFill>
                  <a:srgbClr val="000000"/>
                </a:solidFill>
                <a:effectLst/>
                <a:latin typeface="Arial" charset="0"/>
                <a:ea typeface="ＭＳ Ｐゴシック" charset="0"/>
                <a:cs typeface="ＭＳ Ｐゴシック" charset="0"/>
              </a:rPr>
              <a:t> support to tasks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2" name="Oval 41"/>
          <p:cNvSpPr/>
          <p:nvPr/>
        </p:nvSpPr>
        <p:spPr bwMode="auto">
          <a:xfrm>
            <a:off x="3563888" y="4509120"/>
            <a:ext cx="2232248" cy="1070439"/>
          </a:xfrm>
          <a:prstGeom prst="ellipse">
            <a:avLst/>
          </a:prstGeom>
          <a:gradFill flip="none" rotWithShape="1">
            <a:gsLst>
              <a:gs pos="0">
                <a:srgbClr val="33FF33"/>
              </a:gs>
              <a:gs pos="100000">
                <a:srgbClr val="66CC00"/>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ea typeface="ＭＳ Ｐゴシック" charset="0"/>
                <a:cs typeface="ＭＳ Ｐゴシック" charset="0"/>
              </a:rPr>
              <a:t>Emotional,</a:t>
            </a:r>
            <a:r>
              <a:rPr kumimoji="0" lang="en-US" b="0" i="0" u="none" strike="noStrike" cap="none" normalizeH="0" dirty="0" smtClean="0">
                <a:ln>
                  <a:noFill/>
                </a:ln>
                <a:solidFill>
                  <a:srgbClr val="000000"/>
                </a:solidFill>
                <a:effectLst/>
                <a:latin typeface="Arial" charset="0"/>
                <a:ea typeface="ＭＳ Ｐゴシック" charset="0"/>
                <a:cs typeface="ＭＳ Ｐゴシック" charset="0"/>
              </a:rPr>
              <a:t> </a:t>
            </a:r>
            <a:r>
              <a:rPr kumimoji="0" lang="en-US" b="0" i="0" u="none" strike="noStrike" cap="none" normalizeH="0" dirty="0" err="1" smtClean="0">
                <a:ln>
                  <a:noFill/>
                </a:ln>
                <a:solidFill>
                  <a:srgbClr val="000000"/>
                </a:solidFill>
                <a:effectLst/>
                <a:latin typeface="Arial" charset="0"/>
                <a:ea typeface="ＭＳ Ｐゴシック" charset="0"/>
                <a:cs typeface="ＭＳ Ｐゴシック" charset="0"/>
              </a:rPr>
              <a:t>behavioural</a:t>
            </a:r>
            <a:r>
              <a:rPr kumimoji="0" lang="en-US" b="0" i="0" u="none" strike="noStrike" cap="none" normalizeH="0" dirty="0" smtClean="0">
                <a:ln>
                  <a:noFill/>
                </a:ln>
                <a:solidFill>
                  <a:srgbClr val="000000"/>
                </a:solidFill>
                <a:effectLst/>
                <a:latin typeface="Arial" charset="0"/>
                <a:ea typeface="ＭＳ Ｐゴシック" charset="0"/>
                <a:cs typeface="ＭＳ Ｐゴシック" charset="0"/>
              </a:rPr>
              <a:t> or social stories</a:t>
            </a:r>
            <a:endParaRPr kumimoji="0" lang="en-US"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3" name="Oval 42"/>
          <p:cNvSpPr/>
          <p:nvPr/>
        </p:nvSpPr>
        <p:spPr bwMode="auto">
          <a:xfrm>
            <a:off x="2843808" y="5314429"/>
            <a:ext cx="2261177" cy="1058177"/>
          </a:xfrm>
          <a:prstGeom prst="ellipse">
            <a:avLst/>
          </a:prstGeom>
          <a:gradFill flip="none" rotWithShape="1">
            <a:gsLst>
              <a:gs pos="0">
                <a:srgbClr val="33FF33"/>
              </a:gs>
              <a:gs pos="100000">
                <a:srgbClr val="66CC00"/>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25400" tIns="0" rIns="2540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ea typeface="ＭＳ Ｐゴシック" charset="0"/>
                <a:cs typeface="ＭＳ Ｐゴシック" charset="0"/>
              </a:rPr>
              <a:t>Functional communication training</a:t>
            </a:r>
            <a:endParaRPr kumimoji="0" lang="en-US"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4" name="Oval 43"/>
          <p:cNvSpPr/>
          <p:nvPr/>
        </p:nvSpPr>
        <p:spPr bwMode="auto">
          <a:xfrm>
            <a:off x="4644008" y="5877272"/>
            <a:ext cx="1143743" cy="628991"/>
          </a:xfrm>
          <a:prstGeom prst="ellipse">
            <a:avLst/>
          </a:prstGeom>
          <a:gradFill flip="none" rotWithShape="1">
            <a:gsLst>
              <a:gs pos="0">
                <a:srgbClr val="33FF33"/>
              </a:gs>
              <a:gs pos="100000">
                <a:srgbClr val="66CC00"/>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25400" tIns="0" rIns="2540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ea typeface="ＭＳ Ｐゴシック" charset="0"/>
                <a:cs typeface="ＭＳ Ｐゴシック" charset="0"/>
              </a:rPr>
              <a:t>Role playing</a:t>
            </a:r>
            <a:endParaRPr kumimoji="0" lang="en-US"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5" name="Oval 44"/>
          <p:cNvSpPr/>
          <p:nvPr/>
        </p:nvSpPr>
        <p:spPr bwMode="auto">
          <a:xfrm>
            <a:off x="3419871" y="6273098"/>
            <a:ext cx="1579811" cy="357054"/>
          </a:xfrm>
          <a:prstGeom prst="ellipse">
            <a:avLst/>
          </a:prstGeom>
          <a:gradFill flip="none" rotWithShape="1">
            <a:gsLst>
              <a:gs pos="0">
                <a:srgbClr val="33FF33"/>
              </a:gs>
              <a:gs pos="100000">
                <a:srgbClr val="66CC00"/>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25400" tIns="0" rIns="2540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ea typeface="ＭＳ Ｐゴシック" charset="0"/>
                <a:cs typeface="ＭＳ Ｐゴシック" charset="0"/>
              </a:rPr>
              <a:t>Prompting</a:t>
            </a:r>
            <a:endParaRPr kumimoji="0" lang="en-US"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6" name="Oval 45"/>
          <p:cNvSpPr/>
          <p:nvPr/>
        </p:nvSpPr>
        <p:spPr bwMode="auto">
          <a:xfrm>
            <a:off x="5868144" y="4683000"/>
            <a:ext cx="1440160" cy="628991"/>
          </a:xfrm>
          <a:prstGeom prst="ellipse">
            <a:avLst/>
          </a:prstGeom>
          <a:gradFill flip="none" rotWithShape="1">
            <a:gsLst>
              <a:gs pos="0">
                <a:srgbClr val="33CCFF"/>
              </a:gs>
              <a:gs pos="100000">
                <a:srgbClr val="3399FF"/>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25400" tIns="0" rIns="2540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ea typeface="ＭＳ Ｐゴシック" charset="0"/>
                <a:cs typeface="ＭＳ Ｐゴシック" charset="0"/>
              </a:rPr>
              <a:t>Token</a:t>
            </a:r>
            <a:r>
              <a:rPr kumimoji="0" lang="en-US" b="0" i="0" u="none" strike="noStrike" cap="none" normalizeH="0" dirty="0" smtClean="0">
                <a:ln>
                  <a:noFill/>
                </a:ln>
                <a:solidFill>
                  <a:srgbClr val="000000"/>
                </a:solidFill>
                <a:effectLst/>
                <a:latin typeface="Arial" charset="0"/>
                <a:ea typeface="ＭＳ Ｐゴシック" charset="0"/>
                <a:cs typeface="ＭＳ Ｐゴシック" charset="0"/>
              </a:rPr>
              <a:t> systems</a:t>
            </a:r>
            <a:endParaRPr kumimoji="0" lang="en-US"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7" name="Oval 46"/>
          <p:cNvSpPr/>
          <p:nvPr/>
        </p:nvSpPr>
        <p:spPr bwMode="auto">
          <a:xfrm>
            <a:off x="6733165" y="4779108"/>
            <a:ext cx="2410835" cy="1408739"/>
          </a:xfrm>
          <a:prstGeom prst="ellipse">
            <a:avLst/>
          </a:prstGeom>
          <a:gradFill flip="none" rotWithShape="1">
            <a:gsLst>
              <a:gs pos="0">
                <a:srgbClr val="33CCFF"/>
              </a:gs>
              <a:gs pos="100000">
                <a:srgbClr val="3399FF"/>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25400" tIns="0" rIns="2540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ea typeface="ＭＳ Ｐゴシック" charset="0"/>
                <a:cs typeface="ＭＳ Ｐゴシック" charset="0"/>
              </a:rPr>
              <a:t>Cues to use new or replacement skill</a:t>
            </a:r>
            <a:endParaRPr kumimoji="0" lang="en-US"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51" name="TextBox 50"/>
          <p:cNvSpPr txBox="1"/>
          <p:nvPr/>
        </p:nvSpPr>
        <p:spPr>
          <a:xfrm>
            <a:off x="2123728" y="1315545"/>
            <a:ext cx="5400600" cy="523220"/>
          </a:xfrm>
          <a:prstGeom prst="rect">
            <a:avLst/>
          </a:prstGeom>
          <a:noFill/>
        </p:spPr>
        <p:txBody>
          <a:bodyPr wrap="square" rtlCol="0">
            <a:spAutoFit/>
          </a:bodyPr>
          <a:lstStyle/>
          <a:p>
            <a:pPr algn="ctr"/>
            <a:r>
              <a:rPr lang="en-US" sz="2800" i="0" dirty="0" smtClean="0">
                <a:solidFill>
                  <a:schemeClr val="tx1"/>
                </a:solidFill>
              </a:rPr>
              <a:t>Functional </a:t>
            </a:r>
            <a:r>
              <a:rPr lang="en-US" sz="2800" i="0" dirty="0" err="1" smtClean="0">
                <a:solidFill>
                  <a:schemeClr val="tx1"/>
                </a:solidFill>
              </a:rPr>
              <a:t>Behaviour</a:t>
            </a:r>
            <a:r>
              <a:rPr lang="en-US" sz="2800" i="0" dirty="0" smtClean="0">
                <a:solidFill>
                  <a:schemeClr val="tx1"/>
                </a:solidFill>
              </a:rPr>
              <a:t> Assessment</a:t>
            </a:r>
            <a:endParaRPr lang="en-US" sz="2800" i="0" dirty="0">
              <a:solidFill>
                <a:schemeClr val="tx1"/>
              </a:solidFill>
            </a:endParaRPr>
          </a:p>
        </p:txBody>
      </p:sp>
      <p:sp>
        <p:nvSpPr>
          <p:cNvPr id="52" name="Oval 51"/>
          <p:cNvSpPr/>
          <p:nvPr/>
        </p:nvSpPr>
        <p:spPr bwMode="auto">
          <a:xfrm>
            <a:off x="5468798" y="5130419"/>
            <a:ext cx="2410835" cy="1759300"/>
          </a:xfrm>
          <a:prstGeom prst="ellipse">
            <a:avLst/>
          </a:prstGeom>
          <a:gradFill flip="none" rotWithShape="1">
            <a:gsLst>
              <a:gs pos="0">
                <a:srgbClr val="33CCFF"/>
              </a:gs>
              <a:gs pos="100000">
                <a:srgbClr val="3399FF"/>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25400" tIns="0" rIns="2540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ea typeface="ＭＳ Ｐゴシック" charset="0"/>
                <a:cs typeface="ＭＳ Ｐゴシック" charset="0"/>
              </a:rPr>
              <a:t>Use skills in reframing,</a:t>
            </a:r>
            <a:r>
              <a:rPr kumimoji="0" lang="en-US" b="0" i="0" u="none" strike="noStrike" cap="none" normalizeH="0" dirty="0" smtClean="0">
                <a:ln>
                  <a:noFill/>
                </a:ln>
                <a:solidFill>
                  <a:srgbClr val="000000"/>
                </a:solidFill>
                <a:effectLst/>
                <a:latin typeface="Arial" charset="0"/>
                <a:ea typeface="ＭＳ Ｐゴシック" charset="0"/>
                <a:cs typeface="ＭＳ Ｐゴシック" charset="0"/>
              </a:rPr>
              <a:t> tactical ignoring and looking for exceptions</a:t>
            </a:r>
            <a:endParaRPr kumimoji="0" lang="en-US"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8" name="Oval 47"/>
          <p:cNvSpPr/>
          <p:nvPr/>
        </p:nvSpPr>
        <p:spPr bwMode="auto">
          <a:xfrm>
            <a:off x="6732239" y="5411158"/>
            <a:ext cx="2448273" cy="1408739"/>
          </a:xfrm>
          <a:prstGeom prst="ellipse">
            <a:avLst/>
          </a:prstGeom>
          <a:gradFill flip="none" rotWithShape="1">
            <a:gsLst>
              <a:gs pos="0">
                <a:srgbClr val="33CCFF"/>
              </a:gs>
              <a:gs pos="100000">
                <a:srgbClr val="3399FF"/>
              </a:gs>
            </a:gsLst>
            <a:lin ang="3180000" scaled="0"/>
            <a:tileRect/>
          </a:gradFill>
          <a:ln w="9525" cap="flat" cmpd="sng" algn="ctr">
            <a:solidFill>
              <a:schemeClr val="tx1"/>
            </a:solidFill>
            <a:prstDash val="solid"/>
            <a:round/>
            <a:headEnd type="none" w="med" len="med"/>
            <a:tailEnd type="none" w="med" len="med"/>
          </a:ln>
          <a:effectLst/>
          <a:extLst/>
        </p:spPr>
        <p:txBody>
          <a:bodyPr vert="horz" wrap="square" lIns="25400" tIns="0" rIns="25400" bIns="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ea typeface="ＭＳ Ｐゴシック" charset="0"/>
                <a:cs typeface="ＭＳ Ｐゴシック" charset="0"/>
              </a:rPr>
              <a:t>Encouragement or reinforcement</a:t>
            </a:r>
            <a:r>
              <a:rPr kumimoji="0" lang="en-US" b="0" i="0" u="none" strike="noStrike" cap="none" normalizeH="0" dirty="0" smtClean="0">
                <a:ln>
                  <a:noFill/>
                </a:ln>
                <a:solidFill>
                  <a:srgbClr val="000000"/>
                </a:solidFill>
                <a:effectLst/>
                <a:latin typeface="Arial" charset="0"/>
                <a:ea typeface="ＭＳ Ｐゴシック" charset="0"/>
                <a:cs typeface="ＭＳ Ｐゴシック" charset="0"/>
              </a:rPr>
              <a:t> when new skill is performed</a:t>
            </a:r>
            <a:endParaRPr kumimoji="0" lang="en-US"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2679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
                                            <p:txEl>
                                              <p:pRg st="0" end="0"/>
                                            </p:txEl>
                                          </p:spTgt>
                                        </p:tgtEl>
                                        <p:attrNameLst>
                                          <p:attrName>style.visibility</p:attrName>
                                        </p:attrNameLst>
                                      </p:cBhvr>
                                      <p:to>
                                        <p:strVal val="visible"/>
                                      </p:to>
                                    </p:set>
                                    <p:animEffect transition="in" filter="fade">
                                      <p:cBhvr>
                                        <p:cTn id="32" dur="500"/>
                                        <p:tgtEl>
                                          <p:spTgt spid="7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
                                            <p:txEl>
                                              <p:pRg st="0" end="0"/>
                                            </p:txEl>
                                          </p:spTgt>
                                        </p:tgtEl>
                                        <p:attrNameLst>
                                          <p:attrName>style.visibility</p:attrName>
                                        </p:attrNameLst>
                                      </p:cBhvr>
                                      <p:to>
                                        <p:strVal val="visible"/>
                                      </p:to>
                                    </p:set>
                                    <p:animEffect transition="in" filter="fade">
                                      <p:cBhvr>
                                        <p:cTn id="57" dur="500"/>
                                        <p:tgtEl>
                                          <p:spTgt spid="7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72" grpId="0" animBg="1"/>
      <p:bldP spid="73" grpId="0" animBg="1"/>
      <p:bldP spid="74" grpId="0" animBg="1"/>
      <p:bldP spid="42" grpId="0" animBg="1"/>
      <p:bldP spid="43" grpId="0" animBg="1"/>
      <p:bldP spid="44" grpId="0" animBg="1"/>
      <p:bldP spid="45" grpId="0" animBg="1"/>
      <p:bldP spid="46" grpId="0" animBg="1"/>
      <p:bldP spid="47" grpId="0" animBg="1"/>
      <p:bldP spid="52"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1458" y="1915753"/>
            <a:ext cx="7292220" cy="3958006"/>
          </a:xfrm>
          <a:prstGeom prst="rect">
            <a:avLst/>
          </a:prstGeom>
          <a:noFill/>
        </p:spPr>
        <p:txBody>
          <a:bodyPr wrap="square" rtlCol="0">
            <a:spAutoFit/>
          </a:bodyPr>
          <a:lstStyle/>
          <a:p>
            <a:pPr>
              <a:lnSpc>
                <a:spcPct val="200000"/>
              </a:lnSpc>
            </a:pPr>
            <a:r>
              <a:rPr lang="en-US" sz="2400" dirty="0" smtClean="0">
                <a:latin typeface="Arial"/>
                <a:cs typeface="Arial"/>
              </a:rPr>
              <a:t>This week:</a:t>
            </a:r>
          </a:p>
          <a:p>
            <a:pPr marL="342900" indent="-342900">
              <a:lnSpc>
                <a:spcPct val="120000"/>
              </a:lnSpc>
              <a:spcBef>
                <a:spcPct val="50000"/>
              </a:spcBef>
              <a:buFont typeface="Wingdings" charset="2"/>
              <a:buChar char="§"/>
            </a:pPr>
            <a:r>
              <a:rPr lang="en-US" sz="2400" dirty="0">
                <a:latin typeface="Arial" charset="0"/>
              </a:rPr>
              <a:t>Applied </a:t>
            </a:r>
            <a:r>
              <a:rPr lang="en-US" sz="2400" dirty="0" err="1">
                <a:latin typeface="Arial" charset="0"/>
              </a:rPr>
              <a:t>behaviour</a:t>
            </a:r>
            <a:r>
              <a:rPr lang="en-US" sz="2400" dirty="0">
                <a:latin typeface="Arial" charset="0"/>
              </a:rPr>
              <a:t> analysis – B.F. Skinner</a:t>
            </a:r>
          </a:p>
          <a:p>
            <a:pPr marL="342900" indent="-342900">
              <a:lnSpc>
                <a:spcPct val="120000"/>
              </a:lnSpc>
              <a:spcBef>
                <a:spcPct val="50000"/>
              </a:spcBef>
              <a:buFont typeface="Wingdings" charset="2"/>
              <a:buChar char="§"/>
            </a:pPr>
            <a:r>
              <a:rPr lang="en-US" sz="2400" dirty="0" smtClean="0">
                <a:latin typeface="Arial" charset="0"/>
              </a:rPr>
              <a:t>Functional </a:t>
            </a:r>
            <a:r>
              <a:rPr lang="en-US" sz="2400" dirty="0" err="1" smtClean="0">
                <a:latin typeface="Arial" charset="0"/>
              </a:rPr>
              <a:t>behaviour</a:t>
            </a:r>
            <a:r>
              <a:rPr lang="en-US" sz="2400" dirty="0" smtClean="0">
                <a:latin typeface="Arial" charset="0"/>
              </a:rPr>
              <a:t> analysis</a:t>
            </a:r>
          </a:p>
          <a:p>
            <a:pPr marL="342900" indent="-342900">
              <a:lnSpc>
                <a:spcPct val="120000"/>
              </a:lnSpc>
              <a:spcBef>
                <a:spcPct val="50000"/>
              </a:spcBef>
              <a:buFont typeface="Wingdings" charset="2"/>
              <a:buChar char="§"/>
            </a:pPr>
            <a:r>
              <a:rPr lang="en-US" sz="2400" dirty="0" smtClean="0">
                <a:latin typeface="Arial" charset="0"/>
              </a:rPr>
              <a:t>Rational </a:t>
            </a:r>
            <a:r>
              <a:rPr lang="en-US" sz="2400" dirty="0">
                <a:latin typeface="Arial" charset="0"/>
              </a:rPr>
              <a:t>Emotive </a:t>
            </a:r>
            <a:r>
              <a:rPr lang="en-US" sz="2400" dirty="0" err="1">
                <a:latin typeface="Arial" charset="0"/>
              </a:rPr>
              <a:t>Behaviour</a:t>
            </a:r>
            <a:r>
              <a:rPr lang="en-US" sz="2400" dirty="0">
                <a:latin typeface="Arial" charset="0"/>
              </a:rPr>
              <a:t> Therapy – Albert Ellis</a:t>
            </a:r>
          </a:p>
          <a:p>
            <a:pPr marL="342900" indent="-342900">
              <a:lnSpc>
                <a:spcPct val="120000"/>
              </a:lnSpc>
              <a:spcBef>
                <a:spcPct val="50000"/>
              </a:spcBef>
              <a:buFont typeface="Wingdings" charset="2"/>
              <a:buChar char="§"/>
            </a:pPr>
            <a:r>
              <a:rPr lang="en-US" sz="2400" dirty="0">
                <a:latin typeface="Arial" charset="0"/>
              </a:rPr>
              <a:t>Talk sense to yourself – Jeff </a:t>
            </a:r>
            <a:r>
              <a:rPr lang="en-US" sz="2400" dirty="0" err="1">
                <a:latin typeface="Arial" charset="0"/>
              </a:rPr>
              <a:t>Wragg</a:t>
            </a:r>
            <a:endParaRPr lang="en-US" sz="2400" dirty="0">
              <a:latin typeface="Arial" charset="0"/>
            </a:endParaRPr>
          </a:p>
          <a:p>
            <a:pPr marL="342900" indent="-342900">
              <a:lnSpc>
                <a:spcPct val="120000"/>
              </a:lnSpc>
              <a:spcBef>
                <a:spcPct val="50000"/>
              </a:spcBef>
              <a:buFont typeface="Wingdings" charset="2"/>
              <a:buChar char="§"/>
            </a:pPr>
            <a:r>
              <a:rPr lang="en-US" sz="2400" dirty="0">
                <a:latin typeface="Arial" charset="0"/>
              </a:rPr>
              <a:t>Emotional temperature graph</a:t>
            </a:r>
          </a:p>
        </p:txBody>
      </p:sp>
      <p:pic>
        <p:nvPicPr>
          <p:cNvPr id="7" name="Picture 6" descr="Education_banne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 y="0"/>
            <a:ext cx="9144000" cy="1362235"/>
          </a:xfrm>
          <a:prstGeom prst="rect">
            <a:avLst/>
          </a:prstGeom>
        </p:spPr>
      </p:pic>
      <p:sp>
        <p:nvSpPr>
          <p:cNvPr id="8" name="Rectangle 7"/>
          <p:cNvSpPr/>
          <p:nvPr/>
        </p:nvSpPr>
        <p:spPr>
          <a:xfrm>
            <a:off x="1475656" y="1431370"/>
            <a:ext cx="6912768" cy="400110"/>
          </a:xfrm>
          <a:prstGeom prst="rect">
            <a:avLst/>
          </a:prstGeom>
        </p:spPr>
        <p:txBody>
          <a:bodyPr wrap="square">
            <a:spAutoFit/>
          </a:bodyPr>
          <a:lstStyle/>
          <a:p>
            <a:pPr algn="ctr"/>
            <a:r>
              <a:rPr lang="en-US" sz="2000" dirty="0" smtClean="0">
                <a:effectLst>
                  <a:innerShdw blurRad="63500" dist="50800" dir="13500000">
                    <a:srgbClr val="000000">
                      <a:alpha val="50000"/>
                    </a:srgbClr>
                  </a:innerShdw>
                </a:effectLst>
                <a:latin typeface="Arial"/>
                <a:cs typeface="Arial"/>
              </a:rPr>
              <a:t>EDPS302 </a:t>
            </a:r>
            <a:r>
              <a:rPr lang="en-US" sz="2000" dirty="0">
                <a:effectLst>
                  <a:innerShdw blurRad="63500" dist="50800" dir="13500000">
                    <a:srgbClr val="000000">
                      <a:alpha val="50000"/>
                    </a:srgbClr>
                  </a:innerShdw>
                </a:effectLst>
                <a:latin typeface="Arial"/>
                <a:cs typeface="Arial"/>
              </a:rPr>
              <a:t>– </a:t>
            </a:r>
            <a:r>
              <a:rPr lang="en-US" sz="2000" dirty="0" smtClean="0">
                <a:effectLst>
                  <a:innerShdw blurRad="63500" dist="50800" dir="13500000">
                    <a:srgbClr val="000000">
                      <a:alpha val="50000"/>
                    </a:srgbClr>
                  </a:innerShdw>
                </a:effectLst>
                <a:latin typeface="Arial"/>
                <a:cs typeface="Arial"/>
              </a:rPr>
              <a:t>Creating Positive Learning Environments</a:t>
            </a:r>
            <a:endParaRPr lang="en-US" sz="2000" dirty="0">
              <a:effectLst>
                <a:innerShdw blurRad="63500" dist="50800" dir="13500000">
                  <a:srgbClr val="000000">
                    <a:alpha val="50000"/>
                  </a:srgbClr>
                </a:innerShdw>
              </a:effectLst>
              <a:latin typeface="Arial"/>
              <a:cs typeface="Arial"/>
            </a:endParaRPr>
          </a:p>
        </p:txBody>
      </p:sp>
    </p:spTree>
    <p:extLst>
      <p:ext uri="{BB962C8B-B14F-4D97-AF65-F5344CB8AC3E}">
        <p14:creationId xmlns:p14="http://schemas.microsoft.com/office/powerpoint/2010/main" val="1463214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660" y="2132915"/>
            <a:ext cx="7138886" cy="1323439"/>
          </a:xfrm>
          <a:prstGeom prst="rect">
            <a:avLst/>
          </a:prstGeom>
          <a:noFill/>
        </p:spPr>
        <p:txBody>
          <a:bodyPr wrap="square" rtlCol="0">
            <a:spAutoFit/>
          </a:bodyPr>
          <a:lstStyle/>
          <a:p>
            <a:r>
              <a:rPr lang="en-US" sz="2800" dirty="0" smtClean="0"/>
              <a:t>Cognitive – </a:t>
            </a:r>
            <a:r>
              <a:rPr lang="en-US" sz="2800" dirty="0" err="1" smtClean="0"/>
              <a:t>behavioural</a:t>
            </a:r>
            <a:r>
              <a:rPr lang="en-US" sz="2800" dirty="0" smtClean="0"/>
              <a:t> approach</a:t>
            </a:r>
          </a:p>
          <a:p>
            <a:endParaRPr lang="en-US" sz="2800" dirty="0" smtClean="0"/>
          </a:p>
          <a:p>
            <a:pPr algn="r"/>
            <a:r>
              <a:rPr lang="en-US" sz="2400" dirty="0" smtClean="0"/>
              <a:t>Rational emotive </a:t>
            </a:r>
            <a:r>
              <a:rPr lang="en-US" sz="2400" dirty="0" err="1" smtClean="0"/>
              <a:t>behaviour</a:t>
            </a:r>
            <a:r>
              <a:rPr lang="en-US" sz="2400" dirty="0" smtClean="0"/>
              <a:t> therapy (Albert </a:t>
            </a:r>
            <a:r>
              <a:rPr lang="en-US" sz="2400" dirty="0" err="1" smtClean="0"/>
              <a:t>Elllis</a:t>
            </a:r>
            <a:r>
              <a:rPr lang="en-US" sz="2400" dirty="0" smtClean="0"/>
              <a:t>)</a:t>
            </a:r>
            <a:endParaRPr lang="en-US" sz="2400" dirty="0"/>
          </a:p>
        </p:txBody>
      </p:sp>
    </p:spTree>
    <p:extLst>
      <p:ext uri="{BB962C8B-B14F-4D97-AF65-F5344CB8AC3E}">
        <p14:creationId xmlns:p14="http://schemas.microsoft.com/office/powerpoint/2010/main" val="3368365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_bl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266700"/>
            <a:ext cx="5080000" cy="6311900"/>
          </a:xfrm>
          <a:prstGeom prst="rect">
            <a:avLst/>
          </a:prstGeom>
        </p:spPr>
      </p:pic>
      <p:sp>
        <p:nvSpPr>
          <p:cNvPr id="33797" name="Text Box 5"/>
          <p:cNvSpPr txBox="1">
            <a:spLocks noChangeArrowheads="1"/>
          </p:cNvSpPr>
          <p:nvPr/>
        </p:nvSpPr>
        <p:spPr bwMode="auto">
          <a:xfrm>
            <a:off x="304800" y="457200"/>
            <a:ext cx="2590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past experiences</a:t>
            </a:r>
          </a:p>
        </p:txBody>
      </p:sp>
      <p:sp>
        <p:nvSpPr>
          <p:cNvPr id="33798" name="Text Box 6"/>
          <p:cNvSpPr txBox="1">
            <a:spLocks noChangeArrowheads="1"/>
          </p:cNvSpPr>
          <p:nvPr/>
        </p:nvSpPr>
        <p:spPr bwMode="auto">
          <a:xfrm>
            <a:off x="609600" y="1295400"/>
            <a:ext cx="12192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family</a:t>
            </a:r>
          </a:p>
        </p:txBody>
      </p:sp>
      <p:sp>
        <p:nvSpPr>
          <p:cNvPr id="33799" name="Text Box 7"/>
          <p:cNvSpPr txBox="1">
            <a:spLocks noChangeArrowheads="1"/>
          </p:cNvSpPr>
          <p:nvPr/>
        </p:nvSpPr>
        <p:spPr bwMode="auto">
          <a:xfrm>
            <a:off x="0" y="2133600"/>
            <a:ext cx="16764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schooling</a:t>
            </a:r>
          </a:p>
        </p:txBody>
      </p:sp>
      <p:sp>
        <p:nvSpPr>
          <p:cNvPr id="33800" name="Text Box 8"/>
          <p:cNvSpPr txBox="1">
            <a:spLocks noChangeArrowheads="1"/>
          </p:cNvSpPr>
          <p:nvPr/>
        </p:nvSpPr>
        <p:spPr bwMode="auto">
          <a:xfrm>
            <a:off x="457200" y="2971800"/>
            <a:ext cx="1371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friends</a:t>
            </a:r>
          </a:p>
        </p:txBody>
      </p:sp>
      <p:sp>
        <p:nvSpPr>
          <p:cNvPr id="33801" name="Text Box 9"/>
          <p:cNvSpPr txBox="1">
            <a:spLocks noChangeArrowheads="1"/>
          </p:cNvSpPr>
          <p:nvPr/>
        </p:nvSpPr>
        <p:spPr bwMode="auto">
          <a:xfrm>
            <a:off x="71438" y="390525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environment</a:t>
            </a:r>
          </a:p>
        </p:txBody>
      </p:sp>
      <p:sp>
        <p:nvSpPr>
          <p:cNvPr id="33802" name="Text Box 10"/>
          <p:cNvSpPr txBox="1">
            <a:spLocks noChangeArrowheads="1"/>
          </p:cNvSpPr>
          <p:nvPr/>
        </p:nvSpPr>
        <p:spPr bwMode="auto">
          <a:xfrm>
            <a:off x="914400" y="4800600"/>
            <a:ext cx="1524000" cy="7381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financial</a:t>
            </a:r>
          </a:p>
          <a:p>
            <a:pPr>
              <a:lnSpc>
                <a:spcPct val="10000"/>
              </a:lnSpc>
              <a:spcBef>
                <a:spcPct val="50000"/>
              </a:spcBef>
            </a:pPr>
            <a:r>
              <a:rPr lang="en-AU"/>
              <a:t>position</a:t>
            </a:r>
          </a:p>
        </p:txBody>
      </p:sp>
      <p:sp>
        <p:nvSpPr>
          <p:cNvPr id="33803" name="Text Box 11"/>
          <p:cNvSpPr txBox="1">
            <a:spLocks noChangeArrowheads="1"/>
          </p:cNvSpPr>
          <p:nvPr/>
        </p:nvSpPr>
        <p:spPr bwMode="auto">
          <a:xfrm>
            <a:off x="3292380" y="1600200"/>
            <a:ext cx="2590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b="1" dirty="0">
                <a:effectLst>
                  <a:innerShdw blurRad="63500" dist="50800" dir="13500000">
                    <a:prstClr val="black">
                      <a:alpha val="50000"/>
                    </a:prstClr>
                  </a:innerShdw>
                </a:effectLst>
              </a:rPr>
              <a:t>PHYSIOLOGY</a:t>
            </a:r>
          </a:p>
        </p:txBody>
      </p:sp>
      <p:sp>
        <p:nvSpPr>
          <p:cNvPr id="33804" name="Text Box 12"/>
          <p:cNvSpPr txBox="1">
            <a:spLocks noChangeArrowheads="1"/>
          </p:cNvSpPr>
          <p:nvPr/>
        </p:nvSpPr>
        <p:spPr bwMode="auto">
          <a:xfrm>
            <a:off x="3267720" y="2362200"/>
            <a:ext cx="2362200" cy="24714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284163" indent="-284163">
              <a:defRPr sz="2400">
                <a:solidFill>
                  <a:schemeClr val="tx1"/>
                </a:solidFill>
                <a:latin typeface="Arial" charset="0"/>
                <a:ea typeface="ＭＳ Ｐゴシック" charset="0"/>
                <a:cs typeface="ＭＳ Ｐゴシック" charset="0"/>
              </a:defRPr>
            </a:lvl1pPr>
            <a:lvl2pPr marL="47466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70000"/>
              </a:lnSpc>
              <a:spcBef>
                <a:spcPct val="50000"/>
              </a:spcBef>
              <a:defRPr/>
            </a:pPr>
            <a:r>
              <a:rPr lang="en-AU" b="1" dirty="0" smtClean="0">
                <a:effectLst>
                  <a:innerShdw blurRad="63500" dist="50800" dir="13500000">
                    <a:prstClr val="black">
                      <a:alpha val="50000"/>
                    </a:prstClr>
                  </a:innerShdw>
                </a:effectLst>
              </a:rPr>
              <a:t>BASIC HUMAN NEEDS</a:t>
            </a:r>
          </a:p>
          <a:p>
            <a:pPr>
              <a:lnSpc>
                <a:spcPct val="70000"/>
              </a:lnSpc>
              <a:spcBef>
                <a:spcPct val="50000"/>
              </a:spcBef>
              <a:buFont typeface="Times" charset="0"/>
              <a:buChar char="•"/>
              <a:defRPr/>
            </a:pPr>
            <a:r>
              <a:rPr lang="en-AU" sz="2000" dirty="0" smtClean="0"/>
              <a:t>Survival</a:t>
            </a:r>
          </a:p>
          <a:p>
            <a:pPr>
              <a:lnSpc>
                <a:spcPct val="70000"/>
              </a:lnSpc>
              <a:spcBef>
                <a:spcPct val="50000"/>
              </a:spcBef>
              <a:buFont typeface="Times" charset="0"/>
              <a:buChar char="•"/>
              <a:defRPr/>
            </a:pPr>
            <a:r>
              <a:rPr lang="en-AU" sz="2000" dirty="0" smtClean="0"/>
              <a:t>Recognition</a:t>
            </a:r>
          </a:p>
          <a:p>
            <a:pPr>
              <a:lnSpc>
                <a:spcPct val="70000"/>
              </a:lnSpc>
              <a:spcBef>
                <a:spcPct val="50000"/>
              </a:spcBef>
              <a:buFont typeface="Times" charset="0"/>
              <a:buChar char="•"/>
              <a:defRPr/>
            </a:pPr>
            <a:r>
              <a:rPr lang="en-AU" sz="2000" dirty="0" smtClean="0"/>
              <a:t>Belonging</a:t>
            </a:r>
          </a:p>
          <a:p>
            <a:pPr>
              <a:lnSpc>
                <a:spcPct val="70000"/>
              </a:lnSpc>
              <a:spcBef>
                <a:spcPct val="50000"/>
              </a:spcBef>
              <a:buFont typeface="Times" charset="0"/>
              <a:buChar char="•"/>
              <a:defRPr/>
            </a:pPr>
            <a:r>
              <a:rPr lang="en-AU" sz="2000" dirty="0" smtClean="0"/>
              <a:t>Fun </a:t>
            </a:r>
          </a:p>
          <a:p>
            <a:pPr>
              <a:lnSpc>
                <a:spcPct val="70000"/>
              </a:lnSpc>
              <a:spcBef>
                <a:spcPct val="50000"/>
              </a:spcBef>
              <a:buFont typeface="Times" charset="0"/>
              <a:buChar char="•"/>
              <a:defRPr/>
            </a:pPr>
            <a:r>
              <a:rPr lang="en-AU" sz="2000" dirty="0" smtClean="0"/>
              <a:t>Freedom</a:t>
            </a:r>
            <a:endParaRPr lang="en-AU" dirty="0" smtClean="0"/>
          </a:p>
        </p:txBody>
      </p:sp>
      <p:sp>
        <p:nvSpPr>
          <p:cNvPr id="33805" name="Text Box 13"/>
          <p:cNvSpPr txBox="1">
            <a:spLocks noChangeArrowheads="1"/>
          </p:cNvSpPr>
          <p:nvPr/>
        </p:nvSpPr>
        <p:spPr bwMode="auto">
          <a:xfrm>
            <a:off x="5257800" y="228600"/>
            <a:ext cx="3429000" cy="11798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AU" b="1" dirty="0">
                <a:effectLst>
                  <a:innerShdw blurRad="63500" dist="50800" dir="13500000">
                    <a:prstClr val="black">
                      <a:alpha val="50000"/>
                    </a:prstClr>
                  </a:innerShdw>
                </a:effectLst>
              </a:rPr>
              <a:t>Thinking/Self talk</a:t>
            </a:r>
          </a:p>
          <a:p>
            <a:pPr algn="ctr">
              <a:spcBef>
                <a:spcPct val="50000"/>
              </a:spcBef>
              <a:defRPr/>
            </a:pPr>
            <a:r>
              <a:rPr lang="en-AU" sz="2000" i="1" dirty="0"/>
              <a:t>rational/irrational</a:t>
            </a:r>
          </a:p>
          <a:p>
            <a:pPr algn="ctr">
              <a:lnSpc>
                <a:spcPct val="20000"/>
              </a:lnSpc>
              <a:spcBef>
                <a:spcPct val="50000"/>
              </a:spcBef>
              <a:defRPr/>
            </a:pPr>
            <a:r>
              <a:rPr lang="en-AU" sz="2000" i="1" dirty="0"/>
              <a:t>positive/negative</a:t>
            </a:r>
            <a:endParaRPr lang="en-AU" dirty="0"/>
          </a:p>
        </p:txBody>
      </p:sp>
      <p:sp>
        <p:nvSpPr>
          <p:cNvPr id="33807" name="Text Box 15"/>
          <p:cNvSpPr txBox="1">
            <a:spLocks noChangeArrowheads="1"/>
          </p:cNvSpPr>
          <p:nvPr/>
        </p:nvSpPr>
        <p:spPr bwMode="auto">
          <a:xfrm>
            <a:off x="6156176" y="2133600"/>
            <a:ext cx="2987824" cy="14106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AU" b="1" dirty="0">
                <a:effectLst>
                  <a:innerShdw blurRad="63500" dist="50800" dir="13500000">
                    <a:prstClr val="black">
                      <a:alpha val="50000"/>
                    </a:prstClr>
                  </a:innerShdw>
                </a:effectLst>
              </a:rPr>
              <a:t>Feelings/Emotions</a:t>
            </a:r>
          </a:p>
          <a:p>
            <a:pPr algn="ctr">
              <a:lnSpc>
                <a:spcPct val="50000"/>
              </a:lnSpc>
              <a:spcBef>
                <a:spcPct val="50000"/>
              </a:spcBef>
              <a:defRPr/>
            </a:pPr>
            <a:r>
              <a:rPr lang="en-AU" sz="2000" i="1" dirty="0">
                <a:effectLst>
                  <a:innerShdw blurRad="63500" dist="50800" dir="13500000">
                    <a:prstClr val="black">
                      <a:alpha val="50000"/>
                    </a:prstClr>
                  </a:innerShdw>
                </a:effectLst>
              </a:rPr>
              <a:t>recognise/express</a:t>
            </a:r>
          </a:p>
          <a:p>
            <a:pPr algn="ctr">
              <a:lnSpc>
                <a:spcPct val="50000"/>
              </a:lnSpc>
              <a:spcBef>
                <a:spcPct val="50000"/>
              </a:spcBef>
              <a:defRPr/>
            </a:pPr>
            <a:r>
              <a:rPr lang="en-AU" sz="2000" i="1" dirty="0">
                <a:effectLst>
                  <a:innerShdw blurRad="63500" dist="50800" dir="13500000">
                    <a:prstClr val="black">
                      <a:alpha val="50000"/>
                    </a:prstClr>
                  </a:innerShdw>
                </a:effectLst>
              </a:rPr>
              <a:t> . .  and you can </a:t>
            </a:r>
          </a:p>
          <a:p>
            <a:pPr algn="ctr">
              <a:lnSpc>
                <a:spcPct val="50000"/>
              </a:lnSpc>
              <a:spcBef>
                <a:spcPct val="50000"/>
              </a:spcBef>
              <a:defRPr/>
            </a:pPr>
            <a:r>
              <a:rPr lang="en-AU" sz="2000" i="1" dirty="0">
                <a:effectLst>
                  <a:innerShdw blurRad="63500" dist="50800" dir="13500000">
                    <a:prstClr val="black">
                      <a:alpha val="50000"/>
                    </a:prstClr>
                  </a:innerShdw>
                </a:effectLst>
              </a:rPr>
              <a:t>control them</a:t>
            </a:r>
            <a:endParaRPr lang="en-AU" dirty="0">
              <a:effectLst>
                <a:innerShdw blurRad="63500" dist="50800" dir="13500000">
                  <a:prstClr val="black">
                    <a:alpha val="50000"/>
                  </a:prstClr>
                </a:innerShdw>
              </a:effectLst>
            </a:endParaRPr>
          </a:p>
        </p:txBody>
      </p:sp>
      <p:sp>
        <p:nvSpPr>
          <p:cNvPr id="33808" name="Text Box 16"/>
          <p:cNvSpPr txBox="1">
            <a:spLocks noChangeArrowheads="1"/>
          </p:cNvSpPr>
          <p:nvPr/>
        </p:nvSpPr>
        <p:spPr bwMode="auto">
          <a:xfrm>
            <a:off x="5508104" y="4267200"/>
            <a:ext cx="3635896"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AU" b="1" dirty="0">
                <a:effectLst>
                  <a:innerShdw blurRad="63500" dist="50800" dir="13500000">
                    <a:prstClr val="black">
                      <a:alpha val="50000"/>
                    </a:prstClr>
                  </a:innerShdw>
                </a:effectLst>
              </a:rPr>
              <a:t>Actions/Consequences</a:t>
            </a:r>
          </a:p>
          <a:p>
            <a:pPr algn="ctr">
              <a:spcBef>
                <a:spcPct val="50000"/>
              </a:spcBef>
              <a:defRPr/>
            </a:pPr>
            <a:r>
              <a:rPr lang="en-AU" sz="2000" i="1" dirty="0"/>
              <a:t>there is responsibility</a:t>
            </a:r>
            <a:endParaRPr lang="en-AU" sz="2000" dirty="0"/>
          </a:p>
        </p:txBody>
      </p:sp>
      <p:sp>
        <p:nvSpPr>
          <p:cNvPr id="33809" name="Text Box 17"/>
          <p:cNvSpPr txBox="1">
            <a:spLocks noChangeArrowheads="1"/>
          </p:cNvSpPr>
          <p:nvPr/>
        </p:nvSpPr>
        <p:spPr bwMode="auto">
          <a:xfrm>
            <a:off x="3581400" y="5410200"/>
            <a:ext cx="3200400" cy="10874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defRPr/>
            </a:pPr>
            <a:r>
              <a:rPr lang="en-AU" b="1" dirty="0">
                <a:effectLst>
                  <a:innerShdw blurRad="63500" dist="50800" dir="13500000">
                    <a:prstClr val="black">
                      <a:alpha val="50000"/>
                    </a:prstClr>
                  </a:innerShdw>
                </a:effectLst>
              </a:rPr>
              <a:t>Outcomes</a:t>
            </a:r>
          </a:p>
          <a:p>
            <a:pPr algn="ctr">
              <a:lnSpc>
                <a:spcPct val="120000"/>
              </a:lnSpc>
              <a:defRPr/>
            </a:pPr>
            <a:r>
              <a:rPr lang="en-AU" sz="2000" i="1" dirty="0"/>
              <a:t>positive or negative</a:t>
            </a:r>
          </a:p>
          <a:p>
            <a:pPr algn="ctr">
              <a:lnSpc>
                <a:spcPct val="80000"/>
              </a:lnSpc>
              <a:defRPr/>
            </a:pPr>
            <a:r>
              <a:rPr lang="en-AU" sz="2000" i="1" dirty="0"/>
              <a:t> consequences</a:t>
            </a:r>
            <a:endParaRPr lang="en-AU" dirty="0"/>
          </a:p>
        </p:txBody>
      </p:sp>
      <p:sp>
        <p:nvSpPr>
          <p:cNvPr id="33810" name="Text Box 18"/>
          <p:cNvSpPr txBox="1">
            <a:spLocks noChangeArrowheads="1"/>
          </p:cNvSpPr>
          <p:nvPr/>
        </p:nvSpPr>
        <p:spPr bwMode="auto">
          <a:xfrm>
            <a:off x="1651740" y="1365154"/>
            <a:ext cx="5715000" cy="30008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lnSpc>
                <a:spcPct val="70000"/>
              </a:lnSpc>
              <a:spcBef>
                <a:spcPct val="50000"/>
              </a:spcBef>
              <a:defRPr/>
            </a:pPr>
            <a:r>
              <a:rPr lang="en-AU" sz="5400" b="1" dirty="0">
                <a:solidFill>
                  <a:srgbClr val="FF0000"/>
                </a:solidFill>
                <a:effectLst>
                  <a:innerShdw blurRad="63500" dist="50800" dir="13500000">
                    <a:prstClr val="black">
                      <a:alpha val="50000"/>
                    </a:prstClr>
                  </a:innerShdw>
                </a:effectLst>
              </a:rPr>
              <a:t>a</a:t>
            </a:r>
          </a:p>
          <a:p>
            <a:pPr algn="ctr">
              <a:lnSpc>
                <a:spcPct val="40000"/>
              </a:lnSpc>
              <a:spcBef>
                <a:spcPct val="50000"/>
              </a:spcBef>
              <a:defRPr/>
            </a:pPr>
            <a:r>
              <a:rPr lang="en-AU" sz="5400" b="1" dirty="0">
                <a:solidFill>
                  <a:srgbClr val="FF0000"/>
                </a:solidFill>
                <a:effectLst>
                  <a:innerShdw blurRad="63500" dist="50800" dir="13500000">
                    <a:prstClr val="black">
                      <a:alpha val="50000"/>
                    </a:prstClr>
                  </a:innerShdw>
                </a:effectLst>
              </a:rPr>
              <a:t>model</a:t>
            </a:r>
          </a:p>
          <a:p>
            <a:pPr algn="ctr">
              <a:lnSpc>
                <a:spcPct val="40000"/>
              </a:lnSpc>
              <a:spcBef>
                <a:spcPct val="50000"/>
              </a:spcBef>
              <a:defRPr/>
            </a:pPr>
            <a:r>
              <a:rPr lang="en-AU" sz="5400" b="1" dirty="0">
                <a:solidFill>
                  <a:srgbClr val="FF0000"/>
                </a:solidFill>
                <a:effectLst>
                  <a:innerShdw blurRad="63500" dist="50800" dir="13500000">
                    <a:prstClr val="black">
                      <a:alpha val="50000"/>
                    </a:prstClr>
                  </a:innerShdw>
                </a:effectLst>
              </a:rPr>
              <a:t>of </a:t>
            </a:r>
          </a:p>
          <a:p>
            <a:pPr algn="ctr">
              <a:lnSpc>
                <a:spcPct val="40000"/>
              </a:lnSpc>
              <a:spcBef>
                <a:spcPct val="50000"/>
              </a:spcBef>
              <a:defRPr/>
            </a:pPr>
            <a:r>
              <a:rPr lang="en-AU" sz="5400" b="1" dirty="0">
                <a:solidFill>
                  <a:srgbClr val="FF0000"/>
                </a:solidFill>
                <a:effectLst>
                  <a:innerShdw blurRad="63500" dist="50800" dir="13500000">
                    <a:prstClr val="black">
                      <a:alpha val="50000"/>
                    </a:prstClr>
                  </a:innerShdw>
                </a:effectLst>
              </a:rPr>
              <a:t>behaviour</a:t>
            </a:r>
          </a:p>
        </p:txBody>
      </p:sp>
      <p:sp>
        <p:nvSpPr>
          <p:cNvPr id="33811" name="AutoShape 19"/>
          <p:cNvSpPr>
            <a:spLocks noChangeArrowheads="1"/>
          </p:cNvSpPr>
          <p:nvPr/>
        </p:nvSpPr>
        <p:spPr bwMode="auto">
          <a:xfrm rot="20337772">
            <a:off x="1897063" y="3844925"/>
            <a:ext cx="533400" cy="381000"/>
          </a:xfrm>
          <a:prstGeom prst="rightArrow">
            <a:avLst>
              <a:gd name="adj1" fmla="val 50000"/>
              <a:gd name="adj2" fmla="val 35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2" name="AutoShape 20"/>
          <p:cNvSpPr>
            <a:spLocks noChangeArrowheads="1"/>
          </p:cNvSpPr>
          <p:nvPr/>
        </p:nvSpPr>
        <p:spPr bwMode="auto">
          <a:xfrm rot="1969071">
            <a:off x="1981200" y="15240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3" name="AutoShape 21"/>
          <p:cNvSpPr>
            <a:spLocks noChangeArrowheads="1"/>
          </p:cNvSpPr>
          <p:nvPr/>
        </p:nvSpPr>
        <p:spPr bwMode="auto">
          <a:xfrm rot="1201122">
            <a:off x="1600200" y="22860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4" name="AutoShape 22"/>
          <p:cNvSpPr>
            <a:spLocks noChangeArrowheads="1"/>
          </p:cNvSpPr>
          <p:nvPr/>
        </p:nvSpPr>
        <p:spPr bwMode="auto">
          <a:xfrm rot="276106">
            <a:off x="1524000" y="30480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5" name="AutoShape 23"/>
          <p:cNvSpPr>
            <a:spLocks noChangeArrowheads="1"/>
          </p:cNvSpPr>
          <p:nvPr/>
        </p:nvSpPr>
        <p:spPr bwMode="auto">
          <a:xfrm rot="3056979">
            <a:off x="2628900" y="11811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6" name="AutoShape 24"/>
          <p:cNvSpPr>
            <a:spLocks noChangeArrowheads="1"/>
          </p:cNvSpPr>
          <p:nvPr/>
        </p:nvSpPr>
        <p:spPr bwMode="auto">
          <a:xfrm rot="19635494">
            <a:off x="2209800" y="47244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7" name="AutoShape 25"/>
          <p:cNvSpPr>
            <a:spLocks noChangeArrowheads="1"/>
          </p:cNvSpPr>
          <p:nvPr/>
        </p:nvSpPr>
        <p:spPr bwMode="auto">
          <a:xfrm rot="19175332">
            <a:off x="4800600" y="10668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9" name="AutoShape 27"/>
          <p:cNvSpPr>
            <a:spLocks noChangeArrowheads="1"/>
          </p:cNvSpPr>
          <p:nvPr/>
        </p:nvSpPr>
        <p:spPr bwMode="auto">
          <a:xfrm rot="3541601">
            <a:off x="7429500" y="1562100"/>
            <a:ext cx="457200" cy="381000"/>
          </a:xfrm>
          <a:prstGeom prst="rightArrow">
            <a:avLst>
              <a:gd name="adj1" fmla="val 44500"/>
              <a:gd name="adj2" fmla="val 43711"/>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20" name="AutoShape 28"/>
          <p:cNvSpPr>
            <a:spLocks noChangeArrowheads="1"/>
          </p:cNvSpPr>
          <p:nvPr/>
        </p:nvSpPr>
        <p:spPr bwMode="auto">
          <a:xfrm rot="7075882">
            <a:off x="7505700" y="3771900"/>
            <a:ext cx="457200" cy="381000"/>
          </a:xfrm>
          <a:prstGeom prst="rightArrow">
            <a:avLst>
              <a:gd name="adj1" fmla="val 44500"/>
              <a:gd name="adj2" fmla="val 43711"/>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21" name="AutoShape 29"/>
          <p:cNvSpPr>
            <a:spLocks noChangeArrowheads="1"/>
          </p:cNvSpPr>
          <p:nvPr/>
        </p:nvSpPr>
        <p:spPr bwMode="auto">
          <a:xfrm rot="8387019">
            <a:off x="6400800" y="5334000"/>
            <a:ext cx="457200" cy="381000"/>
          </a:xfrm>
          <a:prstGeom prst="rightArrow">
            <a:avLst>
              <a:gd name="adj1" fmla="val 44500"/>
              <a:gd name="adj2" fmla="val 43711"/>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22" name="AutoShape 30"/>
          <p:cNvSpPr>
            <a:spLocks noChangeArrowheads="1"/>
          </p:cNvSpPr>
          <p:nvPr/>
        </p:nvSpPr>
        <p:spPr bwMode="auto">
          <a:xfrm rot="-7114406">
            <a:off x="4000500" y="4914900"/>
            <a:ext cx="457200" cy="381000"/>
          </a:xfrm>
          <a:prstGeom prst="rightArrow">
            <a:avLst>
              <a:gd name="adj1" fmla="val 44500"/>
              <a:gd name="adj2" fmla="val 43711"/>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5" name="TextBox 4"/>
          <p:cNvSpPr txBox="1"/>
          <p:nvPr/>
        </p:nvSpPr>
        <p:spPr>
          <a:xfrm>
            <a:off x="-1282287" y="362472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887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3810"/>
                                        </p:tgtEl>
                                        <p:attrNameLst>
                                          <p:attrName>style.visibility</p:attrName>
                                        </p:attrNameLst>
                                      </p:cBhvr>
                                      <p:to>
                                        <p:strVal val="visible"/>
                                      </p:to>
                                    </p:set>
                                    <p:animEffect transition="in" filter="fade">
                                      <p:cBhvr>
                                        <p:cTn id="7" dur="2000"/>
                                        <p:tgtEl>
                                          <p:spTgt spid="33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fade">
                                      <p:cBhvr>
                                        <p:cTn id="12" dur="1000"/>
                                        <p:tgtEl>
                                          <p:spTgt spid="337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815"/>
                                        </p:tgtEl>
                                        <p:attrNameLst>
                                          <p:attrName>style.visibility</p:attrName>
                                        </p:attrNameLst>
                                      </p:cBhvr>
                                      <p:to>
                                        <p:strVal val="visible"/>
                                      </p:to>
                                    </p:set>
                                    <p:animEffect transition="in" filter="fade">
                                      <p:cBhvr>
                                        <p:cTn id="15" dur="1000"/>
                                        <p:tgtEl>
                                          <p:spTgt spid="338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1000"/>
                                        <p:tgtEl>
                                          <p:spTgt spid="337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812"/>
                                        </p:tgtEl>
                                        <p:attrNameLst>
                                          <p:attrName>style.visibility</p:attrName>
                                        </p:attrNameLst>
                                      </p:cBhvr>
                                      <p:to>
                                        <p:strVal val="visible"/>
                                      </p:to>
                                    </p:set>
                                    <p:animEffect transition="in" filter="fade">
                                      <p:cBhvr>
                                        <p:cTn id="23" dur="1000"/>
                                        <p:tgtEl>
                                          <p:spTgt spid="338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799"/>
                                        </p:tgtEl>
                                        <p:attrNameLst>
                                          <p:attrName>style.visibility</p:attrName>
                                        </p:attrNameLst>
                                      </p:cBhvr>
                                      <p:to>
                                        <p:strVal val="visible"/>
                                      </p:to>
                                    </p:set>
                                    <p:animEffect transition="in" filter="fade">
                                      <p:cBhvr>
                                        <p:cTn id="28" dur="1000"/>
                                        <p:tgtEl>
                                          <p:spTgt spid="3379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813"/>
                                        </p:tgtEl>
                                        <p:attrNameLst>
                                          <p:attrName>style.visibility</p:attrName>
                                        </p:attrNameLst>
                                      </p:cBhvr>
                                      <p:to>
                                        <p:strVal val="visible"/>
                                      </p:to>
                                    </p:set>
                                    <p:animEffect transition="in" filter="fade">
                                      <p:cBhvr>
                                        <p:cTn id="31" dur="1000"/>
                                        <p:tgtEl>
                                          <p:spTgt spid="338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Effect transition="in" filter="fade">
                                      <p:cBhvr>
                                        <p:cTn id="36" dur="1000"/>
                                        <p:tgtEl>
                                          <p:spTgt spid="3380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814"/>
                                        </p:tgtEl>
                                        <p:attrNameLst>
                                          <p:attrName>style.visibility</p:attrName>
                                        </p:attrNameLst>
                                      </p:cBhvr>
                                      <p:to>
                                        <p:strVal val="visible"/>
                                      </p:to>
                                    </p:set>
                                    <p:animEffect transition="in" filter="fade">
                                      <p:cBhvr>
                                        <p:cTn id="39" dur="1000"/>
                                        <p:tgtEl>
                                          <p:spTgt spid="338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3801"/>
                                        </p:tgtEl>
                                        <p:attrNameLst>
                                          <p:attrName>style.visibility</p:attrName>
                                        </p:attrNameLst>
                                      </p:cBhvr>
                                      <p:to>
                                        <p:strVal val="visible"/>
                                      </p:to>
                                    </p:set>
                                    <p:animEffect transition="in" filter="fade">
                                      <p:cBhvr>
                                        <p:cTn id="44" dur="1000"/>
                                        <p:tgtEl>
                                          <p:spTgt spid="3380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811"/>
                                        </p:tgtEl>
                                        <p:attrNameLst>
                                          <p:attrName>style.visibility</p:attrName>
                                        </p:attrNameLst>
                                      </p:cBhvr>
                                      <p:to>
                                        <p:strVal val="visible"/>
                                      </p:to>
                                    </p:set>
                                    <p:animEffect transition="in" filter="fade">
                                      <p:cBhvr>
                                        <p:cTn id="47" dur="1000"/>
                                        <p:tgtEl>
                                          <p:spTgt spid="338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802"/>
                                        </p:tgtEl>
                                        <p:attrNameLst>
                                          <p:attrName>style.visibility</p:attrName>
                                        </p:attrNameLst>
                                      </p:cBhvr>
                                      <p:to>
                                        <p:strVal val="visible"/>
                                      </p:to>
                                    </p:set>
                                    <p:animEffect transition="in" filter="fade">
                                      <p:cBhvr>
                                        <p:cTn id="52" dur="1000"/>
                                        <p:tgtEl>
                                          <p:spTgt spid="3380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816"/>
                                        </p:tgtEl>
                                        <p:attrNameLst>
                                          <p:attrName>style.visibility</p:attrName>
                                        </p:attrNameLst>
                                      </p:cBhvr>
                                      <p:to>
                                        <p:strVal val="visible"/>
                                      </p:to>
                                    </p:set>
                                    <p:animEffect transition="in" filter="fade">
                                      <p:cBhvr>
                                        <p:cTn id="55" dur="1000"/>
                                        <p:tgtEl>
                                          <p:spTgt spid="3381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xit" presetSubtype="0" fill="hold" grpId="1" nodeType="clickEffect">
                                  <p:stCondLst>
                                    <p:cond delay="0"/>
                                  </p:stCondLst>
                                  <p:childTnLst>
                                    <p:animEffect transition="out" filter="fade">
                                      <p:cBhvr>
                                        <p:cTn id="59" dur="1000"/>
                                        <p:tgtEl>
                                          <p:spTgt spid="33810"/>
                                        </p:tgtEl>
                                      </p:cBhvr>
                                    </p:animEffect>
                                    <p:set>
                                      <p:cBhvr>
                                        <p:cTn id="60" dur="1" fill="hold">
                                          <p:stCondLst>
                                            <p:cond delay="999"/>
                                          </p:stCondLst>
                                        </p:cTn>
                                        <p:tgtEl>
                                          <p:spTgt spid="33810"/>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3803"/>
                                        </p:tgtEl>
                                        <p:attrNameLst>
                                          <p:attrName>style.visibility</p:attrName>
                                        </p:attrNameLst>
                                      </p:cBhvr>
                                      <p:to>
                                        <p:strVal val="visible"/>
                                      </p:to>
                                    </p:set>
                                    <p:animEffect transition="in" filter="fade">
                                      <p:cBhvr>
                                        <p:cTn id="63" dur="1000"/>
                                        <p:tgtEl>
                                          <p:spTgt spid="338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804">
                                            <p:txEl>
                                              <p:pRg st="0" end="0"/>
                                            </p:txEl>
                                          </p:spTgt>
                                        </p:tgtEl>
                                        <p:attrNameLst>
                                          <p:attrName>style.visibility</p:attrName>
                                        </p:attrNameLst>
                                      </p:cBhvr>
                                      <p:to>
                                        <p:strVal val="visible"/>
                                      </p:to>
                                    </p:set>
                                    <p:animEffect transition="in" filter="fade">
                                      <p:cBhvr>
                                        <p:cTn id="68" dur="1000"/>
                                        <p:tgtEl>
                                          <p:spTgt spid="33804">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804">
                                            <p:txEl>
                                              <p:pRg st="1" end="1"/>
                                            </p:txEl>
                                          </p:spTgt>
                                        </p:tgtEl>
                                        <p:attrNameLst>
                                          <p:attrName>style.visibility</p:attrName>
                                        </p:attrNameLst>
                                      </p:cBhvr>
                                      <p:to>
                                        <p:strVal val="visible"/>
                                      </p:to>
                                    </p:set>
                                    <p:animEffect transition="in" filter="fade">
                                      <p:cBhvr>
                                        <p:cTn id="71" dur="1000"/>
                                        <p:tgtEl>
                                          <p:spTgt spid="33804">
                                            <p:txEl>
                                              <p:pRg st="1" end="1"/>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804">
                                            <p:txEl>
                                              <p:pRg st="2" end="2"/>
                                            </p:txEl>
                                          </p:spTgt>
                                        </p:tgtEl>
                                        <p:attrNameLst>
                                          <p:attrName>style.visibility</p:attrName>
                                        </p:attrNameLst>
                                      </p:cBhvr>
                                      <p:to>
                                        <p:strVal val="visible"/>
                                      </p:to>
                                    </p:set>
                                    <p:animEffect transition="in" filter="fade">
                                      <p:cBhvr>
                                        <p:cTn id="74" dur="1000"/>
                                        <p:tgtEl>
                                          <p:spTgt spid="33804">
                                            <p:txEl>
                                              <p:pRg st="2" end="2"/>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804">
                                            <p:txEl>
                                              <p:pRg st="3" end="3"/>
                                            </p:txEl>
                                          </p:spTgt>
                                        </p:tgtEl>
                                        <p:attrNameLst>
                                          <p:attrName>style.visibility</p:attrName>
                                        </p:attrNameLst>
                                      </p:cBhvr>
                                      <p:to>
                                        <p:strVal val="visible"/>
                                      </p:to>
                                    </p:set>
                                    <p:animEffect transition="in" filter="fade">
                                      <p:cBhvr>
                                        <p:cTn id="77" dur="1000"/>
                                        <p:tgtEl>
                                          <p:spTgt spid="33804">
                                            <p:txEl>
                                              <p:pRg st="3" end="3"/>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804">
                                            <p:txEl>
                                              <p:pRg st="4" end="4"/>
                                            </p:txEl>
                                          </p:spTgt>
                                        </p:tgtEl>
                                        <p:attrNameLst>
                                          <p:attrName>style.visibility</p:attrName>
                                        </p:attrNameLst>
                                      </p:cBhvr>
                                      <p:to>
                                        <p:strVal val="visible"/>
                                      </p:to>
                                    </p:set>
                                    <p:animEffect transition="in" filter="fade">
                                      <p:cBhvr>
                                        <p:cTn id="80" dur="1000"/>
                                        <p:tgtEl>
                                          <p:spTgt spid="33804">
                                            <p:txEl>
                                              <p:pRg st="4" end="4"/>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804">
                                            <p:txEl>
                                              <p:pRg st="5" end="5"/>
                                            </p:txEl>
                                          </p:spTgt>
                                        </p:tgtEl>
                                        <p:attrNameLst>
                                          <p:attrName>style.visibility</p:attrName>
                                        </p:attrNameLst>
                                      </p:cBhvr>
                                      <p:to>
                                        <p:strVal val="visible"/>
                                      </p:to>
                                    </p:set>
                                    <p:animEffect transition="in" filter="fade">
                                      <p:cBhvr>
                                        <p:cTn id="83" dur="1000"/>
                                        <p:tgtEl>
                                          <p:spTgt spid="33804">
                                            <p:txEl>
                                              <p:pRg st="5" end="5"/>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805"/>
                                        </p:tgtEl>
                                        <p:attrNameLst>
                                          <p:attrName>style.visibility</p:attrName>
                                        </p:attrNameLst>
                                      </p:cBhvr>
                                      <p:to>
                                        <p:strVal val="visible"/>
                                      </p:to>
                                    </p:set>
                                    <p:animEffect transition="in" filter="fade">
                                      <p:cBhvr>
                                        <p:cTn id="88" dur="1000"/>
                                        <p:tgtEl>
                                          <p:spTgt spid="3380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817"/>
                                        </p:tgtEl>
                                        <p:attrNameLst>
                                          <p:attrName>style.visibility</p:attrName>
                                        </p:attrNameLst>
                                      </p:cBhvr>
                                      <p:to>
                                        <p:strVal val="visible"/>
                                      </p:to>
                                    </p:set>
                                    <p:animEffect transition="in" filter="fade">
                                      <p:cBhvr>
                                        <p:cTn id="91" dur="1000"/>
                                        <p:tgtEl>
                                          <p:spTgt spid="3381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3807"/>
                                        </p:tgtEl>
                                        <p:attrNameLst>
                                          <p:attrName>style.visibility</p:attrName>
                                        </p:attrNameLst>
                                      </p:cBhvr>
                                      <p:to>
                                        <p:strVal val="visible"/>
                                      </p:to>
                                    </p:set>
                                    <p:animEffect transition="in" filter="fade">
                                      <p:cBhvr>
                                        <p:cTn id="96" dur="1000"/>
                                        <p:tgtEl>
                                          <p:spTgt spid="3380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3819"/>
                                        </p:tgtEl>
                                        <p:attrNameLst>
                                          <p:attrName>style.visibility</p:attrName>
                                        </p:attrNameLst>
                                      </p:cBhvr>
                                      <p:to>
                                        <p:strVal val="visible"/>
                                      </p:to>
                                    </p:set>
                                    <p:animEffect transition="in" filter="fade">
                                      <p:cBhvr>
                                        <p:cTn id="99" dur="1000"/>
                                        <p:tgtEl>
                                          <p:spTgt spid="33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808"/>
                                        </p:tgtEl>
                                        <p:attrNameLst>
                                          <p:attrName>style.visibility</p:attrName>
                                        </p:attrNameLst>
                                      </p:cBhvr>
                                      <p:to>
                                        <p:strVal val="visible"/>
                                      </p:to>
                                    </p:set>
                                    <p:animEffect transition="in" filter="fade">
                                      <p:cBhvr>
                                        <p:cTn id="104" dur="1000"/>
                                        <p:tgtEl>
                                          <p:spTgt spid="3380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3820"/>
                                        </p:tgtEl>
                                        <p:attrNameLst>
                                          <p:attrName>style.visibility</p:attrName>
                                        </p:attrNameLst>
                                      </p:cBhvr>
                                      <p:to>
                                        <p:strVal val="visible"/>
                                      </p:to>
                                    </p:set>
                                    <p:animEffect transition="in" filter="fade">
                                      <p:cBhvr>
                                        <p:cTn id="107" dur="1000"/>
                                        <p:tgtEl>
                                          <p:spTgt spid="338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3809"/>
                                        </p:tgtEl>
                                        <p:attrNameLst>
                                          <p:attrName>style.visibility</p:attrName>
                                        </p:attrNameLst>
                                      </p:cBhvr>
                                      <p:to>
                                        <p:strVal val="visible"/>
                                      </p:to>
                                    </p:set>
                                    <p:animEffect transition="in" filter="fade">
                                      <p:cBhvr>
                                        <p:cTn id="112" dur="1000"/>
                                        <p:tgtEl>
                                          <p:spTgt spid="3380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3821"/>
                                        </p:tgtEl>
                                        <p:attrNameLst>
                                          <p:attrName>style.visibility</p:attrName>
                                        </p:attrNameLst>
                                      </p:cBhvr>
                                      <p:to>
                                        <p:strVal val="visible"/>
                                      </p:to>
                                    </p:set>
                                    <p:animEffect transition="in" filter="fade">
                                      <p:cBhvr>
                                        <p:cTn id="115" dur="1000"/>
                                        <p:tgtEl>
                                          <p:spTgt spid="3382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3822"/>
                                        </p:tgtEl>
                                        <p:attrNameLst>
                                          <p:attrName>style.visibility</p:attrName>
                                        </p:attrNameLst>
                                      </p:cBhvr>
                                      <p:to>
                                        <p:strVal val="visible"/>
                                      </p:to>
                                    </p:set>
                                    <p:animEffect transition="in" filter="fade">
                                      <p:cBhvr>
                                        <p:cTn id="120" dur="1000"/>
                                        <p:tgtEl>
                                          <p:spTgt spid="33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799" grpId="0"/>
      <p:bldP spid="33800" grpId="0"/>
      <p:bldP spid="33801" grpId="0"/>
      <p:bldP spid="33802" grpId="0"/>
      <p:bldP spid="33803" grpId="0"/>
      <p:bldP spid="33804" grpId="0" build="p"/>
      <p:bldP spid="33805" grpId="0"/>
      <p:bldP spid="33807" grpId="0"/>
      <p:bldP spid="33808" grpId="0"/>
      <p:bldP spid="33809" grpId="0"/>
      <p:bldP spid="33810" grpId="0"/>
      <p:bldP spid="33810" grpId="1"/>
      <p:bldP spid="33811" grpId="0" animBg="1"/>
      <p:bldP spid="33812" grpId="0" animBg="1"/>
      <p:bldP spid="33813" grpId="0" animBg="1"/>
      <p:bldP spid="33814" grpId="0" animBg="1"/>
      <p:bldP spid="33815" grpId="0" animBg="1"/>
      <p:bldP spid="33816" grpId="0" animBg="1"/>
      <p:bldP spid="33817" grpId="0" animBg="1"/>
      <p:bldP spid="33819" grpId="0" animBg="1"/>
      <p:bldP spid="33820" grpId="0" animBg="1"/>
      <p:bldP spid="33821" grpId="0" animBg="1"/>
      <p:bldP spid="338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684213" y="1125538"/>
            <a:ext cx="69119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Rational emotive behaviour therapy</a:t>
            </a:r>
          </a:p>
        </p:txBody>
      </p:sp>
      <p:pic>
        <p:nvPicPr>
          <p:cNvPr id="20484" name="Picture 3" descr="REBT_process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2738"/>
            <a:ext cx="5400675" cy="3563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3779838" y="6381750"/>
            <a:ext cx="5184775"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Source </a:t>
            </a:r>
            <a:r>
              <a:rPr lang="en-US" sz="1200">
                <a:hlinkClick r:id="rId3"/>
              </a:rPr>
              <a:t>http://counsellingresource.com/types/rational-emotive/index.html:</a:t>
            </a:r>
            <a:endParaRPr lang="en-US" sz="1200"/>
          </a:p>
        </p:txBody>
      </p:sp>
      <p:sp>
        <p:nvSpPr>
          <p:cNvPr id="20486" name="TextBox 5"/>
          <p:cNvSpPr txBox="1">
            <a:spLocks noChangeArrowheads="1"/>
          </p:cNvSpPr>
          <p:nvPr/>
        </p:nvSpPr>
        <p:spPr bwMode="auto">
          <a:xfrm>
            <a:off x="684213" y="1700213"/>
            <a:ext cx="78486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Developed by Albert Ellis, REBT looks at the irrational thinking that leads to destructive attitudes and entrenched patterns of behaviour in individuals. This process is called the ABC model.</a:t>
            </a:r>
          </a:p>
        </p:txBody>
      </p:sp>
      <p:pic>
        <p:nvPicPr>
          <p:cNvPr id="20487" name="Picture 6" descr="albert_ell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7938"/>
            <a:ext cx="1143000" cy="166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audio2.gif">
            <a:hlinkClick r:id="rId5"/>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884368" y="5085184"/>
            <a:ext cx="576064" cy="498055"/>
          </a:xfrm>
          <a:prstGeom prst="rect">
            <a:avLst/>
          </a:prstGeom>
        </p:spPr>
      </p:pic>
      <p:sp>
        <p:nvSpPr>
          <p:cNvPr id="20489" name="TextBox 8"/>
          <p:cNvSpPr txBox="1">
            <a:spLocks noChangeArrowheads="1"/>
          </p:cNvSpPr>
          <p:nvPr/>
        </p:nvSpPr>
        <p:spPr bwMode="auto">
          <a:xfrm>
            <a:off x="7359650" y="5661025"/>
            <a:ext cx="17637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Ellis talking with Phillip Adams on ABC radio</a:t>
            </a:r>
          </a:p>
        </p:txBody>
      </p:sp>
      <p:sp>
        <p:nvSpPr>
          <p:cNvPr id="10" name="TextBox 9"/>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Tree>
    <p:extLst>
      <p:ext uri="{BB962C8B-B14F-4D97-AF65-F5344CB8AC3E}">
        <p14:creationId xmlns:p14="http://schemas.microsoft.com/office/powerpoint/2010/main" val="3709029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684213" y="1125538"/>
            <a:ext cx="69119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Rational emotive behaviour therapy</a:t>
            </a:r>
          </a:p>
        </p:txBody>
      </p:sp>
      <p:sp>
        <p:nvSpPr>
          <p:cNvPr id="21508" name="TextBox 4"/>
          <p:cNvSpPr txBox="1">
            <a:spLocks noChangeArrowheads="1"/>
          </p:cNvSpPr>
          <p:nvPr/>
        </p:nvSpPr>
        <p:spPr bwMode="auto">
          <a:xfrm>
            <a:off x="539750" y="1779588"/>
            <a:ext cx="8604250" cy="13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REBT also employs three primary insights:</a:t>
            </a:r>
          </a:p>
          <a:p>
            <a:endParaRPr lang="en-US" sz="2000"/>
          </a:p>
          <a:p>
            <a:endParaRPr lang="en-US" sz="2000"/>
          </a:p>
          <a:p>
            <a:endParaRPr lang="en-US"/>
          </a:p>
        </p:txBody>
      </p:sp>
      <p:pic>
        <p:nvPicPr>
          <p:cNvPr id="21509" name="Picture 5" descr="albert_ell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7938"/>
            <a:ext cx="1143000" cy="166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Folded Corner 7"/>
          <p:cNvSpPr>
            <a:spLocks noChangeArrowheads="1"/>
          </p:cNvSpPr>
          <p:nvPr/>
        </p:nvSpPr>
        <p:spPr bwMode="auto">
          <a:xfrm>
            <a:off x="684213" y="2420938"/>
            <a:ext cx="6551612" cy="1955853"/>
          </a:xfrm>
          <a:prstGeom prst="foldedCorner">
            <a:avLst>
              <a:gd name="adj" fmla="val 16667"/>
            </a:avLst>
          </a:prstGeom>
          <a:solidFill>
            <a:srgbClr val="FFFF00"/>
          </a:solidFill>
          <a:ln w="9525">
            <a:solidFill>
              <a:schemeClr val="tx1"/>
            </a:solidFill>
            <a:round/>
            <a:headEnd/>
            <a:tailEnd/>
          </a:ln>
          <a:effectLst>
            <a:innerShdw blurRad="63500" dist="50800" dir="13500000">
              <a:prstClr val="black">
                <a:alpha val="50000"/>
              </a:prstClr>
            </a:innerShdw>
          </a:effectLst>
        </p:spPr>
        <p:txBody>
          <a:bodyPr/>
          <a:lstStyle/>
          <a:p>
            <a:r>
              <a:rPr lang="en-US"/>
              <a:t>While external events are of undoubted influence, psychological disturbance is largely a matter of personal </a:t>
            </a:r>
            <a:r>
              <a:rPr lang="en-US" i="1"/>
              <a:t>choice.</a:t>
            </a:r>
            <a:endParaRPr lang="en-US"/>
          </a:p>
          <a:p>
            <a:endParaRPr lang="en-US"/>
          </a:p>
          <a:p>
            <a:r>
              <a:rPr lang="en-US"/>
              <a:t>Individuals consciously or unconsciously </a:t>
            </a:r>
            <a:r>
              <a:rPr lang="en-US" i="1"/>
              <a:t>select</a:t>
            </a:r>
            <a:r>
              <a:rPr lang="en-US"/>
              <a:t> both rational beliefs and irrational beliefs at (B) when negative events occur at (A)</a:t>
            </a:r>
          </a:p>
        </p:txBody>
      </p:sp>
      <p:sp>
        <p:nvSpPr>
          <p:cNvPr id="7" name="TextBox 6"/>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Tree>
    <p:extLst>
      <p:ext uri="{BB962C8B-B14F-4D97-AF65-F5344CB8AC3E}">
        <p14:creationId xmlns:p14="http://schemas.microsoft.com/office/powerpoint/2010/main" val="3996176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2"/>
          <p:cNvSpPr txBox="1">
            <a:spLocks noChangeArrowheads="1"/>
          </p:cNvSpPr>
          <p:nvPr/>
        </p:nvSpPr>
        <p:spPr bwMode="auto">
          <a:xfrm>
            <a:off x="684213" y="1125538"/>
            <a:ext cx="69119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Rational emotive behaviour therapy</a:t>
            </a:r>
          </a:p>
        </p:txBody>
      </p:sp>
      <p:sp>
        <p:nvSpPr>
          <p:cNvPr id="22532" name="TextBox 4"/>
          <p:cNvSpPr txBox="1">
            <a:spLocks noChangeArrowheads="1"/>
          </p:cNvSpPr>
          <p:nvPr/>
        </p:nvSpPr>
        <p:spPr bwMode="auto">
          <a:xfrm>
            <a:off x="539750" y="1779588"/>
            <a:ext cx="8604250" cy="13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REBT also employs three primary insights:</a:t>
            </a:r>
          </a:p>
          <a:p>
            <a:endParaRPr lang="en-US" sz="2000"/>
          </a:p>
          <a:p>
            <a:endParaRPr lang="en-US" sz="2000"/>
          </a:p>
          <a:p>
            <a:endParaRPr lang="en-US"/>
          </a:p>
        </p:txBody>
      </p:sp>
      <p:pic>
        <p:nvPicPr>
          <p:cNvPr id="22533" name="Picture 5" descr="albert_ell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7938"/>
            <a:ext cx="1143000" cy="166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lded Corner 7"/>
          <p:cNvSpPr/>
          <p:nvPr/>
        </p:nvSpPr>
        <p:spPr bwMode="auto">
          <a:xfrm>
            <a:off x="684213" y="2420939"/>
            <a:ext cx="6551612" cy="1968182"/>
          </a:xfrm>
          <a:prstGeom prst="foldedCorner">
            <a:avLst/>
          </a:prstGeom>
          <a:solidFill>
            <a:srgbClr val="FFFF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a:lstStyle/>
          <a:p>
            <a:pPr>
              <a:defRPr/>
            </a:pPr>
            <a:r>
              <a:rPr lang="en-US" dirty="0">
                <a:solidFill>
                  <a:schemeClr val="bg1">
                    <a:lumMod val="75000"/>
                  </a:schemeClr>
                </a:solidFill>
              </a:rPr>
              <a:t>While external events are of undoubted influence, psychological disturbance is largely a matter of personal </a:t>
            </a:r>
            <a:r>
              <a:rPr lang="en-US" i="1" dirty="0">
                <a:solidFill>
                  <a:schemeClr val="bg1">
                    <a:lumMod val="75000"/>
                  </a:schemeClr>
                </a:solidFill>
              </a:rPr>
              <a:t>choice.</a:t>
            </a:r>
            <a:endParaRPr lang="en-US" dirty="0">
              <a:solidFill>
                <a:schemeClr val="bg1">
                  <a:lumMod val="75000"/>
                </a:schemeClr>
              </a:solidFill>
            </a:endParaRPr>
          </a:p>
          <a:p>
            <a:pPr>
              <a:defRPr/>
            </a:pPr>
            <a:endParaRPr lang="en-US" dirty="0">
              <a:solidFill>
                <a:schemeClr val="bg1">
                  <a:lumMod val="75000"/>
                </a:schemeClr>
              </a:solidFill>
            </a:endParaRPr>
          </a:p>
          <a:p>
            <a:pPr>
              <a:defRPr/>
            </a:pPr>
            <a:r>
              <a:rPr lang="en-US" dirty="0">
                <a:solidFill>
                  <a:schemeClr val="bg1">
                    <a:lumMod val="75000"/>
                  </a:schemeClr>
                </a:solidFill>
              </a:rPr>
              <a:t>Individuals consciously or unconsciously </a:t>
            </a:r>
            <a:r>
              <a:rPr lang="en-US" i="1" dirty="0">
                <a:solidFill>
                  <a:schemeClr val="bg1">
                    <a:lumMod val="75000"/>
                  </a:schemeClr>
                </a:solidFill>
              </a:rPr>
              <a:t>select</a:t>
            </a:r>
            <a:r>
              <a:rPr lang="en-US" dirty="0">
                <a:solidFill>
                  <a:schemeClr val="bg1">
                    <a:lumMod val="75000"/>
                  </a:schemeClr>
                </a:solidFill>
              </a:rPr>
              <a:t> both rational beliefs and irrational beliefs at (B) when </a:t>
            </a:r>
            <a:r>
              <a:rPr lang="en-US" dirty="0"/>
              <a:t>negative events occur at (A)</a:t>
            </a:r>
          </a:p>
        </p:txBody>
      </p:sp>
      <p:sp>
        <p:nvSpPr>
          <p:cNvPr id="22535" name="Folded Corner 8"/>
          <p:cNvSpPr>
            <a:spLocks noChangeArrowheads="1"/>
          </p:cNvSpPr>
          <p:nvPr/>
        </p:nvSpPr>
        <p:spPr bwMode="auto">
          <a:xfrm>
            <a:off x="1187450" y="2924175"/>
            <a:ext cx="6553200" cy="1958105"/>
          </a:xfrm>
          <a:prstGeom prst="foldedCorner">
            <a:avLst>
              <a:gd name="adj" fmla="val 16667"/>
            </a:avLst>
          </a:prstGeom>
          <a:solidFill>
            <a:srgbClr val="FFFF00"/>
          </a:solidFill>
          <a:ln w="9525">
            <a:solidFill>
              <a:schemeClr val="tx1"/>
            </a:solidFill>
            <a:round/>
            <a:headEnd/>
            <a:tailEnd/>
          </a:ln>
          <a:effectLst>
            <a:innerShdw blurRad="63500" dist="50800" dir="13500000">
              <a:prstClr val="black">
                <a:alpha val="50000"/>
              </a:prstClr>
            </a:innerShdw>
          </a:effectLst>
        </p:spPr>
        <p:txBody>
          <a:bodyPr/>
          <a:lstStyle/>
          <a:p>
            <a:r>
              <a:rPr lang="en-US" dirty="0"/>
              <a:t>Past history and present life conditions strongly </a:t>
            </a:r>
            <a:r>
              <a:rPr lang="en-US" i="1" dirty="0"/>
              <a:t>affect</a:t>
            </a:r>
            <a:r>
              <a:rPr lang="en-US" dirty="0"/>
              <a:t> the person, but they do not, in and of themselves, </a:t>
            </a:r>
            <a:r>
              <a:rPr lang="en-US" i="1" dirty="0"/>
              <a:t>disturb</a:t>
            </a:r>
            <a:r>
              <a:rPr lang="en-US" dirty="0"/>
              <a:t> the person.</a:t>
            </a:r>
          </a:p>
          <a:p>
            <a:endParaRPr lang="en-US" dirty="0"/>
          </a:p>
          <a:p>
            <a:r>
              <a:rPr lang="en-US" dirty="0"/>
              <a:t>It is the individual’s responses which disturb them, and it is again a matter of individual choice whether to maintain the philosophies at (B) which cause disturbance.</a:t>
            </a:r>
          </a:p>
          <a:p>
            <a:endParaRPr lang="en-US" dirty="0"/>
          </a:p>
        </p:txBody>
      </p:sp>
      <p:sp>
        <p:nvSpPr>
          <p:cNvPr id="9" name="TextBox 8"/>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Tree>
    <p:extLst>
      <p:ext uri="{BB962C8B-B14F-4D97-AF65-F5344CB8AC3E}">
        <p14:creationId xmlns:p14="http://schemas.microsoft.com/office/powerpoint/2010/main" val="3128358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2"/>
          <p:cNvSpPr txBox="1">
            <a:spLocks noChangeArrowheads="1"/>
          </p:cNvSpPr>
          <p:nvPr/>
        </p:nvSpPr>
        <p:spPr bwMode="auto">
          <a:xfrm>
            <a:off x="684213" y="1125538"/>
            <a:ext cx="69119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Rational emotive behaviour therapy</a:t>
            </a:r>
          </a:p>
        </p:txBody>
      </p:sp>
      <p:sp>
        <p:nvSpPr>
          <p:cNvPr id="23556" name="TextBox 4"/>
          <p:cNvSpPr txBox="1">
            <a:spLocks noChangeArrowheads="1"/>
          </p:cNvSpPr>
          <p:nvPr/>
        </p:nvSpPr>
        <p:spPr bwMode="auto">
          <a:xfrm>
            <a:off x="539750" y="1779588"/>
            <a:ext cx="8604250" cy="13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REBT also employs three primary insights:</a:t>
            </a:r>
          </a:p>
          <a:p>
            <a:endParaRPr lang="en-US" sz="2000"/>
          </a:p>
          <a:p>
            <a:endParaRPr lang="en-US" sz="2000"/>
          </a:p>
          <a:p>
            <a:endParaRPr lang="en-US"/>
          </a:p>
        </p:txBody>
      </p:sp>
      <p:pic>
        <p:nvPicPr>
          <p:cNvPr id="23557" name="Picture 5" descr="albert_ell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7938"/>
            <a:ext cx="1143000" cy="166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lded Corner 7"/>
          <p:cNvSpPr/>
          <p:nvPr/>
        </p:nvSpPr>
        <p:spPr bwMode="auto">
          <a:xfrm>
            <a:off x="684213" y="2420938"/>
            <a:ext cx="6551612" cy="1980511"/>
          </a:xfrm>
          <a:prstGeom prst="foldedCorner">
            <a:avLst/>
          </a:prstGeom>
          <a:solidFill>
            <a:srgbClr val="FFFF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a:lstStyle/>
          <a:p>
            <a:pPr>
              <a:defRPr/>
            </a:pPr>
            <a:r>
              <a:rPr lang="en-US" dirty="0">
                <a:solidFill>
                  <a:schemeClr val="bg1">
                    <a:lumMod val="75000"/>
                  </a:schemeClr>
                </a:solidFill>
              </a:rPr>
              <a:t>While external events are of undoubted influence, psychological disturbance is largely a matter of personal </a:t>
            </a:r>
            <a:r>
              <a:rPr lang="en-US" i="1" dirty="0">
                <a:solidFill>
                  <a:schemeClr val="bg1">
                    <a:lumMod val="75000"/>
                  </a:schemeClr>
                </a:solidFill>
              </a:rPr>
              <a:t>choice.</a:t>
            </a:r>
            <a:endParaRPr lang="en-US" dirty="0">
              <a:solidFill>
                <a:schemeClr val="bg1">
                  <a:lumMod val="75000"/>
                </a:schemeClr>
              </a:solidFill>
            </a:endParaRPr>
          </a:p>
          <a:p>
            <a:pPr>
              <a:defRPr/>
            </a:pPr>
            <a:endParaRPr lang="en-US" dirty="0">
              <a:solidFill>
                <a:schemeClr val="bg1">
                  <a:lumMod val="75000"/>
                </a:schemeClr>
              </a:solidFill>
            </a:endParaRPr>
          </a:p>
          <a:p>
            <a:pPr>
              <a:defRPr/>
            </a:pPr>
            <a:r>
              <a:rPr lang="en-US" dirty="0">
                <a:solidFill>
                  <a:schemeClr val="bg1">
                    <a:lumMod val="75000"/>
                  </a:schemeClr>
                </a:solidFill>
              </a:rPr>
              <a:t>Individuals consciously or unconsciously </a:t>
            </a:r>
            <a:r>
              <a:rPr lang="en-US" i="1" dirty="0">
                <a:solidFill>
                  <a:schemeClr val="bg1">
                    <a:lumMod val="75000"/>
                  </a:schemeClr>
                </a:solidFill>
              </a:rPr>
              <a:t>select</a:t>
            </a:r>
            <a:r>
              <a:rPr lang="en-US" dirty="0">
                <a:solidFill>
                  <a:schemeClr val="bg1">
                    <a:lumMod val="75000"/>
                  </a:schemeClr>
                </a:solidFill>
              </a:rPr>
              <a:t> both rational beliefs and irrational beliefs at (B) when negative events occur at (A)</a:t>
            </a:r>
          </a:p>
        </p:txBody>
      </p:sp>
      <p:sp>
        <p:nvSpPr>
          <p:cNvPr id="23559" name="Folded Corner 8"/>
          <p:cNvSpPr>
            <a:spLocks noChangeArrowheads="1"/>
          </p:cNvSpPr>
          <p:nvPr/>
        </p:nvSpPr>
        <p:spPr bwMode="auto">
          <a:xfrm>
            <a:off x="1187450" y="2924176"/>
            <a:ext cx="6553200" cy="1970434"/>
          </a:xfrm>
          <a:prstGeom prst="foldedCorner">
            <a:avLst>
              <a:gd name="adj" fmla="val 16667"/>
            </a:avLst>
          </a:prstGeom>
          <a:solidFill>
            <a:srgbClr val="FFFF00"/>
          </a:solidFill>
          <a:ln w="9525">
            <a:solidFill>
              <a:schemeClr val="tx1"/>
            </a:solidFill>
            <a:round/>
            <a:headEnd/>
            <a:tailEnd/>
          </a:ln>
          <a:effectLst>
            <a:innerShdw blurRad="63500" dist="50800" dir="13500000">
              <a:prstClr val="black">
                <a:alpha val="50000"/>
              </a:prstClr>
            </a:innerShdw>
          </a:effectLst>
        </p:spPr>
        <p:txBody>
          <a:bodyPr/>
          <a:lstStyle/>
          <a:p>
            <a:r>
              <a:rPr lang="en-US" dirty="0">
                <a:solidFill>
                  <a:srgbClr val="BFBFBF"/>
                </a:solidFill>
              </a:rPr>
              <a:t>Past history and present life conditions strongly </a:t>
            </a:r>
            <a:r>
              <a:rPr lang="en-US" i="1" dirty="0">
                <a:solidFill>
                  <a:srgbClr val="BFBFBF"/>
                </a:solidFill>
              </a:rPr>
              <a:t>affect</a:t>
            </a:r>
            <a:r>
              <a:rPr lang="en-US" dirty="0">
                <a:solidFill>
                  <a:srgbClr val="BFBFBF"/>
                </a:solidFill>
              </a:rPr>
              <a:t> the person, but they do not, in and of themselves, </a:t>
            </a:r>
            <a:r>
              <a:rPr lang="en-US" i="1" dirty="0">
                <a:solidFill>
                  <a:srgbClr val="BFBFBF"/>
                </a:solidFill>
              </a:rPr>
              <a:t>disturb</a:t>
            </a:r>
            <a:r>
              <a:rPr lang="en-US" dirty="0">
                <a:solidFill>
                  <a:srgbClr val="BFBFBF"/>
                </a:solidFill>
              </a:rPr>
              <a:t> the person.</a:t>
            </a:r>
          </a:p>
          <a:p>
            <a:endParaRPr lang="en-US" dirty="0">
              <a:solidFill>
                <a:srgbClr val="BFBFBF"/>
              </a:solidFill>
            </a:endParaRPr>
          </a:p>
          <a:p>
            <a:r>
              <a:rPr lang="en-US" dirty="0">
                <a:solidFill>
                  <a:srgbClr val="BFBFBF"/>
                </a:solidFill>
              </a:rPr>
              <a:t>It is the individual’s responses which disturb them, and it is again a matter of individual choice whether to maintain the philosophies at (B) which cause disturbance.</a:t>
            </a:r>
          </a:p>
          <a:p>
            <a:endParaRPr lang="en-US" dirty="0">
              <a:solidFill>
                <a:srgbClr val="BFBFBF"/>
              </a:solidFill>
            </a:endParaRPr>
          </a:p>
        </p:txBody>
      </p:sp>
      <p:sp>
        <p:nvSpPr>
          <p:cNvPr id="23560" name="Folded Corner 10"/>
          <p:cNvSpPr>
            <a:spLocks noChangeArrowheads="1"/>
          </p:cNvSpPr>
          <p:nvPr/>
        </p:nvSpPr>
        <p:spPr bwMode="auto">
          <a:xfrm>
            <a:off x="1763713" y="3429001"/>
            <a:ext cx="6553200" cy="1958767"/>
          </a:xfrm>
          <a:prstGeom prst="foldedCorner">
            <a:avLst>
              <a:gd name="adj" fmla="val 16667"/>
            </a:avLst>
          </a:prstGeom>
          <a:solidFill>
            <a:srgbClr val="FFFF00"/>
          </a:solidFill>
          <a:ln w="9525">
            <a:solidFill>
              <a:schemeClr val="tx1"/>
            </a:solidFill>
            <a:round/>
            <a:headEnd/>
            <a:tailEnd/>
          </a:ln>
          <a:effectLst>
            <a:innerShdw blurRad="63500" dist="50800" dir="13500000">
              <a:prstClr val="black">
                <a:alpha val="50000"/>
              </a:prstClr>
            </a:innerShdw>
          </a:effectLst>
        </p:spPr>
        <p:txBody>
          <a:bodyPr/>
          <a:lstStyle/>
          <a:p>
            <a:r>
              <a:rPr lang="en-US" dirty="0"/>
              <a:t>Modifying the beliefs and attitudes at (B) requires persistence and hard work, but it can be done.</a:t>
            </a:r>
          </a:p>
          <a:p>
            <a:endParaRPr lang="en-US" dirty="0"/>
          </a:p>
        </p:txBody>
      </p:sp>
      <p:sp>
        <p:nvSpPr>
          <p:cNvPr id="9" name="TextBox 8"/>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Tree>
    <p:extLst>
      <p:ext uri="{BB962C8B-B14F-4D97-AF65-F5344CB8AC3E}">
        <p14:creationId xmlns:p14="http://schemas.microsoft.com/office/powerpoint/2010/main" val="4285872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
        <p:nvSpPr>
          <p:cNvPr id="24579" name="TextBox 2"/>
          <p:cNvSpPr txBox="1">
            <a:spLocks noChangeArrowheads="1"/>
          </p:cNvSpPr>
          <p:nvPr/>
        </p:nvSpPr>
        <p:spPr bwMode="auto">
          <a:xfrm>
            <a:off x="1331913" y="1125538"/>
            <a:ext cx="69119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Approaches in cognitive restructuring</a:t>
            </a:r>
          </a:p>
        </p:txBody>
      </p:sp>
      <p:pic>
        <p:nvPicPr>
          <p:cNvPr id="24580" name="Picture 3">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33600"/>
            <a:ext cx="3289300" cy="302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6" descr="punkagainstw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12875"/>
            <a:ext cx="1897063"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2" name="TextBox 9"/>
          <p:cNvSpPr txBox="1">
            <a:spLocks noChangeArrowheads="1"/>
          </p:cNvSpPr>
          <p:nvPr/>
        </p:nvSpPr>
        <p:spPr bwMode="auto">
          <a:xfrm>
            <a:off x="6011863" y="5300663"/>
            <a:ext cx="2016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Lindy Petersen</a:t>
            </a:r>
          </a:p>
        </p:txBody>
      </p:sp>
      <p:sp>
        <p:nvSpPr>
          <p:cNvPr id="24583" name="TextBox 11"/>
          <p:cNvSpPr txBox="1">
            <a:spLocks noChangeArrowheads="1"/>
          </p:cNvSpPr>
          <p:nvPr/>
        </p:nvSpPr>
        <p:spPr bwMode="auto">
          <a:xfrm>
            <a:off x="1619250" y="2349500"/>
            <a:ext cx="3457575"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Talk Sense to Yourself: </a:t>
            </a:r>
          </a:p>
          <a:p>
            <a:r>
              <a:rPr lang="en-US" dirty="0"/>
              <a:t>A program for children and adolescents</a:t>
            </a:r>
          </a:p>
          <a:p>
            <a:endParaRPr lang="en-US" dirty="0"/>
          </a:p>
          <a:p>
            <a:r>
              <a:rPr lang="en-US" sz="2000" dirty="0"/>
              <a:t>Jeffrey Wragg</a:t>
            </a:r>
          </a:p>
        </p:txBody>
      </p:sp>
      <p:sp>
        <p:nvSpPr>
          <p:cNvPr id="13" name="TextBox 12"/>
          <p:cNvSpPr txBox="1"/>
          <p:nvPr/>
        </p:nvSpPr>
        <p:spPr>
          <a:xfrm rot="20890096">
            <a:off x="755576" y="908720"/>
            <a:ext cx="648072" cy="830997"/>
          </a:xfrm>
          <a:prstGeom prst="rect">
            <a:avLst/>
          </a:prstGeom>
          <a:noFill/>
        </p:spPr>
        <p:txBody>
          <a:bodyPr>
            <a:spAutoFit/>
          </a:bodyPr>
          <a:lstStyle/>
          <a:p>
            <a:pPr>
              <a:defRPr/>
            </a:pPr>
            <a:r>
              <a:rPr lang="en-US" sz="4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2</a:t>
            </a:r>
          </a:p>
        </p:txBody>
      </p:sp>
      <p:pic>
        <p:nvPicPr>
          <p:cNvPr id="4" name="Picture 3" descr="weblink.png">
            <a:hlinkClick r:id="rId2"/>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063" y="5700713"/>
            <a:ext cx="508000" cy="508000"/>
          </a:xfrm>
          <a:prstGeom prst="rect">
            <a:avLst/>
          </a:prstGeom>
        </p:spPr>
      </p:pic>
    </p:spTree>
    <p:extLst>
      <p:ext uri="{BB962C8B-B14F-4D97-AF65-F5344CB8AC3E}">
        <p14:creationId xmlns:p14="http://schemas.microsoft.com/office/powerpoint/2010/main" val="1700050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429000" y="228600"/>
            <a:ext cx="5181600" cy="1414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20000"/>
              </a:lnSpc>
              <a:spcBef>
                <a:spcPct val="50000"/>
              </a:spcBef>
              <a:defRPr/>
            </a:pPr>
            <a:r>
              <a:rPr lang="en-AU" sz="3600" b="1" dirty="0">
                <a:effectLst>
                  <a:outerShdw blurRad="50800" dist="38100" dir="2700000" algn="tl" rotWithShape="0">
                    <a:prstClr val="black">
                      <a:alpha val="40000"/>
                    </a:prstClr>
                  </a:outerShdw>
                </a:effectLst>
              </a:rPr>
              <a:t>Talk sense to yourself</a:t>
            </a:r>
          </a:p>
          <a:p>
            <a:pPr algn="ctr">
              <a:lnSpc>
                <a:spcPct val="80000"/>
              </a:lnSpc>
              <a:spcBef>
                <a:spcPct val="50000"/>
              </a:spcBef>
              <a:defRPr/>
            </a:pPr>
            <a:r>
              <a:rPr lang="en-AU" b="1" dirty="0">
                <a:effectLst>
                  <a:outerShdw blurRad="50800" dist="38100" dir="2700000" algn="tl" rotWithShape="0">
                    <a:prstClr val="black">
                      <a:alpha val="40000"/>
                    </a:prstClr>
                  </a:outerShdw>
                </a:effectLst>
              </a:rPr>
              <a:t>  </a:t>
            </a:r>
            <a:r>
              <a:rPr lang="en-AU" sz="3200" b="1" dirty="0">
                <a:effectLst>
                  <a:outerShdw blurRad="50800" dist="38100" dir="2700000" algn="tl" rotWithShape="0">
                    <a:prstClr val="black">
                      <a:alpha val="40000"/>
                    </a:prstClr>
                  </a:outerShdw>
                </a:effectLst>
              </a:rPr>
              <a:t>Jeff Wragg</a:t>
            </a:r>
            <a:endParaRPr lang="en-AU" b="1" dirty="0">
              <a:effectLst>
                <a:outerShdw blurRad="50800" dist="38100" dir="2700000" algn="tl" rotWithShape="0">
                  <a:prstClr val="black">
                    <a:alpha val="40000"/>
                  </a:prstClr>
                </a:outerShdw>
              </a:effectLst>
            </a:endParaRPr>
          </a:p>
        </p:txBody>
      </p:sp>
      <p:sp>
        <p:nvSpPr>
          <p:cNvPr id="5125" name="Text Box 5"/>
          <p:cNvSpPr txBox="1">
            <a:spLocks noChangeArrowheads="1"/>
          </p:cNvSpPr>
          <p:nvPr/>
        </p:nvSpPr>
        <p:spPr bwMode="auto">
          <a:xfrm>
            <a:off x="2700338" y="5300663"/>
            <a:ext cx="676910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800100" indent="-800100">
              <a:defRPr sz="2400">
                <a:solidFill>
                  <a:schemeClr val="tx1"/>
                </a:solidFill>
                <a:latin typeface="Arial" charset="0"/>
                <a:ea typeface="ＭＳ Ｐゴシック" charset="0"/>
                <a:cs typeface="ＭＳ Ｐゴシック" charset="0"/>
              </a:defRPr>
            </a:lvl1pPr>
            <a:lvl2pPr marL="1074738">
              <a:defRPr sz="2400">
                <a:solidFill>
                  <a:schemeClr val="tx1"/>
                </a:solidFill>
                <a:latin typeface="Arial" charset="0"/>
                <a:ea typeface="ＭＳ Ｐゴシック" charset="0"/>
              </a:defRPr>
            </a:lvl2pPr>
            <a:lvl3pPr marL="1254125">
              <a:defRPr sz="2400">
                <a:solidFill>
                  <a:schemeClr val="tx1"/>
                </a:solidFill>
                <a:latin typeface="Arial" charset="0"/>
                <a:ea typeface="ＭＳ Ｐゴシック" charset="0"/>
              </a:defRPr>
            </a:lvl3pPr>
            <a:lvl4pPr marL="1433513">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Arial" charset="0"/>
              <a:buNone/>
              <a:defRPr/>
            </a:pPr>
            <a:r>
              <a:rPr lang="en-AU" sz="2800" b="1" dirty="0" smtClean="0">
                <a:solidFill>
                  <a:srgbClr val="000000"/>
                </a:solidFill>
              </a:rPr>
              <a:t>What do I need to say to myself?</a:t>
            </a:r>
          </a:p>
        </p:txBody>
      </p:sp>
      <p:sp>
        <p:nvSpPr>
          <p:cNvPr id="5126" name="Line 6"/>
          <p:cNvSpPr>
            <a:spLocks noChangeShapeType="1"/>
          </p:cNvSpPr>
          <p:nvPr/>
        </p:nvSpPr>
        <p:spPr bwMode="auto">
          <a:xfrm flipV="1">
            <a:off x="3657600" y="1016000"/>
            <a:ext cx="4724400" cy="31750"/>
          </a:xfrm>
          <a:prstGeom prst="line">
            <a:avLst/>
          </a:prstGeom>
          <a:noFill/>
          <a:ln w="76200" cmpd="sng">
            <a:solidFill>
              <a:srgbClr val="FF0000"/>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pPr eaLnBrk="0" hangingPunct="0">
              <a:defRPr/>
            </a:pPr>
            <a:endParaRPr lang="en-US"/>
          </a:p>
        </p:txBody>
      </p:sp>
      <p:pic>
        <p:nvPicPr>
          <p:cNvPr id="5127" name="Picture 7" descr="S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1479550" cy="147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8" name="Text Box 8"/>
          <p:cNvSpPr txBox="1">
            <a:spLocks noChangeArrowheads="1"/>
          </p:cNvSpPr>
          <p:nvPr/>
        </p:nvSpPr>
        <p:spPr bwMode="auto">
          <a:xfrm>
            <a:off x="2051050" y="3500438"/>
            <a:ext cx="373697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2800" b="1" dirty="0"/>
              <a:t>Think consequences</a:t>
            </a:r>
          </a:p>
        </p:txBody>
      </p:sp>
      <p:sp>
        <p:nvSpPr>
          <p:cNvPr id="5129" name="Rectangle 9"/>
          <p:cNvSpPr>
            <a:spLocks noChangeArrowheads="1"/>
          </p:cNvSpPr>
          <p:nvPr/>
        </p:nvSpPr>
        <p:spPr bwMode="auto">
          <a:xfrm>
            <a:off x="5219700" y="4437063"/>
            <a:ext cx="241935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2800" b="1" dirty="0"/>
              <a:t>Is it worth it?</a:t>
            </a:r>
          </a:p>
        </p:txBody>
      </p:sp>
      <p:pic>
        <p:nvPicPr>
          <p:cNvPr id="2" name="Picture 1" descr="coolwithanvi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35050"/>
            <a:ext cx="2301875" cy="802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304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1000" fill="hold"/>
                                        <p:tgtEl>
                                          <p:spTgt spid="512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12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5124">
                                            <p:txEl>
                                              <p:pRg st="1" end="1"/>
                                            </p:txEl>
                                          </p:spTgt>
                                        </p:tgtEl>
                                        <p:attrNameLst>
                                          <p:attrName>style.visibility</p:attrName>
                                        </p:attrNameLst>
                                      </p:cBhvr>
                                      <p:to>
                                        <p:strVal val="visible"/>
                                      </p:to>
                                    </p:set>
                                    <p:animEffect transition="in" filter="fade">
                                      <p:cBhvr>
                                        <p:cTn id="11" dur="1000"/>
                                        <p:tgtEl>
                                          <p:spTgt spid="5124">
                                            <p:txEl>
                                              <p:pRg st="1" end="1"/>
                                            </p:txEl>
                                          </p:spTgt>
                                        </p:tgtEl>
                                      </p:cBhvr>
                                    </p:animEffect>
                                  </p:childTnLst>
                                </p:cTn>
                              </p:par>
                              <p:par>
                                <p:cTn id="12" presetID="2" presetClass="entr" presetSubtype="2" fill="hold" nodeType="with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additive="base">
                                        <p:cTn id="14" dur="1000" fill="hold"/>
                                        <p:tgtEl>
                                          <p:spTgt spid="5126"/>
                                        </p:tgtEl>
                                        <p:attrNameLst>
                                          <p:attrName>ppt_x</p:attrName>
                                        </p:attrNameLst>
                                      </p:cBhvr>
                                      <p:tavLst>
                                        <p:tav tm="0">
                                          <p:val>
                                            <p:strVal val="1+#ppt_w/2"/>
                                          </p:val>
                                        </p:tav>
                                        <p:tav tm="100000">
                                          <p:val>
                                            <p:strVal val="#ppt_x"/>
                                          </p:val>
                                        </p:tav>
                                      </p:tavLst>
                                    </p:anim>
                                    <p:anim calcmode="lin" valueType="num">
                                      <p:cBhvr additive="base">
                                        <p:cTn id="15" dur="1000" fill="hold"/>
                                        <p:tgtEl>
                                          <p:spTgt spid="5126"/>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fade">
                                      <p:cBhvr>
                                        <p:cTn id="23" dur="1000"/>
                                        <p:tgtEl>
                                          <p:spTgt spid="5127"/>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5128"/>
                                        </p:tgtEl>
                                        <p:attrNameLst>
                                          <p:attrName>style.visibility</p:attrName>
                                        </p:attrNameLst>
                                      </p:cBhvr>
                                      <p:to>
                                        <p:strVal val="visible"/>
                                      </p:to>
                                    </p:set>
                                    <p:animEffect transition="in" filter="fade">
                                      <p:cBhvr>
                                        <p:cTn id="26" dur="1000"/>
                                        <p:tgtEl>
                                          <p:spTgt spid="51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29"/>
                                        </p:tgtEl>
                                        <p:attrNameLst>
                                          <p:attrName>style.visibility</p:attrName>
                                        </p:attrNameLst>
                                      </p:cBhvr>
                                      <p:to>
                                        <p:strVal val="visible"/>
                                      </p:to>
                                    </p:set>
                                    <p:animEffect transition="in" filter="fade">
                                      <p:cBhvr>
                                        <p:cTn id="31" dur="1000"/>
                                        <p:tgtEl>
                                          <p:spTgt spid="51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fade">
                                      <p:cBhvr>
                                        <p:cTn id="34"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5125" grpId="0"/>
      <p:bldP spid="5128" grpId="0"/>
      <p:bldP spid="51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23528" y="3059668"/>
            <a:ext cx="3960440" cy="400110"/>
          </a:xfrm>
          <a:prstGeom prst="rect">
            <a:avLst/>
          </a:prstGeom>
          <a:solidFill>
            <a:srgbClr val="FFFF00"/>
          </a:solidFill>
          <a:ln w="25400">
            <a:solidFill>
              <a:srgbClr val="000000"/>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a:solidFill>
                  <a:srgbClr val="000000"/>
                </a:solidFill>
              </a:rPr>
              <a:t>ACTIONS – What am I doing?</a:t>
            </a:r>
          </a:p>
        </p:txBody>
      </p:sp>
      <p:sp>
        <p:nvSpPr>
          <p:cNvPr id="8196" name="Text Box 4"/>
          <p:cNvSpPr txBox="1">
            <a:spLocks noChangeArrowheads="1"/>
          </p:cNvSpPr>
          <p:nvPr/>
        </p:nvSpPr>
        <p:spPr bwMode="auto">
          <a:xfrm>
            <a:off x="2627313" y="3932238"/>
            <a:ext cx="2665412"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2000" b="1" i="1">
                <a:solidFill>
                  <a:srgbClr val="000000"/>
                </a:solidFill>
              </a:rPr>
              <a:t>Hassling other kids</a:t>
            </a:r>
            <a:endParaRPr lang="en-AU" sz="2000" i="1">
              <a:solidFill>
                <a:srgbClr val="000000"/>
              </a:solidFill>
            </a:endParaRPr>
          </a:p>
        </p:txBody>
      </p:sp>
      <p:sp>
        <p:nvSpPr>
          <p:cNvPr id="8197" name="Text Box 5"/>
          <p:cNvSpPr txBox="1">
            <a:spLocks noChangeArrowheads="1"/>
          </p:cNvSpPr>
          <p:nvPr/>
        </p:nvSpPr>
        <p:spPr bwMode="auto">
          <a:xfrm>
            <a:off x="323528" y="4581128"/>
            <a:ext cx="4600376" cy="400110"/>
          </a:xfrm>
          <a:prstGeom prst="rect">
            <a:avLst/>
          </a:prstGeom>
          <a:solidFill>
            <a:srgbClr val="FFFF00"/>
          </a:solidFill>
          <a:ln w="25400">
            <a:solidFill>
              <a:srgbClr val="000000"/>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a:solidFill>
                  <a:srgbClr val="000000"/>
                </a:solidFill>
              </a:rPr>
              <a:t>CONSEQUENCES – What happens?</a:t>
            </a:r>
          </a:p>
        </p:txBody>
      </p:sp>
      <p:sp>
        <p:nvSpPr>
          <p:cNvPr id="8198" name="Text Box 6"/>
          <p:cNvSpPr txBox="1">
            <a:spLocks noChangeArrowheads="1"/>
          </p:cNvSpPr>
          <p:nvPr/>
        </p:nvSpPr>
        <p:spPr bwMode="auto">
          <a:xfrm>
            <a:off x="1403350" y="5516563"/>
            <a:ext cx="158432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Detention</a:t>
            </a:r>
          </a:p>
        </p:txBody>
      </p:sp>
      <p:sp>
        <p:nvSpPr>
          <p:cNvPr id="8199" name="Text Box 7"/>
          <p:cNvSpPr txBox="1">
            <a:spLocks noChangeArrowheads="1"/>
          </p:cNvSpPr>
          <p:nvPr/>
        </p:nvSpPr>
        <p:spPr bwMode="auto">
          <a:xfrm>
            <a:off x="900113" y="5084763"/>
            <a:ext cx="2087562"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Sent out</a:t>
            </a:r>
          </a:p>
        </p:txBody>
      </p:sp>
      <p:sp>
        <p:nvSpPr>
          <p:cNvPr id="8200" name="Text Box 8"/>
          <p:cNvSpPr txBox="1">
            <a:spLocks noChangeArrowheads="1"/>
          </p:cNvSpPr>
          <p:nvPr/>
        </p:nvSpPr>
        <p:spPr bwMode="auto">
          <a:xfrm>
            <a:off x="3348038" y="5084763"/>
            <a:ext cx="2087562"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Suspension</a:t>
            </a:r>
          </a:p>
        </p:txBody>
      </p:sp>
      <p:sp>
        <p:nvSpPr>
          <p:cNvPr id="8201" name="Text Box 9"/>
          <p:cNvSpPr txBox="1">
            <a:spLocks noChangeArrowheads="1"/>
          </p:cNvSpPr>
          <p:nvPr/>
        </p:nvSpPr>
        <p:spPr bwMode="auto">
          <a:xfrm>
            <a:off x="6156325" y="5045075"/>
            <a:ext cx="23764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Mum gets upset</a:t>
            </a:r>
          </a:p>
        </p:txBody>
      </p:sp>
      <p:sp>
        <p:nvSpPr>
          <p:cNvPr id="8202" name="Text Box 10"/>
          <p:cNvSpPr txBox="1">
            <a:spLocks noChangeArrowheads="1"/>
          </p:cNvSpPr>
          <p:nvPr/>
        </p:nvSpPr>
        <p:spPr bwMode="auto">
          <a:xfrm>
            <a:off x="3995738" y="5516563"/>
            <a:ext cx="3313112"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Interview with principal</a:t>
            </a:r>
          </a:p>
        </p:txBody>
      </p:sp>
      <p:sp>
        <p:nvSpPr>
          <p:cNvPr id="8203" name="Rectangle 11"/>
          <p:cNvSpPr>
            <a:spLocks noChangeArrowheads="1"/>
          </p:cNvSpPr>
          <p:nvPr/>
        </p:nvSpPr>
        <p:spPr bwMode="auto">
          <a:xfrm>
            <a:off x="1258888" y="3500438"/>
            <a:ext cx="2262187"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2000" b="1" i="1">
                <a:solidFill>
                  <a:srgbClr val="000000"/>
                </a:solidFill>
              </a:rPr>
              <a:t>Throwing things         </a:t>
            </a:r>
          </a:p>
        </p:txBody>
      </p:sp>
      <p:sp>
        <p:nvSpPr>
          <p:cNvPr id="8204" name="Rectangle 12"/>
          <p:cNvSpPr>
            <a:spLocks noChangeArrowheads="1"/>
          </p:cNvSpPr>
          <p:nvPr/>
        </p:nvSpPr>
        <p:spPr bwMode="auto">
          <a:xfrm>
            <a:off x="6013450" y="3779838"/>
            <a:ext cx="32305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2000" b="1" i="1" dirty="0">
                <a:solidFill>
                  <a:srgbClr val="000000"/>
                </a:solidFill>
              </a:rPr>
              <a:t>Talking back to teachers</a:t>
            </a:r>
          </a:p>
        </p:txBody>
      </p:sp>
      <p:sp>
        <p:nvSpPr>
          <p:cNvPr id="8205" name="Rectangle 13"/>
          <p:cNvSpPr>
            <a:spLocks noChangeArrowheads="1"/>
          </p:cNvSpPr>
          <p:nvPr/>
        </p:nvSpPr>
        <p:spPr bwMode="auto">
          <a:xfrm>
            <a:off x="5076825" y="3203575"/>
            <a:ext cx="21463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2000" b="1" i="1">
                <a:solidFill>
                  <a:srgbClr val="000000"/>
                </a:solidFill>
              </a:rPr>
              <a:t>Talking in class</a:t>
            </a:r>
          </a:p>
        </p:txBody>
      </p:sp>
      <p:sp>
        <p:nvSpPr>
          <p:cNvPr id="8206" name="Text Box 14"/>
          <p:cNvSpPr txBox="1">
            <a:spLocks noChangeArrowheads="1"/>
          </p:cNvSpPr>
          <p:nvPr/>
        </p:nvSpPr>
        <p:spPr bwMode="auto">
          <a:xfrm>
            <a:off x="1187450" y="6092825"/>
            <a:ext cx="5832475" cy="461665"/>
          </a:xfrm>
          <a:prstGeom prst="rect">
            <a:avLst/>
          </a:prstGeom>
          <a:solidFill>
            <a:srgbClr val="FFFF00"/>
          </a:solidFill>
          <a:ln w="38100" cmpd="sng">
            <a:solidFill>
              <a:srgbClr val="000000"/>
            </a:solidFill>
            <a:miter lim="800000"/>
            <a:headEnd/>
            <a:tailEnd/>
          </a:ln>
          <a:effectLst>
            <a:innerShdw blurRad="63500" dist="50800" dir="13500000">
              <a:prstClr val="black">
                <a:alpha val="50000"/>
              </a:prstClr>
            </a:innerShdw>
          </a:effectLst>
          <a:extLst/>
        </p:spPr>
        <p:txBody>
          <a:bodyPr>
            <a:spAutoFit/>
          </a:bodyPr>
          <a:lstStyle/>
          <a:p>
            <a:pPr>
              <a:spcBef>
                <a:spcPct val="50000"/>
              </a:spcBef>
              <a:defRPr/>
            </a:pPr>
            <a:r>
              <a:rPr lang="en-AU" b="1">
                <a:solidFill>
                  <a:srgbClr val="000000"/>
                </a:solidFill>
              </a:rPr>
              <a:t>IS IT HELPING ME?    IS IT WORTH IT?</a:t>
            </a:r>
          </a:p>
        </p:txBody>
      </p:sp>
      <p:sp>
        <p:nvSpPr>
          <p:cNvPr id="8207" name="Text Box 15"/>
          <p:cNvSpPr txBox="1">
            <a:spLocks noChangeArrowheads="1"/>
          </p:cNvSpPr>
          <p:nvPr/>
        </p:nvSpPr>
        <p:spPr bwMode="auto">
          <a:xfrm>
            <a:off x="7308850" y="6165850"/>
            <a:ext cx="13684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a:solidFill>
                  <a:srgbClr val="000000"/>
                </a:solidFill>
              </a:rPr>
              <a:t>YES / NO</a:t>
            </a:r>
          </a:p>
        </p:txBody>
      </p:sp>
      <p:sp>
        <p:nvSpPr>
          <p:cNvPr id="8208" name="Oval 16"/>
          <p:cNvSpPr>
            <a:spLocks noChangeArrowheads="1"/>
          </p:cNvSpPr>
          <p:nvPr/>
        </p:nvSpPr>
        <p:spPr bwMode="auto">
          <a:xfrm>
            <a:off x="7900989" y="6132513"/>
            <a:ext cx="574675" cy="504825"/>
          </a:xfrm>
          <a:prstGeom prst="ellipse">
            <a:avLst/>
          </a:prstGeom>
          <a:noFill/>
          <a:ln w="57150">
            <a:solidFill>
              <a:srgbClr val="FF0000"/>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bg2"/>
                </a:solidFill>
              </a14:hiddenFill>
            </a:ext>
          </a:extLst>
        </p:spPr>
        <p:txBody>
          <a:bodyPr wrap="none" anchor="ctr"/>
          <a:lstStyle/>
          <a:p>
            <a:pPr eaLnBrk="0" hangingPunct="0">
              <a:defRPr/>
            </a:pPr>
            <a:endParaRPr lang="en-US" dirty="0">
              <a:solidFill>
                <a:srgbClr val="000000"/>
              </a:solidFill>
            </a:endParaRPr>
          </a:p>
        </p:txBody>
      </p:sp>
      <p:sp>
        <p:nvSpPr>
          <p:cNvPr id="8209" name="Text Box 17"/>
          <p:cNvSpPr txBox="1">
            <a:spLocks noChangeArrowheads="1"/>
          </p:cNvSpPr>
          <p:nvPr/>
        </p:nvSpPr>
        <p:spPr bwMode="auto">
          <a:xfrm>
            <a:off x="381000" y="266700"/>
            <a:ext cx="187325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This is boring</a:t>
            </a:r>
          </a:p>
        </p:txBody>
      </p:sp>
      <p:sp>
        <p:nvSpPr>
          <p:cNvPr id="8210" name="Text Box 18"/>
          <p:cNvSpPr txBox="1">
            <a:spLocks noChangeArrowheads="1"/>
          </p:cNvSpPr>
          <p:nvPr/>
        </p:nvSpPr>
        <p:spPr bwMode="auto">
          <a:xfrm>
            <a:off x="1371600" y="647700"/>
            <a:ext cx="187325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School </a:t>
            </a:r>
            <a:r>
              <a:rPr lang="en-AU" sz="1800" b="1" i="1" dirty="0" err="1">
                <a:solidFill>
                  <a:srgbClr val="000000"/>
                </a:solidFill>
                <a:latin typeface="Comic Sans MS" charset="0"/>
              </a:rPr>
              <a:t>sux</a:t>
            </a:r>
            <a:endParaRPr lang="en-AU" sz="1800" b="1" i="1" dirty="0">
              <a:solidFill>
                <a:srgbClr val="000000"/>
              </a:solidFill>
              <a:latin typeface="Comic Sans MS" charset="0"/>
            </a:endParaRPr>
          </a:p>
        </p:txBody>
      </p:sp>
      <p:sp>
        <p:nvSpPr>
          <p:cNvPr id="8211" name="Text Box 19"/>
          <p:cNvSpPr txBox="1">
            <a:spLocks noChangeArrowheads="1"/>
          </p:cNvSpPr>
          <p:nvPr/>
        </p:nvSpPr>
        <p:spPr bwMode="auto">
          <a:xfrm>
            <a:off x="520700" y="1485900"/>
            <a:ext cx="297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a:solidFill>
                  <a:srgbClr val="000000"/>
                </a:solidFill>
                <a:latin typeface="Comic Sans MS" charset="0"/>
              </a:rPr>
              <a:t>They always pick on me</a:t>
            </a:r>
          </a:p>
        </p:txBody>
      </p:sp>
      <p:sp>
        <p:nvSpPr>
          <p:cNvPr id="8212" name="Text Box 20"/>
          <p:cNvSpPr txBox="1">
            <a:spLocks noChangeArrowheads="1"/>
          </p:cNvSpPr>
          <p:nvPr/>
        </p:nvSpPr>
        <p:spPr bwMode="auto">
          <a:xfrm>
            <a:off x="5867400" y="1052513"/>
            <a:ext cx="3168650"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Only 10 minutes to recess</a:t>
            </a:r>
          </a:p>
        </p:txBody>
      </p:sp>
      <p:sp>
        <p:nvSpPr>
          <p:cNvPr id="8213" name="Text Box 21"/>
          <p:cNvSpPr txBox="1">
            <a:spLocks noChangeArrowheads="1"/>
          </p:cNvSpPr>
          <p:nvPr/>
        </p:nvSpPr>
        <p:spPr bwMode="auto">
          <a:xfrm>
            <a:off x="6372225" y="682625"/>
            <a:ext cx="25146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Think consequences</a:t>
            </a:r>
          </a:p>
        </p:txBody>
      </p:sp>
      <p:sp>
        <p:nvSpPr>
          <p:cNvPr id="8214" name="Text Box 22"/>
          <p:cNvSpPr txBox="1">
            <a:spLocks noChangeArrowheads="1"/>
          </p:cNvSpPr>
          <p:nvPr/>
        </p:nvSpPr>
        <p:spPr bwMode="auto">
          <a:xfrm>
            <a:off x="6715125" y="1484313"/>
            <a:ext cx="2413000"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It</a:t>
            </a:r>
            <a:r>
              <a:rPr lang="ja-JP" altLang="en-AU" sz="1800" b="1" i="1" dirty="0">
                <a:solidFill>
                  <a:srgbClr val="000000"/>
                </a:solidFill>
                <a:latin typeface="Comic Sans MS" charset="0"/>
              </a:rPr>
              <a:t>’</a:t>
            </a:r>
            <a:r>
              <a:rPr lang="en-AU" sz="1800" b="1" i="1" dirty="0">
                <a:solidFill>
                  <a:srgbClr val="000000"/>
                </a:solidFill>
                <a:latin typeface="Comic Sans MS" charset="0"/>
              </a:rPr>
              <a:t>s not worth it</a:t>
            </a:r>
          </a:p>
        </p:txBody>
      </p:sp>
      <p:sp>
        <p:nvSpPr>
          <p:cNvPr id="8215" name="Text Box 23"/>
          <p:cNvSpPr txBox="1">
            <a:spLocks noChangeArrowheads="1"/>
          </p:cNvSpPr>
          <p:nvPr/>
        </p:nvSpPr>
        <p:spPr bwMode="auto">
          <a:xfrm>
            <a:off x="4716016" y="2492896"/>
            <a:ext cx="4314056" cy="400110"/>
          </a:xfrm>
          <a:prstGeom prst="rect">
            <a:avLst/>
          </a:prstGeom>
          <a:solidFill>
            <a:srgbClr val="FFFF00"/>
          </a:solidFill>
          <a:ln w="25400">
            <a:solidFill>
              <a:srgbClr val="000000"/>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i="1" dirty="0">
                <a:solidFill>
                  <a:srgbClr val="000000"/>
                </a:solidFill>
              </a:rPr>
              <a:t>TALKING SENSE TO YOURSELF</a:t>
            </a:r>
            <a:endParaRPr lang="en-AU" sz="2000" b="1" dirty="0">
              <a:solidFill>
                <a:srgbClr val="000000"/>
              </a:solidFill>
            </a:endParaRPr>
          </a:p>
        </p:txBody>
      </p:sp>
      <p:sp>
        <p:nvSpPr>
          <p:cNvPr id="8216" name="Text Box 24"/>
          <p:cNvSpPr txBox="1">
            <a:spLocks noChangeArrowheads="1"/>
          </p:cNvSpPr>
          <p:nvPr/>
        </p:nvSpPr>
        <p:spPr bwMode="auto">
          <a:xfrm>
            <a:off x="4906888" y="4953362"/>
            <a:ext cx="4572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4000" dirty="0">
                <a:solidFill>
                  <a:srgbClr val="FF0000"/>
                </a:solidFill>
                <a:effectLst>
                  <a:innerShdw blurRad="63500" dist="50800" dir="13500000">
                    <a:prstClr val="black">
                      <a:alpha val="50000"/>
                    </a:prstClr>
                  </a:innerShdw>
                </a:effectLst>
                <a:sym typeface="Wingdings" charset="0"/>
              </a:rPr>
              <a:t></a:t>
            </a:r>
            <a:endParaRPr lang="en-AU" sz="4000" dirty="0">
              <a:solidFill>
                <a:srgbClr val="FF0000"/>
              </a:solidFill>
              <a:effectLst>
                <a:innerShdw blurRad="63500" dist="50800" dir="13500000">
                  <a:prstClr val="black">
                    <a:alpha val="50000"/>
                  </a:prstClr>
                </a:innerShdw>
              </a:effectLst>
            </a:endParaRPr>
          </a:p>
        </p:txBody>
      </p:sp>
      <p:sp>
        <p:nvSpPr>
          <p:cNvPr id="8217" name="Rectangle 25"/>
          <p:cNvSpPr>
            <a:spLocks noChangeArrowheads="1"/>
          </p:cNvSpPr>
          <p:nvPr/>
        </p:nvSpPr>
        <p:spPr bwMode="auto">
          <a:xfrm>
            <a:off x="5357618" y="4941168"/>
            <a:ext cx="510526"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4000" dirty="0">
                <a:solidFill>
                  <a:srgbClr val="FF0000"/>
                </a:solidFill>
                <a:effectLst>
                  <a:innerShdw blurRad="63500" dist="50800" dir="13500000">
                    <a:prstClr val="black">
                      <a:alpha val="50000"/>
                    </a:prstClr>
                  </a:innerShdw>
                </a:effectLst>
                <a:sym typeface="Wingdings" charset="0"/>
              </a:rPr>
              <a:t></a:t>
            </a:r>
          </a:p>
        </p:txBody>
      </p:sp>
      <p:sp>
        <p:nvSpPr>
          <p:cNvPr id="8218" name="Text Box 26"/>
          <p:cNvSpPr txBox="1">
            <a:spLocks noChangeArrowheads="1"/>
          </p:cNvSpPr>
          <p:nvPr/>
        </p:nvSpPr>
        <p:spPr bwMode="auto">
          <a:xfrm>
            <a:off x="2843808" y="5373216"/>
            <a:ext cx="4572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4000" dirty="0">
                <a:solidFill>
                  <a:srgbClr val="FF0000"/>
                </a:solidFill>
                <a:effectLst>
                  <a:innerShdw blurRad="63500" dist="50800" dir="13500000">
                    <a:prstClr val="black">
                      <a:alpha val="50000"/>
                    </a:prstClr>
                  </a:innerShdw>
                </a:effectLst>
                <a:sym typeface="Wingdings" charset="0"/>
              </a:rPr>
              <a:t></a:t>
            </a:r>
            <a:endParaRPr lang="en-AU" sz="4000" dirty="0">
              <a:solidFill>
                <a:srgbClr val="FF0000"/>
              </a:solidFill>
              <a:effectLst>
                <a:innerShdw blurRad="63500" dist="50800" dir="13500000">
                  <a:prstClr val="black">
                    <a:alpha val="50000"/>
                  </a:prstClr>
                </a:innerShdw>
              </a:effectLst>
            </a:endParaRPr>
          </a:p>
        </p:txBody>
      </p:sp>
      <p:sp>
        <p:nvSpPr>
          <p:cNvPr id="8219" name="Text Box 27"/>
          <p:cNvSpPr txBox="1">
            <a:spLocks noChangeArrowheads="1"/>
          </p:cNvSpPr>
          <p:nvPr/>
        </p:nvSpPr>
        <p:spPr bwMode="auto">
          <a:xfrm>
            <a:off x="2123728" y="4941168"/>
            <a:ext cx="4572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4000" dirty="0">
                <a:solidFill>
                  <a:srgbClr val="FF0000"/>
                </a:solidFill>
                <a:effectLst>
                  <a:innerShdw blurRad="63500" dist="50800" dir="13500000">
                    <a:prstClr val="black">
                      <a:alpha val="50000"/>
                    </a:prstClr>
                  </a:innerShdw>
                </a:effectLst>
                <a:sym typeface="Wingdings" charset="0"/>
              </a:rPr>
              <a:t></a:t>
            </a:r>
            <a:endParaRPr lang="en-AU" sz="4000" dirty="0">
              <a:solidFill>
                <a:srgbClr val="FF0000"/>
              </a:solidFill>
              <a:effectLst>
                <a:innerShdw blurRad="63500" dist="50800" dir="13500000">
                  <a:prstClr val="black">
                    <a:alpha val="50000"/>
                  </a:prstClr>
                </a:innerShdw>
              </a:effectLst>
            </a:endParaRPr>
          </a:p>
        </p:txBody>
      </p:sp>
      <p:sp>
        <p:nvSpPr>
          <p:cNvPr id="8220" name="Rectangle 28"/>
          <p:cNvSpPr>
            <a:spLocks noChangeArrowheads="1"/>
          </p:cNvSpPr>
          <p:nvPr/>
        </p:nvSpPr>
        <p:spPr bwMode="auto">
          <a:xfrm>
            <a:off x="8316416" y="4941168"/>
            <a:ext cx="510526"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4000" dirty="0">
                <a:solidFill>
                  <a:srgbClr val="FF0000"/>
                </a:solidFill>
                <a:effectLst>
                  <a:innerShdw blurRad="63500" dist="50800" dir="13500000">
                    <a:prstClr val="black">
                      <a:alpha val="50000"/>
                    </a:prstClr>
                  </a:innerShdw>
                </a:effectLst>
                <a:sym typeface="Wingdings" charset="0"/>
              </a:rPr>
              <a:t></a:t>
            </a:r>
          </a:p>
        </p:txBody>
      </p:sp>
      <p:sp>
        <p:nvSpPr>
          <p:cNvPr id="8221" name="Rectangle 29"/>
          <p:cNvSpPr>
            <a:spLocks noChangeArrowheads="1"/>
          </p:cNvSpPr>
          <p:nvPr/>
        </p:nvSpPr>
        <p:spPr bwMode="auto">
          <a:xfrm>
            <a:off x="7020272" y="5373216"/>
            <a:ext cx="510526"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4000">
                <a:solidFill>
                  <a:srgbClr val="FF0000"/>
                </a:solidFill>
                <a:effectLst>
                  <a:innerShdw blurRad="63500" dist="50800" dir="13500000">
                    <a:prstClr val="black">
                      <a:alpha val="50000"/>
                    </a:prstClr>
                  </a:innerShdw>
                </a:effectLst>
                <a:sym typeface="Wingdings" charset="0"/>
              </a:rPr>
              <a:t></a:t>
            </a:r>
          </a:p>
        </p:txBody>
      </p:sp>
      <p:sp>
        <p:nvSpPr>
          <p:cNvPr id="8222" name="Text Box 30"/>
          <p:cNvSpPr txBox="1">
            <a:spLocks noChangeArrowheads="1"/>
          </p:cNvSpPr>
          <p:nvPr/>
        </p:nvSpPr>
        <p:spPr bwMode="auto">
          <a:xfrm>
            <a:off x="6248400" y="254000"/>
            <a:ext cx="19812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STOP</a:t>
            </a:r>
            <a:endParaRPr lang="en-AU" sz="1800" dirty="0">
              <a:solidFill>
                <a:srgbClr val="000000"/>
              </a:solidFill>
              <a:latin typeface="Comic Sans MS" charset="0"/>
            </a:endParaRPr>
          </a:p>
        </p:txBody>
      </p:sp>
      <p:sp>
        <p:nvSpPr>
          <p:cNvPr id="8225" name="AutoShape 33"/>
          <p:cNvSpPr>
            <a:spLocks noChangeArrowheads="1"/>
          </p:cNvSpPr>
          <p:nvPr/>
        </p:nvSpPr>
        <p:spPr bwMode="auto">
          <a:xfrm flipH="1">
            <a:off x="107950" y="0"/>
            <a:ext cx="3352800" cy="2438400"/>
          </a:xfrm>
          <a:prstGeom prst="cloudCallout">
            <a:avLst>
              <a:gd name="adj1" fmla="val -80116"/>
              <a:gd name="adj2" fmla="val -2806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solidFill>
                <a:srgbClr val="000000"/>
              </a:solidFill>
            </a:endParaRPr>
          </a:p>
        </p:txBody>
      </p:sp>
      <p:sp>
        <p:nvSpPr>
          <p:cNvPr id="8226" name="Rectangle 34"/>
          <p:cNvSpPr>
            <a:spLocks noChangeArrowheads="1"/>
          </p:cNvSpPr>
          <p:nvPr/>
        </p:nvSpPr>
        <p:spPr bwMode="auto">
          <a:xfrm rot="-2045213">
            <a:off x="3375025" y="198438"/>
            <a:ext cx="1258888" cy="833437"/>
          </a:xfrm>
          <a:prstGeom prst="rect">
            <a:avLst/>
          </a:prstGeom>
          <a:solidFill>
            <a:schemeClr val="bg1"/>
          </a:solidFill>
          <a:ln w="9525">
            <a:solidFill>
              <a:schemeClr val="bg1"/>
            </a:solidFill>
            <a:miter lim="800000"/>
            <a:headEnd/>
            <a:tailEnd/>
          </a:ln>
        </p:spPr>
        <p:txBody>
          <a:bodyPr wrap="none" anchor="ctr"/>
          <a:lstStyle/>
          <a:p>
            <a:pPr eaLnBrk="0" hangingPunct="0"/>
            <a:endParaRPr lang="en-US">
              <a:solidFill>
                <a:srgbClr val="000000"/>
              </a:solidFill>
            </a:endParaRPr>
          </a:p>
        </p:txBody>
      </p:sp>
      <p:sp>
        <p:nvSpPr>
          <p:cNvPr id="8227" name="Text Box 35"/>
          <p:cNvSpPr txBox="1">
            <a:spLocks noChangeArrowheads="1"/>
          </p:cNvSpPr>
          <p:nvPr/>
        </p:nvSpPr>
        <p:spPr bwMode="auto">
          <a:xfrm rot="-36114">
            <a:off x="1189660" y="2505284"/>
            <a:ext cx="2360613" cy="400110"/>
          </a:xfrm>
          <a:prstGeom prst="rect">
            <a:avLst/>
          </a:prstGeom>
          <a:solidFill>
            <a:srgbClr val="FFFF00"/>
          </a:solidFill>
          <a:ln w="28575" cmpd="sng">
            <a:solidFill>
              <a:schemeClr val="tx1"/>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i="1" dirty="0">
                <a:solidFill>
                  <a:srgbClr val="000000"/>
                </a:solidFill>
              </a:rPr>
              <a:t>TALKING TRASH</a:t>
            </a:r>
            <a:endParaRPr lang="en-AU" sz="2000" b="1" dirty="0">
              <a:solidFill>
                <a:srgbClr val="000000"/>
              </a:solidFill>
            </a:endParaRPr>
          </a:p>
        </p:txBody>
      </p:sp>
      <p:sp>
        <p:nvSpPr>
          <p:cNvPr id="8228" name="AutoShape 36"/>
          <p:cNvSpPr>
            <a:spLocks noChangeArrowheads="1"/>
          </p:cNvSpPr>
          <p:nvPr/>
        </p:nvSpPr>
        <p:spPr bwMode="auto">
          <a:xfrm flipH="1">
            <a:off x="5867400" y="0"/>
            <a:ext cx="3276600" cy="2420938"/>
          </a:xfrm>
          <a:prstGeom prst="cloudCallout">
            <a:avLst>
              <a:gd name="adj1" fmla="val 92829"/>
              <a:gd name="adj2" fmla="val -28556"/>
            </a:avLst>
          </a:prstGeom>
          <a:noFill/>
          <a:ln w="19050">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solidFill>
                <a:srgbClr val="000000"/>
              </a:solidFill>
            </a:endParaRPr>
          </a:p>
        </p:txBody>
      </p:sp>
      <p:sp>
        <p:nvSpPr>
          <p:cNvPr id="8235" name="Text Box 43"/>
          <p:cNvSpPr txBox="1">
            <a:spLocks noChangeArrowheads="1"/>
          </p:cNvSpPr>
          <p:nvPr/>
        </p:nvSpPr>
        <p:spPr bwMode="auto">
          <a:xfrm>
            <a:off x="3059832" y="27703"/>
            <a:ext cx="1581150" cy="400110"/>
          </a:xfrm>
          <a:prstGeom prst="rect">
            <a:avLst/>
          </a:prstGeom>
          <a:solidFill>
            <a:srgbClr val="FFFF00"/>
          </a:solidFill>
          <a:ln w="25400">
            <a:solidFill>
              <a:srgbClr val="000000"/>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a:solidFill>
                  <a:srgbClr val="000000"/>
                </a:solidFill>
              </a:rPr>
              <a:t>THINKING</a:t>
            </a:r>
          </a:p>
        </p:txBody>
      </p:sp>
      <p:sp>
        <p:nvSpPr>
          <p:cNvPr id="8236" name="Text Box 44"/>
          <p:cNvSpPr txBox="1">
            <a:spLocks noChangeArrowheads="1"/>
          </p:cNvSpPr>
          <p:nvPr/>
        </p:nvSpPr>
        <p:spPr bwMode="auto">
          <a:xfrm>
            <a:off x="762000" y="1066800"/>
            <a:ext cx="23622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I </a:t>
            </a:r>
            <a:r>
              <a:rPr lang="en-AU" sz="1800" b="1" i="1" dirty="0" err="1">
                <a:solidFill>
                  <a:srgbClr val="000000"/>
                </a:solidFill>
                <a:latin typeface="Comic Sans MS" charset="0"/>
              </a:rPr>
              <a:t>didn</a:t>
            </a:r>
            <a:r>
              <a:rPr lang="ja-JP" altLang="en-AU" sz="1800" b="1" i="1" dirty="0">
                <a:solidFill>
                  <a:srgbClr val="000000"/>
                </a:solidFill>
                <a:latin typeface="Comic Sans MS" charset="0"/>
              </a:rPr>
              <a:t>’</a:t>
            </a:r>
            <a:r>
              <a:rPr lang="en-AU" sz="1800" b="1" i="1" dirty="0">
                <a:solidFill>
                  <a:srgbClr val="000000"/>
                </a:solidFill>
                <a:latin typeface="Comic Sans MS" charset="0"/>
              </a:rPr>
              <a:t>t do nothing</a:t>
            </a:r>
          </a:p>
        </p:txBody>
      </p:sp>
      <p:pic>
        <p:nvPicPr>
          <p:cNvPr id="2" name="punk head_left.png" descr="/Users/CSC/Desktop/UOWCourses/EDGS 916/916_2012/Images/punk head_left.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1275" y="620713"/>
            <a:ext cx="1217613" cy="180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unk head_right.png" descr="/Users/CSC/Desktop/UOWCourses/EDGS 916/916_2012/Images/punk head_right.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851275" y="620713"/>
            <a:ext cx="1217613" cy="180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unk-head.gif" descr="/Users/CSC/Desktop/UOWCourses/EDGS 916/916_2012/Images/punk-head.gif"/>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851275" y="620713"/>
            <a:ext cx="1225550" cy="181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hard_blank.png" descr="/Users/CSC/Desktop/UOWCourses/EDGS 916/916_2012/Images/hard_blank.png"/>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971550" y="2636838"/>
            <a:ext cx="1905000" cy="190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hard2.png" descr="/Users/CSC/Desktop/UOWCourses/EDGS 916/916_2012/Images/hard2.png"/>
          <p:cNvPicPr>
            <a:picLocks noChangeAspect="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971550" y="2636838"/>
            <a:ext cx="1909763" cy="191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628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fade">
                                      <p:cBhvr>
                                        <p:cTn id="17" dur="500"/>
                                        <p:tgtEl>
                                          <p:spTgt spid="8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fade">
                                      <p:cBhvr>
                                        <p:cTn id="22" dur="500"/>
                                        <p:tgtEl>
                                          <p:spTgt spid="8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fade">
                                      <p:cBhvr>
                                        <p:cTn id="27" dur="500"/>
                                        <p:tgtEl>
                                          <p:spTgt spid="82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fade">
                                      <p:cBhvr>
                                        <p:cTn id="32" dur="500"/>
                                        <p:tgtEl>
                                          <p:spTgt spid="81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9"/>
                                        </p:tgtEl>
                                        <p:attrNameLst>
                                          <p:attrName>style.visibility</p:attrName>
                                        </p:attrNameLst>
                                      </p:cBhvr>
                                      <p:to>
                                        <p:strVal val="visible"/>
                                      </p:to>
                                    </p:set>
                                    <p:animEffect transition="in" filter="fade">
                                      <p:cBhvr>
                                        <p:cTn id="37" dur="500"/>
                                        <p:tgtEl>
                                          <p:spTgt spid="81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98"/>
                                        </p:tgtEl>
                                        <p:attrNameLst>
                                          <p:attrName>style.visibility</p:attrName>
                                        </p:attrNameLst>
                                      </p:cBhvr>
                                      <p:to>
                                        <p:strVal val="visible"/>
                                      </p:to>
                                    </p:set>
                                    <p:animEffect transition="in" filter="fade">
                                      <p:cBhvr>
                                        <p:cTn id="42" dur="500"/>
                                        <p:tgtEl>
                                          <p:spTgt spid="81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00"/>
                                        </p:tgtEl>
                                        <p:attrNameLst>
                                          <p:attrName>style.visibility</p:attrName>
                                        </p:attrNameLst>
                                      </p:cBhvr>
                                      <p:to>
                                        <p:strVal val="visible"/>
                                      </p:to>
                                    </p:set>
                                    <p:animEffect transition="in" filter="fade">
                                      <p:cBhvr>
                                        <p:cTn id="47" dur="500"/>
                                        <p:tgtEl>
                                          <p:spTgt spid="82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202"/>
                                        </p:tgtEl>
                                        <p:attrNameLst>
                                          <p:attrName>style.visibility</p:attrName>
                                        </p:attrNameLst>
                                      </p:cBhvr>
                                      <p:to>
                                        <p:strVal val="visible"/>
                                      </p:to>
                                    </p:set>
                                    <p:animEffect transition="in" filter="fade">
                                      <p:cBhvr>
                                        <p:cTn id="52" dur="500"/>
                                        <p:tgtEl>
                                          <p:spTgt spid="82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201"/>
                                        </p:tgtEl>
                                        <p:attrNameLst>
                                          <p:attrName>style.visibility</p:attrName>
                                        </p:attrNameLst>
                                      </p:cBhvr>
                                      <p:to>
                                        <p:strVal val="visible"/>
                                      </p:to>
                                    </p:set>
                                    <p:animEffect transition="in" filter="fade">
                                      <p:cBhvr>
                                        <p:cTn id="57" dur="500"/>
                                        <p:tgtEl>
                                          <p:spTgt spid="82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8219"/>
                                        </p:tgtEl>
                                        <p:attrNameLst>
                                          <p:attrName>style.visibility</p:attrName>
                                        </p:attrNameLst>
                                      </p:cBhvr>
                                      <p:to>
                                        <p:strVal val="visible"/>
                                      </p:to>
                                    </p:set>
                                    <p:animEffect transition="in" filter="fade">
                                      <p:cBhvr>
                                        <p:cTn id="62" dur="500"/>
                                        <p:tgtEl>
                                          <p:spTgt spid="82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8218"/>
                                        </p:tgtEl>
                                        <p:attrNameLst>
                                          <p:attrName>style.visibility</p:attrName>
                                        </p:attrNameLst>
                                      </p:cBhvr>
                                      <p:to>
                                        <p:strVal val="visible"/>
                                      </p:to>
                                    </p:set>
                                    <p:animEffect transition="in" filter="fade">
                                      <p:cBhvr>
                                        <p:cTn id="67" dur="500"/>
                                        <p:tgtEl>
                                          <p:spTgt spid="82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8216"/>
                                        </p:tgtEl>
                                        <p:attrNameLst>
                                          <p:attrName>style.visibility</p:attrName>
                                        </p:attrNameLst>
                                      </p:cBhvr>
                                      <p:to>
                                        <p:strVal val="visible"/>
                                      </p:to>
                                    </p:set>
                                    <p:animEffect transition="in" filter="fade">
                                      <p:cBhvr>
                                        <p:cTn id="72" dur="500"/>
                                        <p:tgtEl>
                                          <p:spTgt spid="82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8217"/>
                                        </p:tgtEl>
                                        <p:attrNameLst>
                                          <p:attrName>style.visibility</p:attrName>
                                        </p:attrNameLst>
                                      </p:cBhvr>
                                      <p:to>
                                        <p:strVal val="visible"/>
                                      </p:to>
                                    </p:set>
                                    <p:animEffect transition="in" filter="fade">
                                      <p:cBhvr>
                                        <p:cTn id="77" dur="500"/>
                                        <p:tgtEl>
                                          <p:spTgt spid="82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8220"/>
                                        </p:tgtEl>
                                        <p:attrNameLst>
                                          <p:attrName>style.visibility</p:attrName>
                                        </p:attrNameLst>
                                      </p:cBhvr>
                                      <p:to>
                                        <p:strVal val="visible"/>
                                      </p:to>
                                    </p:set>
                                    <p:animEffect transition="in" filter="fade">
                                      <p:cBhvr>
                                        <p:cTn id="82" dur="500"/>
                                        <p:tgtEl>
                                          <p:spTgt spid="822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8221"/>
                                        </p:tgtEl>
                                        <p:attrNameLst>
                                          <p:attrName>style.visibility</p:attrName>
                                        </p:attrNameLst>
                                      </p:cBhvr>
                                      <p:to>
                                        <p:strVal val="visible"/>
                                      </p:to>
                                    </p:set>
                                    <p:animEffect transition="in" filter="fade">
                                      <p:cBhvr>
                                        <p:cTn id="87" dur="1000"/>
                                        <p:tgtEl>
                                          <p:spTgt spid="822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8206"/>
                                        </p:tgtEl>
                                        <p:attrNameLst>
                                          <p:attrName>style.visibility</p:attrName>
                                        </p:attrNameLst>
                                      </p:cBhvr>
                                      <p:to>
                                        <p:strVal val="visible"/>
                                      </p:to>
                                    </p:set>
                                    <p:animEffect transition="in" filter="fade">
                                      <p:cBhvr>
                                        <p:cTn id="92" dur="1000"/>
                                        <p:tgtEl>
                                          <p:spTgt spid="820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207"/>
                                        </p:tgtEl>
                                        <p:attrNameLst>
                                          <p:attrName>style.visibility</p:attrName>
                                        </p:attrNameLst>
                                      </p:cBhvr>
                                      <p:to>
                                        <p:strVal val="visible"/>
                                      </p:to>
                                    </p:set>
                                    <p:animEffect transition="in" filter="fade">
                                      <p:cBhvr>
                                        <p:cTn id="97" dur="1000"/>
                                        <p:tgtEl>
                                          <p:spTgt spid="820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208"/>
                                        </p:tgtEl>
                                        <p:attrNameLst>
                                          <p:attrName>style.visibility</p:attrName>
                                        </p:attrNameLst>
                                      </p:cBhvr>
                                      <p:to>
                                        <p:strVal val="visible"/>
                                      </p:to>
                                    </p:set>
                                    <p:animEffect transition="in" filter="fade">
                                      <p:cBhvr>
                                        <p:cTn id="102" dur="1000"/>
                                        <p:tgtEl>
                                          <p:spTgt spid="820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500"/>
                                        <p:tgtEl>
                                          <p:spTgt spid="1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nodeType="clickEffect">
                                  <p:stCondLst>
                                    <p:cond delay="0"/>
                                  </p:stCondLst>
                                  <p:childTnLst>
                                    <p:animEffect transition="out" filter="fade">
                                      <p:cBhvr>
                                        <p:cTn id="111" dur="500"/>
                                        <p:tgtEl>
                                          <p:spTgt spid="10"/>
                                        </p:tgtEl>
                                      </p:cBhvr>
                                    </p:animEffect>
                                    <p:set>
                                      <p:cBhvr>
                                        <p:cTn id="112" dur="1" fill="hold">
                                          <p:stCondLst>
                                            <p:cond delay="499"/>
                                          </p:stCondLst>
                                        </p:cTn>
                                        <p:tgtEl>
                                          <p:spTgt spid="10"/>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500"/>
                                        <p:tgtEl>
                                          <p:spTgt spid="1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8235"/>
                                        </p:tgtEl>
                                        <p:attrNameLst>
                                          <p:attrName>style.visibility</p:attrName>
                                        </p:attrNameLst>
                                      </p:cBhvr>
                                      <p:to>
                                        <p:strVal val="visible"/>
                                      </p:to>
                                    </p:set>
                                    <p:animEffect transition="in" filter="fade">
                                      <p:cBhvr>
                                        <p:cTn id="120" dur="500"/>
                                        <p:tgtEl>
                                          <p:spTgt spid="8235"/>
                                        </p:tgtEl>
                                      </p:cBhvr>
                                    </p:animEffect>
                                  </p:childTnLst>
                                </p:cTn>
                              </p:par>
                              <p:par>
                                <p:cTn id="121" presetID="10" presetClass="exit" presetSubtype="0" fill="hold" nodeType="withEffect">
                                  <p:stCondLst>
                                    <p:cond delay="0"/>
                                  </p:stCondLst>
                                  <p:childTnLst>
                                    <p:animEffect transition="out" filter="fade">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fade">
                                      <p:cBhvr>
                                        <p:cTn id="126" dur="500"/>
                                        <p:tgtEl>
                                          <p:spTgt spid="2"/>
                                        </p:tgtEl>
                                      </p:cBhvr>
                                    </p:animEffect>
                                  </p:childTnLst>
                                </p:cTn>
                              </p:par>
                              <p:par>
                                <p:cTn id="127" presetID="10" presetClass="entr" presetSubtype="0" fill="hold" nodeType="withEffect">
                                  <p:stCondLst>
                                    <p:cond delay="0"/>
                                  </p:stCondLst>
                                  <p:childTnLst>
                                    <p:set>
                                      <p:cBhvr>
                                        <p:cTn id="128" dur="1" fill="hold">
                                          <p:stCondLst>
                                            <p:cond delay="0"/>
                                          </p:stCondLst>
                                        </p:cTn>
                                        <p:tgtEl>
                                          <p:spTgt spid="8225"/>
                                        </p:tgtEl>
                                        <p:attrNameLst>
                                          <p:attrName>style.visibility</p:attrName>
                                        </p:attrNameLst>
                                      </p:cBhvr>
                                      <p:to>
                                        <p:strVal val="visible"/>
                                      </p:to>
                                    </p:set>
                                    <p:animEffect transition="in" filter="fade">
                                      <p:cBhvr>
                                        <p:cTn id="129" dur="1000"/>
                                        <p:tgtEl>
                                          <p:spTgt spid="8225"/>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ntr" presetSubtype="0" fill="hold" nodeType="clickEffect">
                                  <p:stCondLst>
                                    <p:cond delay="0"/>
                                  </p:stCondLst>
                                  <p:childTnLst>
                                    <p:set>
                                      <p:cBhvr>
                                        <p:cTn id="133" dur="1" fill="hold">
                                          <p:stCondLst>
                                            <p:cond delay="0"/>
                                          </p:stCondLst>
                                        </p:cTn>
                                        <p:tgtEl>
                                          <p:spTgt spid="8209"/>
                                        </p:tgtEl>
                                        <p:attrNameLst>
                                          <p:attrName>style.visibility</p:attrName>
                                        </p:attrNameLst>
                                      </p:cBhvr>
                                      <p:to>
                                        <p:strVal val="visible"/>
                                      </p:to>
                                    </p:set>
                                    <p:animEffect transition="in" filter="fade">
                                      <p:cBhvr>
                                        <p:cTn id="134" dur="1000"/>
                                        <p:tgtEl>
                                          <p:spTgt spid="820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nodeType="clickEffect">
                                  <p:stCondLst>
                                    <p:cond delay="0"/>
                                  </p:stCondLst>
                                  <p:childTnLst>
                                    <p:set>
                                      <p:cBhvr>
                                        <p:cTn id="138" dur="1" fill="hold">
                                          <p:stCondLst>
                                            <p:cond delay="0"/>
                                          </p:stCondLst>
                                        </p:cTn>
                                        <p:tgtEl>
                                          <p:spTgt spid="8210"/>
                                        </p:tgtEl>
                                        <p:attrNameLst>
                                          <p:attrName>style.visibility</p:attrName>
                                        </p:attrNameLst>
                                      </p:cBhvr>
                                      <p:to>
                                        <p:strVal val="visible"/>
                                      </p:to>
                                    </p:set>
                                    <p:animEffect transition="in" filter="fade">
                                      <p:cBhvr>
                                        <p:cTn id="139" dur="1000"/>
                                        <p:tgtEl>
                                          <p:spTgt spid="821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nodeType="clickEffect">
                                  <p:stCondLst>
                                    <p:cond delay="0"/>
                                  </p:stCondLst>
                                  <p:childTnLst>
                                    <p:set>
                                      <p:cBhvr>
                                        <p:cTn id="143" dur="1" fill="hold">
                                          <p:stCondLst>
                                            <p:cond delay="0"/>
                                          </p:stCondLst>
                                        </p:cTn>
                                        <p:tgtEl>
                                          <p:spTgt spid="8236"/>
                                        </p:tgtEl>
                                        <p:attrNameLst>
                                          <p:attrName>style.visibility</p:attrName>
                                        </p:attrNameLst>
                                      </p:cBhvr>
                                      <p:to>
                                        <p:strVal val="visible"/>
                                      </p:to>
                                    </p:set>
                                    <p:animEffect transition="in" filter="fade">
                                      <p:cBhvr>
                                        <p:cTn id="144" dur="1000"/>
                                        <p:tgtEl>
                                          <p:spTgt spid="8236"/>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0" presetClass="entr" presetSubtype="0" fill="hold" nodeType="clickEffect">
                                  <p:stCondLst>
                                    <p:cond delay="0"/>
                                  </p:stCondLst>
                                  <p:childTnLst>
                                    <p:set>
                                      <p:cBhvr>
                                        <p:cTn id="148" dur="1" fill="hold">
                                          <p:stCondLst>
                                            <p:cond delay="0"/>
                                          </p:stCondLst>
                                        </p:cTn>
                                        <p:tgtEl>
                                          <p:spTgt spid="8211"/>
                                        </p:tgtEl>
                                        <p:attrNameLst>
                                          <p:attrName>style.visibility</p:attrName>
                                        </p:attrNameLst>
                                      </p:cBhvr>
                                      <p:to>
                                        <p:strVal val="visible"/>
                                      </p:to>
                                    </p:set>
                                    <p:animEffect transition="in" filter="fade">
                                      <p:cBhvr>
                                        <p:cTn id="149" dur="1000"/>
                                        <p:tgtEl>
                                          <p:spTgt spid="8211"/>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0" presetClass="entr" presetSubtype="0" fill="hold" nodeType="clickEffect">
                                  <p:stCondLst>
                                    <p:cond delay="0"/>
                                  </p:stCondLst>
                                  <p:childTnLst>
                                    <p:set>
                                      <p:cBhvr>
                                        <p:cTn id="153" dur="1" fill="hold">
                                          <p:stCondLst>
                                            <p:cond delay="0"/>
                                          </p:stCondLst>
                                        </p:cTn>
                                        <p:tgtEl>
                                          <p:spTgt spid="8227"/>
                                        </p:tgtEl>
                                        <p:attrNameLst>
                                          <p:attrName>style.visibility</p:attrName>
                                        </p:attrNameLst>
                                      </p:cBhvr>
                                      <p:to>
                                        <p:strVal val="visible"/>
                                      </p:to>
                                    </p:set>
                                    <p:animEffect transition="in" filter="fade">
                                      <p:cBhvr>
                                        <p:cTn id="154" dur="1000"/>
                                        <p:tgtEl>
                                          <p:spTgt spid="8227"/>
                                        </p:tgtEl>
                                      </p:cBhvr>
                                    </p:animEffect>
                                  </p:childTnLst>
                                </p:cTn>
                              </p:par>
                              <p:par>
                                <p:cTn id="155" presetID="10" presetClass="entr" presetSubtype="0" fill="hold" nodeType="withEffect">
                                  <p:stCondLst>
                                    <p:cond delay="0"/>
                                  </p:stCondLst>
                                  <p:childTnLst>
                                    <p:set>
                                      <p:cBhvr>
                                        <p:cTn id="156" dur="1" fill="hold">
                                          <p:stCondLst>
                                            <p:cond delay="0"/>
                                          </p:stCondLst>
                                        </p:cTn>
                                        <p:tgtEl>
                                          <p:spTgt spid="3"/>
                                        </p:tgtEl>
                                        <p:attrNameLst>
                                          <p:attrName>style.visibility</p:attrName>
                                        </p:attrNameLst>
                                      </p:cBhvr>
                                      <p:to>
                                        <p:strVal val="visible"/>
                                      </p:to>
                                    </p:set>
                                    <p:animEffect transition="in" filter="fade">
                                      <p:cBhvr>
                                        <p:cTn id="157" dur="500"/>
                                        <p:tgtEl>
                                          <p:spTgt spid="3"/>
                                        </p:tgtEl>
                                      </p:cBhvr>
                                    </p:animEffect>
                                  </p:childTnLst>
                                </p:cTn>
                              </p:par>
                              <p:par>
                                <p:cTn id="158" presetID="10" presetClass="exit" presetSubtype="0" fill="hold" nodeType="withEffect">
                                  <p:stCondLst>
                                    <p:cond delay="0"/>
                                  </p:stCondLst>
                                  <p:childTnLst>
                                    <p:animEffect transition="out" filter="fade">
                                      <p:cBhvr>
                                        <p:cTn id="159" dur="500"/>
                                        <p:tgtEl>
                                          <p:spTgt spid="2"/>
                                        </p:tgtEl>
                                      </p:cBhvr>
                                    </p:animEffect>
                                    <p:set>
                                      <p:cBhvr>
                                        <p:cTn id="160" dur="1" fill="hold">
                                          <p:stCondLst>
                                            <p:cond delay="499"/>
                                          </p:stCondLst>
                                        </p:cTn>
                                        <p:tgtEl>
                                          <p:spTgt spid="2"/>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8226"/>
                                        </p:tgtEl>
                                        <p:attrNameLst>
                                          <p:attrName>style.visibility</p:attrName>
                                        </p:attrNameLst>
                                      </p:cBhvr>
                                      <p:to>
                                        <p:strVal val="visible"/>
                                      </p:to>
                                    </p:set>
                                    <p:animEffect transition="in" filter="fade">
                                      <p:cBhvr>
                                        <p:cTn id="163" dur="500"/>
                                        <p:tgtEl>
                                          <p:spTgt spid="8226"/>
                                        </p:tgtEl>
                                      </p:cBhvr>
                                    </p:animEffect>
                                  </p:childTnLst>
                                </p:cTn>
                              </p:par>
                              <p:par>
                                <p:cTn id="164" presetID="10" presetClass="entr" presetSubtype="0" fill="hold" nodeType="withEffect">
                                  <p:stCondLst>
                                    <p:cond delay="0"/>
                                  </p:stCondLst>
                                  <p:childTnLst>
                                    <p:set>
                                      <p:cBhvr>
                                        <p:cTn id="165" dur="1" fill="hold">
                                          <p:stCondLst>
                                            <p:cond delay="0"/>
                                          </p:stCondLst>
                                        </p:cTn>
                                        <p:tgtEl>
                                          <p:spTgt spid="8228"/>
                                        </p:tgtEl>
                                        <p:attrNameLst>
                                          <p:attrName>style.visibility</p:attrName>
                                        </p:attrNameLst>
                                      </p:cBhvr>
                                      <p:to>
                                        <p:strVal val="visible"/>
                                      </p:to>
                                    </p:set>
                                    <p:animEffect transition="in" filter="fade">
                                      <p:cBhvr>
                                        <p:cTn id="166" dur="1000"/>
                                        <p:tgtEl>
                                          <p:spTgt spid="822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0" presetClass="entr" presetSubtype="0" fill="hold" nodeType="clickEffect">
                                  <p:stCondLst>
                                    <p:cond delay="0"/>
                                  </p:stCondLst>
                                  <p:childTnLst>
                                    <p:set>
                                      <p:cBhvr>
                                        <p:cTn id="170" dur="1" fill="hold">
                                          <p:stCondLst>
                                            <p:cond delay="0"/>
                                          </p:stCondLst>
                                        </p:cTn>
                                        <p:tgtEl>
                                          <p:spTgt spid="8222"/>
                                        </p:tgtEl>
                                        <p:attrNameLst>
                                          <p:attrName>style.visibility</p:attrName>
                                        </p:attrNameLst>
                                      </p:cBhvr>
                                      <p:to>
                                        <p:strVal val="visible"/>
                                      </p:to>
                                    </p:set>
                                    <p:animEffect transition="in" filter="fade">
                                      <p:cBhvr>
                                        <p:cTn id="171" dur="1000"/>
                                        <p:tgtEl>
                                          <p:spTgt spid="8222"/>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nodeType="clickEffect">
                                  <p:stCondLst>
                                    <p:cond delay="0"/>
                                  </p:stCondLst>
                                  <p:childTnLst>
                                    <p:set>
                                      <p:cBhvr>
                                        <p:cTn id="175" dur="1" fill="hold">
                                          <p:stCondLst>
                                            <p:cond delay="0"/>
                                          </p:stCondLst>
                                        </p:cTn>
                                        <p:tgtEl>
                                          <p:spTgt spid="8213"/>
                                        </p:tgtEl>
                                        <p:attrNameLst>
                                          <p:attrName>style.visibility</p:attrName>
                                        </p:attrNameLst>
                                      </p:cBhvr>
                                      <p:to>
                                        <p:strVal val="visible"/>
                                      </p:to>
                                    </p:set>
                                    <p:animEffect transition="in" filter="fade">
                                      <p:cBhvr>
                                        <p:cTn id="176" dur="1000"/>
                                        <p:tgtEl>
                                          <p:spTgt spid="8213"/>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8212"/>
                                        </p:tgtEl>
                                        <p:attrNameLst>
                                          <p:attrName>style.visibility</p:attrName>
                                        </p:attrNameLst>
                                      </p:cBhvr>
                                      <p:to>
                                        <p:strVal val="visible"/>
                                      </p:to>
                                    </p:set>
                                    <p:animEffect transition="in" filter="fade">
                                      <p:cBhvr>
                                        <p:cTn id="181" dur="1000"/>
                                        <p:tgtEl>
                                          <p:spTgt spid="8212"/>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nodeType="clickEffect">
                                  <p:stCondLst>
                                    <p:cond delay="0"/>
                                  </p:stCondLst>
                                  <p:childTnLst>
                                    <p:set>
                                      <p:cBhvr>
                                        <p:cTn id="185" dur="1" fill="hold">
                                          <p:stCondLst>
                                            <p:cond delay="0"/>
                                          </p:stCondLst>
                                        </p:cTn>
                                        <p:tgtEl>
                                          <p:spTgt spid="8214"/>
                                        </p:tgtEl>
                                        <p:attrNameLst>
                                          <p:attrName>style.visibility</p:attrName>
                                        </p:attrNameLst>
                                      </p:cBhvr>
                                      <p:to>
                                        <p:strVal val="visible"/>
                                      </p:to>
                                    </p:set>
                                    <p:animEffect transition="in" filter="fade">
                                      <p:cBhvr>
                                        <p:cTn id="186" dur="1000"/>
                                        <p:tgtEl>
                                          <p:spTgt spid="8214"/>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0" presetClass="entr" presetSubtype="0" fill="hold" nodeType="clickEffect">
                                  <p:stCondLst>
                                    <p:cond delay="0"/>
                                  </p:stCondLst>
                                  <p:childTnLst>
                                    <p:set>
                                      <p:cBhvr>
                                        <p:cTn id="190" dur="1" fill="hold">
                                          <p:stCondLst>
                                            <p:cond delay="0"/>
                                          </p:stCondLst>
                                        </p:cTn>
                                        <p:tgtEl>
                                          <p:spTgt spid="8215"/>
                                        </p:tgtEl>
                                        <p:attrNameLst>
                                          <p:attrName>style.visibility</p:attrName>
                                        </p:attrNameLst>
                                      </p:cBhvr>
                                      <p:to>
                                        <p:strVal val="visible"/>
                                      </p:to>
                                    </p:set>
                                    <p:animEffect transition="in" filter="fade">
                                      <p:cBhvr>
                                        <p:cTn id="191" dur="1000"/>
                                        <p:tgtEl>
                                          <p:spTgt spid="8215"/>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0" presetClass="exit" presetSubtype="0" fill="hold" grpId="1" nodeType="clickEffect">
                                  <p:stCondLst>
                                    <p:cond delay="0"/>
                                  </p:stCondLst>
                                  <p:childTnLst>
                                    <p:animEffect transition="out" filter="fade">
                                      <p:cBhvr>
                                        <p:cTn id="195" dur="2000"/>
                                        <p:tgtEl>
                                          <p:spTgt spid="8226"/>
                                        </p:tgtEl>
                                      </p:cBhvr>
                                    </p:animEffect>
                                    <p:set>
                                      <p:cBhvr>
                                        <p:cTn id="196" dur="1" fill="hold">
                                          <p:stCondLst>
                                            <p:cond delay="1999"/>
                                          </p:stCondLst>
                                        </p:cTn>
                                        <p:tgtEl>
                                          <p:spTgt spid="822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4"/>
                                        </p:tgtEl>
                                        <p:attrNameLst>
                                          <p:attrName>style.visibility</p:attrName>
                                        </p:attrNameLst>
                                      </p:cBhvr>
                                      <p:to>
                                        <p:strVal val="visible"/>
                                      </p:to>
                                    </p:set>
                                    <p:animEffect transition="in" filter="fade">
                                      <p:cBhvr>
                                        <p:cTn id="199" dur="500"/>
                                        <p:tgtEl>
                                          <p:spTgt spid="4"/>
                                        </p:tgtEl>
                                      </p:cBhvr>
                                    </p:animEffect>
                                  </p:childTnLst>
                                </p:cTn>
                              </p:par>
                              <p:par>
                                <p:cTn id="200" presetID="10" presetClass="exit" presetSubtype="0" fill="hold" nodeType="withEffect">
                                  <p:stCondLst>
                                    <p:cond delay="0"/>
                                  </p:stCondLst>
                                  <p:childTnLst>
                                    <p:animEffect transition="out" filter="fade">
                                      <p:cBhvr>
                                        <p:cTn id="201" dur="500"/>
                                        <p:tgtEl>
                                          <p:spTgt spid="3"/>
                                        </p:tgtEl>
                                      </p:cBhvr>
                                    </p:animEffect>
                                    <p:set>
                                      <p:cBhvr>
                                        <p:cTn id="202" dur="1" fill="hold">
                                          <p:stCondLst>
                                            <p:cond delay="499"/>
                                          </p:stCondLst>
                                        </p:cTn>
                                        <p:tgtEl>
                                          <p:spTgt spid="3"/>
                                        </p:tgtEl>
                                        <p:attrNameLst>
                                          <p:attrName>style.visibility</p:attrName>
                                        </p:attrNameLst>
                                      </p:cBhvr>
                                      <p:to>
                                        <p:strVal val="hidden"/>
                                      </p:to>
                                    </p:set>
                                  </p:childTnLst>
                                </p:cTn>
                              </p:par>
                              <p:par>
                                <p:cTn id="203" presetID="10" presetClass="entr" presetSubtype="0" fill="hold" grpId="2" nodeType="withEffect">
                                  <p:stCondLst>
                                    <p:cond delay="0"/>
                                  </p:stCondLst>
                                  <p:childTnLst>
                                    <p:set>
                                      <p:cBhvr>
                                        <p:cTn id="204" dur="1" fill="hold">
                                          <p:stCondLst>
                                            <p:cond delay="0"/>
                                          </p:stCondLst>
                                        </p:cTn>
                                        <p:tgtEl>
                                          <p:spTgt spid="8226"/>
                                        </p:tgtEl>
                                        <p:attrNameLst>
                                          <p:attrName>style.visibility</p:attrName>
                                        </p:attrNameLst>
                                      </p:cBhvr>
                                      <p:to>
                                        <p:strVal val="visible"/>
                                      </p:to>
                                    </p:set>
                                    <p:animEffect transition="in" filter="fade">
                                      <p:cBhvr>
                                        <p:cTn id="205" dur="5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8" grpId="0"/>
      <p:bldP spid="8199" grpId="0"/>
      <p:bldP spid="8200" grpId="0"/>
      <p:bldP spid="8201" grpId="0"/>
      <p:bldP spid="8202" grpId="0"/>
      <p:bldP spid="8203" grpId="0"/>
      <p:bldP spid="8204" grpId="0"/>
      <p:bldP spid="8205" grpId="0"/>
      <p:bldP spid="8207" grpId="0"/>
      <p:bldP spid="8208" grpId="0" animBg="1"/>
      <p:bldP spid="8226" grpId="0" animBg="1"/>
      <p:bldP spid="8226" grpId="1" animBg="1"/>
      <p:bldP spid="8226"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Emotional Temperature graph"/>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609600" y="609600"/>
            <a:ext cx="8001000" cy="5738813"/>
          </a:xfrm>
          <a:prstGeom prst="rect">
            <a:avLst/>
          </a:prstGeom>
          <a:noFill/>
          <a:ln>
            <a:noFill/>
          </a:ln>
          <a:extLst>
            <a:ext uri="{909E8E84-426E-40dd-AFC4-6F175D3DCCD1}">
              <a14:hiddenFill xmlns="" xmlns:a14="http://schemas.microsoft.com/office/drawing/2010/main">
                <a:solidFill>
                  <a:srgbClr val="FFFFFF">
                    <a:alpha val="58823"/>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685800" y="762000"/>
            <a:ext cx="1689100" cy="519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AU" sz="2800" i="1">
                <a:latin typeface="Comic Sans MS" charset="0"/>
              </a:rPr>
              <a:t>Anyone</a:t>
            </a:r>
          </a:p>
        </p:txBody>
      </p:sp>
      <p:sp>
        <p:nvSpPr>
          <p:cNvPr id="10244" name="Text Box 4"/>
          <p:cNvSpPr txBox="1">
            <a:spLocks noChangeArrowheads="1"/>
          </p:cNvSpPr>
          <p:nvPr/>
        </p:nvSpPr>
        <p:spPr bwMode="auto">
          <a:xfrm>
            <a:off x="685800" y="56388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0</a:t>
            </a:r>
            <a:endParaRPr lang="en-AU" sz="2000"/>
          </a:p>
        </p:txBody>
      </p:sp>
      <p:sp>
        <p:nvSpPr>
          <p:cNvPr id="10245" name="Text Box 5"/>
          <p:cNvSpPr txBox="1">
            <a:spLocks noChangeArrowheads="1"/>
          </p:cNvSpPr>
          <p:nvPr/>
        </p:nvSpPr>
        <p:spPr bwMode="auto">
          <a:xfrm>
            <a:off x="1524000" y="52578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1</a:t>
            </a:r>
            <a:endParaRPr lang="en-AU" sz="2000"/>
          </a:p>
        </p:txBody>
      </p:sp>
      <p:sp>
        <p:nvSpPr>
          <p:cNvPr id="10246" name="Text Box 6"/>
          <p:cNvSpPr txBox="1">
            <a:spLocks noChangeArrowheads="1"/>
          </p:cNvSpPr>
          <p:nvPr/>
        </p:nvSpPr>
        <p:spPr bwMode="auto">
          <a:xfrm>
            <a:off x="2133600" y="49530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2</a:t>
            </a:r>
            <a:endParaRPr lang="en-AU" sz="2000"/>
          </a:p>
        </p:txBody>
      </p:sp>
      <p:sp>
        <p:nvSpPr>
          <p:cNvPr id="10247" name="Text Box 7"/>
          <p:cNvSpPr txBox="1">
            <a:spLocks noChangeArrowheads="1"/>
          </p:cNvSpPr>
          <p:nvPr/>
        </p:nvSpPr>
        <p:spPr bwMode="auto">
          <a:xfrm>
            <a:off x="2819400" y="44958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3</a:t>
            </a:r>
            <a:endParaRPr lang="en-AU" sz="2000"/>
          </a:p>
        </p:txBody>
      </p:sp>
      <p:sp>
        <p:nvSpPr>
          <p:cNvPr id="10248" name="Text Box 8"/>
          <p:cNvSpPr txBox="1">
            <a:spLocks noChangeArrowheads="1"/>
          </p:cNvSpPr>
          <p:nvPr/>
        </p:nvSpPr>
        <p:spPr bwMode="auto">
          <a:xfrm>
            <a:off x="3581400" y="40386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4</a:t>
            </a:r>
            <a:endParaRPr lang="en-AU" sz="2000"/>
          </a:p>
        </p:txBody>
      </p:sp>
      <p:sp>
        <p:nvSpPr>
          <p:cNvPr id="10249" name="Text Box 9"/>
          <p:cNvSpPr txBox="1">
            <a:spLocks noChangeArrowheads="1"/>
          </p:cNvSpPr>
          <p:nvPr/>
        </p:nvSpPr>
        <p:spPr bwMode="auto">
          <a:xfrm>
            <a:off x="4191000" y="36576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5</a:t>
            </a:r>
            <a:endParaRPr lang="en-AU" sz="2000"/>
          </a:p>
        </p:txBody>
      </p:sp>
      <p:sp>
        <p:nvSpPr>
          <p:cNvPr id="10250" name="Text Box 10"/>
          <p:cNvSpPr txBox="1">
            <a:spLocks noChangeArrowheads="1"/>
          </p:cNvSpPr>
          <p:nvPr/>
        </p:nvSpPr>
        <p:spPr bwMode="auto">
          <a:xfrm>
            <a:off x="6248400" y="24384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8</a:t>
            </a:r>
            <a:endParaRPr lang="en-AU" sz="2000"/>
          </a:p>
        </p:txBody>
      </p:sp>
      <p:sp>
        <p:nvSpPr>
          <p:cNvPr id="10251" name="Text Box 11"/>
          <p:cNvSpPr txBox="1">
            <a:spLocks noChangeArrowheads="1"/>
          </p:cNvSpPr>
          <p:nvPr/>
        </p:nvSpPr>
        <p:spPr bwMode="auto">
          <a:xfrm>
            <a:off x="5562600" y="28194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7</a:t>
            </a:r>
            <a:endParaRPr lang="en-AU" sz="2000"/>
          </a:p>
        </p:txBody>
      </p:sp>
      <p:sp>
        <p:nvSpPr>
          <p:cNvPr id="10252" name="Text Box 12"/>
          <p:cNvSpPr txBox="1">
            <a:spLocks noChangeArrowheads="1"/>
          </p:cNvSpPr>
          <p:nvPr/>
        </p:nvSpPr>
        <p:spPr bwMode="auto">
          <a:xfrm>
            <a:off x="4953000" y="32004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6</a:t>
            </a:r>
            <a:endParaRPr lang="en-AU" sz="2000"/>
          </a:p>
        </p:txBody>
      </p:sp>
      <p:sp>
        <p:nvSpPr>
          <p:cNvPr id="10253" name="Text Box 13"/>
          <p:cNvSpPr txBox="1">
            <a:spLocks noChangeArrowheads="1"/>
          </p:cNvSpPr>
          <p:nvPr/>
        </p:nvSpPr>
        <p:spPr bwMode="auto">
          <a:xfrm>
            <a:off x="7315200" y="1736725"/>
            <a:ext cx="6096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10</a:t>
            </a:r>
            <a:endParaRPr lang="en-AU" sz="2000"/>
          </a:p>
        </p:txBody>
      </p:sp>
      <p:sp>
        <p:nvSpPr>
          <p:cNvPr id="10254" name="Text Box 14"/>
          <p:cNvSpPr txBox="1">
            <a:spLocks noChangeArrowheads="1"/>
          </p:cNvSpPr>
          <p:nvPr/>
        </p:nvSpPr>
        <p:spPr bwMode="auto">
          <a:xfrm>
            <a:off x="6781800" y="2057400"/>
            <a:ext cx="4572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9</a:t>
            </a:r>
            <a:endParaRPr lang="en-AU" sz="2000"/>
          </a:p>
        </p:txBody>
      </p:sp>
      <p:sp>
        <p:nvSpPr>
          <p:cNvPr id="10255" name="Text Box 15"/>
          <p:cNvSpPr txBox="1">
            <a:spLocks noChangeArrowheads="1"/>
          </p:cNvSpPr>
          <p:nvPr/>
        </p:nvSpPr>
        <p:spPr bwMode="auto">
          <a:xfrm>
            <a:off x="7315200" y="2362200"/>
            <a:ext cx="1143000" cy="1006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Throwing things</a:t>
            </a:r>
          </a:p>
          <a:p>
            <a:pPr>
              <a:spcBef>
                <a:spcPct val="50000"/>
              </a:spcBef>
            </a:pPr>
            <a:r>
              <a:rPr lang="en-AU" sz="1200" b="1">
                <a:latin typeface="Comic Sans MS" charset="0"/>
              </a:rPr>
              <a:t>Swearing</a:t>
            </a:r>
          </a:p>
          <a:p>
            <a:pPr>
              <a:spcBef>
                <a:spcPct val="50000"/>
              </a:spcBef>
            </a:pPr>
            <a:r>
              <a:rPr lang="en-AU" sz="1200" b="1">
                <a:latin typeface="Comic Sans MS" charset="0"/>
              </a:rPr>
              <a:t>Hitting out</a:t>
            </a:r>
          </a:p>
        </p:txBody>
      </p:sp>
      <p:sp>
        <p:nvSpPr>
          <p:cNvPr id="29711" name="Text Box 16"/>
          <p:cNvSpPr txBox="1">
            <a:spLocks noChangeArrowheads="1"/>
          </p:cNvSpPr>
          <p:nvPr/>
        </p:nvSpPr>
        <p:spPr bwMode="auto">
          <a:xfrm>
            <a:off x="1447800" y="4267200"/>
            <a:ext cx="12954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10257" name="Text Box 17"/>
          <p:cNvSpPr txBox="1">
            <a:spLocks noChangeArrowheads="1"/>
          </p:cNvSpPr>
          <p:nvPr/>
        </p:nvSpPr>
        <p:spPr bwMode="auto">
          <a:xfrm>
            <a:off x="2667000" y="4953000"/>
            <a:ext cx="15240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i="1">
                <a:latin typeface="Comic Sans MS" charset="0"/>
              </a:rPr>
              <a:t>Get called names</a:t>
            </a:r>
          </a:p>
        </p:txBody>
      </p:sp>
      <p:sp>
        <p:nvSpPr>
          <p:cNvPr id="10258" name="Text Box 18"/>
          <p:cNvSpPr txBox="1">
            <a:spLocks noChangeArrowheads="1"/>
          </p:cNvSpPr>
          <p:nvPr/>
        </p:nvSpPr>
        <p:spPr bwMode="auto">
          <a:xfrm>
            <a:off x="4191000" y="4381500"/>
            <a:ext cx="1600200" cy="495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20000"/>
              </a:lnSpc>
              <a:spcBef>
                <a:spcPct val="50000"/>
              </a:spcBef>
            </a:pPr>
            <a:r>
              <a:rPr lang="en-AU" sz="1200" b="1" i="1">
                <a:latin typeface="Comic Sans MS" charset="0"/>
              </a:rPr>
              <a:t>Keep saying things </a:t>
            </a:r>
          </a:p>
          <a:p>
            <a:pPr>
              <a:lnSpc>
                <a:spcPct val="50000"/>
              </a:lnSpc>
              <a:spcBef>
                <a:spcPct val="50000"/>
              </a:spcBef>
            </a:pPr>
            <a:r>
              <a:rPr lang="en-AU" sz="1200" b="1" i="1">
                <a:latin typeface="Comic Sans MS" charset="0"/>
              </a:rPr>
              <a:t>Mention my mum</a:t>
            </a:r>
          </a:p>
        </p:txBody>
      </p:sp>
      <p:sp>
        <p:nvSpPr>
          <p:cNvPr id="10259" name="Text Box 19"/>
          <p:cNvSpPr txBox="1">
            <a:spLocks noChangeArrowheads="1"/>
          </p:cNvSpPr>
          <p:nvPr/>
        </p:nvSpPr>
        <p:spPr bwMode="auto">
          <a:xfrm>
            <a:off x="4267200" y="2514600"/>
            <a:ext cx="12954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Walk over and push them</a:t>
            </a:r>
          </a:p>
        </p:txBody>
      </p:sp>
      <p:sp>
        <p:nvSpPr>
          <p:cNvPr id="10260" name="Text Box 20"/>
          <p:cNvSpPr txBox="1">
            <a:spLocks noChangeArrowheads="1"/>
          </p:cNvSpPr>
          <p:nvPr/>
        </p:nvSpPr>
        <p:spPr bwMode="auto">
          <a:xfrm>
            <a:off x="5715000" y="3124200"/>
            <a:ext cx="1066800" cy="639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i="1">
                <a:latin typeface="Comic Sans MS" charset="0"/>
              </a:rPr>
              <a:t>Push back and call me a wanker</a:t>
            </a:r>
          </a:p>
        </p:txBody>
      </p:sp>
      <p:sp>
        <p:nvSpPr>
          <p:cNvPr id="10261" name="Text Box 21"/>
          <p:cNvSpPr txBox="1">
            <a:spLocks noChangeArrowheads="1"/>
          </p:cNvSpPr>
          <p:nvPr/>
        </p:nvSpPr>
        <p:spPr bwMode="auto">
          <a:xfrm>
            <a:off x="5638800" y="1752600"/>
            <a:ext cx="1524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Start fighting and yelling</a:t>
            </a:r>
          </a:p>
        </p:txBody>
      </p:sp>
      <p:sp>
        <p:nvSpPr>
          <p:cNvPr id="10262" name="AutoShape 22"/>
          <p:cNvSpPr>
            <a:spLocks noChangeArrowheads="1"/>
          </p:cNvSpPr>
          <p:nvPr/>
        </p:nvSpPr>
        <p:spPr bwMode="auto">
          <a:xfrm rot="-1725238">
            <a:off x="5638800" y="3733800"/>
            <a:ext cx="2590800" cy="381000"/>
          </a:xfrm>
          <a:prstGeom prst="leftRightArrow">
            <a:avLst>
              <a:gd name="adj1" fmla="val 50000"/>
              <a:gd name="adj2" fmla="val 136000"/>
            </a:avLst>
          </a:prstGeom>
          <a:solidFill>
            <a:srgbClr val="FF0000"/>
          </a:solidFill>
          <a:ln w="9525">
            <a:solidFill>
              <a:srgbClr val="FF0000"/>
            </a:solidFill>
            <a:miter lim="800000"/>
            <a:headEnd/>
            <a:tailEnd/>
          </a:ln>
        </p:spPr>
        <p:txBody>
          <a:bodyPr wrap="none" anchor="ctr"/>
          <a:lstStyle/>
          <a:p>
            <a:endParaRPr lang="en-US"/>
          </a:p>
        </p:txBody>
      </p:sp>
      <p:sp>
        <p:nvSpPr>
          <p:cNvPr id="10263" name="AutoShape 23"/>
          <p:cNvSpPr>
            <a:spLocks noChangeArrowheads="1"/>
          </p:cNvSpPr>
          <p:nvPr/>
        </p:nvSpPr>
        <p:spPr bwMode="auto">
          <a:xfrm rot="-1725238">
            <a:off x="2438400" y="5410200"/>
            <a:ext cx="2590800" cy="381000"/>
          </a:xfrm>
          <a:prstGeom prst="leftRightArrow">
            <a:avLst>
              <a:gd name="adj1" fmla="val 50000"/>
              <a:gd name="adj2" fmla="val 136000"/>
            </a:avLst>
          </a:prstGeom>
          <a:solidFill>
            <a:srgbClr val="FF0000"/>
          </a:solidFill>
          <a:ln w="9525">
            <a:solidFill>
              <a:srgbClr val="FF0000"/>
            </a:solidFill>
            <a:miter lim="800000"/>
            <a:headEnd/>
            <a:tailEnd/>
          </a:ln>
        </p:spPr>
        <p:txBody>
          <a:bodyPr wrap="none" anchor="ctr"/>
          <a:lstStyle/>
          <a:p>
            <a:endParaRPr lang="en-US"/>
          </a:p>
        </p:txBody>
      </p:sp>
      <p:sp>
        <p:nvSpPr>
          <p:cNvPr id="10264" name="Text Box 24"/>
          <p:cNvSpPr txBox="1">
            <a:spLocks noChangeArrowheads="1"/>
          </p:cNvSpPr>
          <p:nvPr/>
        </p:nvSpPr>
        <p:spPr bwMode="auto">
          <a:xfrm rot="-1737287">
            <a:off x="3276600" y="5562600"/>
            <a:ext cx="13716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t>In control</a:t>
            </a:r>
          </a:p>
        </p:txBody>
      </p:sp>
      <p:sp>
        <p:nvSpPr>
          <p:cNvPr id="10265" name="Text Box 25"/>
          <p:cNvSpPr txBox="1">
            <a:spLocks noChangeArrowheads="1"/>
          </p:cNvSpPr>
          <p:nvPr/>
        </p:nvSpPr>
        <p:spPr bwMode="auto">
          <a:xfrm rot="-1801736">
            <a:off x="6248400" y="3962400"/>
            <a:ext cx="1828800" cy="39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t>Out of control</a:t>
            </a:r>
          </a:p>
        </p:txBody>
      </p:sp>
      <p:pic>
        <p:nvPicPr>
          <p:cNvPr id="10266" name="Picture 26"/>
          <p:cNvPicPr>
            <a:picLocks noChangeAspect="1" noChangeArrowheads="1"/>
          </p:cNvPicPr>
          <p:nvPr/>
        </p:nvPicPr>
        <p:blipFill>
          <a:blip r:embed="rId4">
            <a:lum bright="48000" contrast="8000"/>
            <a:grayscl/>
            <a:alphaModFix amt="27000"/>
            <a:extLst>
              <a:ext uri="{28A0092B-C50C-407E-A947-70E740481C1C}">
                <a14:useLocalDpi xmlns:a14="http://schemas.microsoft.com/office/drawing/2010/main" val="0"/>
              </a:ext>
            </a:extLst>
          </a:blip>
          <a:srcRect l="1984" t="42860" r="36496" b="28914"/>
          <a:stretch>
            <a:fillRect/>
          </a:stretch>
        </p:blipFill>
        <p:spPr bwMode="auto">
          <a:xfrm rot="3358608">
            <a:off x="3434557" y="3347243"/>
            <a:ext cx="1676400" cy="620713"/>
          </a:xfrm>
          <a:prstGeom prst="rect">
            <a:avLst/>
          </a:prstGeom>
          <a:noFill/>
          <a:ln>
            <a:noFill/>
          </a:ln>
          <a:effectLst/>
          <a:extLst>
            <a:ext uri="{909E8E84-426E-40dd-AFC4-6F175D3DCCD1}">
              <a14:hiddenFill xmlns="" xmlns:a14="http://schemas.microsoft.com/office/drawing/2010/main">
                <a:solidFill>
                  <a:schemeClr val="accent1">
                    <a:alpha val="61000"/>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267" name="Oval 27"/>
          <p:cNvSpPr>
            <a:spLocks noChangeArrowheads="1"/>
          </p:cNvSpPr>
          <p:nvPr/>
        </p:nvSpPr>
        <p:spPr bwMode="auto">
          <a:xfrm>
            <a:off x="2133600" y="4724400"/>
            <a:ext cx="304800" cy="304800"/>
          </a:xfrm>
          <a:prstGeom prst="ellipse">
            <a:avLst/>
          </a:prstGeom>
          <a:noFill/>
          <a:ln w="44450">
            <a:solidFill>
              <a:srgbClr val="FF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0268" name="Oval 28"/>
          <p:cNvSpPr>
            <a:spLocks noChangeArrowheads="1"/>
          </p:cNvSpPr>
          <p:nvPr/>
        </p:nvSpPr>
        <p:spPr bwMode="auto">
          <a:xfrm>
            <a:off x="3505200" y="3962400"/>
            <a:ext cx="304800" cy="304800"/>
          </a:xfrm>
          <a:prstGeom prst="ellipse">
            <a:avLst/>
          </a:prstGeom>
          <a:noFill/>
          <a:ln w="44450">
            <a:solidFill>
              <a:srgbClr val="FF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0269" name="Oval 29"/>
          <p:cNvSpPr>
            <a:spLocks noChangeArrowheads="1"/>
          </p:cNvSpPr>
          <p:nvPr/>
        </p:nvSpPr>
        <p:spPr bwMode="auto">
          <a:xfrm>
            <a:off x="4876800" y="3048000"/>
            <a:ext cx="304800" cy="304800"/>
          </a:xfrm>
          <a:prstGeom prst="ellipse">
            <a:avLst/>
          </a:prstGeom>
          <a:noFill/>
          <a:ln w="44450">
            <a:solidFill>
              <a:srgbClr val="FF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0270" name="Oval 30"/>
          <p:cNvSpPr>
            <a:spLocks noChangeArrowheads="1"/>
          </p:cNvSpPr>
          <p:nvPr/>
        </p:nvSpPr>
        <p:spPr bwMode="auto">
          <a:xfrm>
            <a:off x="6172200" y="2286000"/>
            <a:ext cx="304800" cy="304800"/>
          </a:xfrm>
          <a:prstGeom prst="ellipse">
            <a:avLst/>
          </a:prstGeom>
          <a:noFill/>
          <a:ln w="44450">
            <a:solidFill>
              <a:srgbClr val="FF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0271" name="Oval 31"/>
          <p:cNvSpPr>
            <a:spLocks noChangeArrowheads="1"/>
          </p:cNvSpPr>
          <p:nvPr/>
        </p:nvSpPr>
        <p:spPr bwMode="auto">
          <a:xfrm>
            <a:off x="7289800" y="1600200"/>
            <a:ext cx="304800" cy="304800"/>
          </a:xfrm>
          <a:prstGeom prst="ellipse">
            <a:avLst/>
          </a:prstGeom>
          <a:noFill/>
          <a:ln w="44450">
            <a:solidFill>
              <a:srgbClr val="FF0000"/>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pic>
        <p:nvPicPr>
          <p:cNvPr id="10272" name="Picture 32" descr="volca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524000"/>
            <a:ext cx="990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3" name="Picture 33" descr="Volcano_st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524000"/>
            <a:ext cx="990600" cy="78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5" name="AutoShape 35"/>
          <p:cNvSpPr>
            <a:spLocks noChangeArrowheads="1"/>
          </p:cNvSpPr>
          <p:nvPr/>
        </p:nvSpPr>
        <p:spPr bwMode="auto">
          <a:xfrm rot="-2282645">
            <a:off x="2376488" y="38100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0276" name="AutoShape 36"/>
          <p:cNvSpPr>
            <a:spLocks noChangeArrowheads="1"/>
          </p:cNvSpPr>
          <p:nvPr/>
        </p:nvSpPr>
        <p:spPr bwMode="auto">
          <a:xfrm rot="-2151406">
            <a:off x="1931988" y="41529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0277" name="AutoShape 37"/>
          <p:cNvSpPr>
            <a:spLocks noChangeArrowheads="1"/>
          </p:cNvSpPr>
          <p:nvPr/>
        </p:nvSpPr>
        <p:spPr bwMode="auto">
          <a:xfrm rot="-2114166">
            <a:off x="1525588" y="44577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0278" name="AutoShape 38"/>
          <p:cNvSpPr>
            <a:spLocks noChangeArrowheads="1"/>
          </p:cNvSpPr>
          <p:nvPr/>
        </p:nvSpPr>
        <p:spPr bwMode="auto">
          <a:xfrm>
            <a:off x="1905000" y="1905000"/>
            <a:ext cx="1828800" cy="990600"/>
          </a:xfrm>
          <a:prstGeom prst="cloudCallout">
            <a:avLst>
              <a:gd name="adj1" fmla="val 33245"/>
              <a:gd name="adj2" fmla="val 113139"/>
            </a:avLst>
          </a:prstGeom>
          <a:noFill/>
          <a:ln w="12700">
            <a:solidFill>
              <a:schemeClr val="tx1"/>
            </a:solidFill>
            <a:round/>
            <a:headEnd/>
            <a:tailEnd/>
          </a:ln>
          <a:extLst>
            <a:ext uri="{909E8E84-426E-40dd-AFC4-6F175D3DCCD1}">
              <a14:hiddenFill xmlns="" xmlns:a14="http://schemas.microsoft.com/office/drawing/2010/main">
                <a:solidFill>
                  <a:schemeClr val="accent1"/>
                </a:solidFill>
              </a14:hiddenFill>
            </a:ext>
          </a:extLst>
        </p:spPr>
        <p:txBody>
          <a:bodyPr wrap="none" anchor="ctr"/>
          <a:lstStyle/>
          <a:p>
            <a:pPr algn="ctr">
              <a:lnSpc>
                <a:spcPct val="80000"/>
              </a:lnSpc>
              <a:spcBef>
                <a:spcPct val="50000"/>
              </a:spcBef>
            </a:pPr>
            <a:r>
              <a:rPr lang="en-AU" sz="1200" b="1"/>
              <a:t>STOP</a:t>
            </a:r>
          </a:p>
          <a:p>
            <a:pPr algn="ctr">
              <a:lnSpc>
                <a:spcPct val="80000"/>
              </a:lnSpc>
              <a:spcBef>
                <a:spcPct val="50000"/>
              </a:spcBef>
            </a:pPr>
            <a:r>
              <a:rPr lang="en-AU" sz="1200" b="1"/>
              <a:t>Think Consequences</a:t>
            </a:r>
          </a:p>
          <a:p>
            <a:pPr algn="ctr">
              <a:lnSpc>
                <a:spcPct val="80000"/>
              </a:lnSpc>
              <a:spcBef>
                <a:spcPct val="50000"/>
              </a:spcBef>
            </a:pPr>
            <a:r>
              <a:rPr lang="en-AU" sz="1200" b="1"/>
              <a:t>Is it worth it?</a:t>
            </a:r>
          </a:p>
        </p:txBody>
      </p:sp>
      <p:sp>
        <p:nvSpPr>
          <p:cNvPr id="10279" name="AutoShape 39"/>
          <p:cNvSpPr>
            <a:spLocks noChangeArrowheads="1"/>
          </p:cNvSpPr>
          <p:nvPr/>
        </p:nvSpPr>
        <p:spPr bwMode="auto">
          <a:xfrm rot="3147817" flipH="1">
            <a:off x="2947988" y="3148012"/>
            <a:ext cx="533400" cy="638175"/>
          </a:xfrm>
          <a:custGeom>
            <a:avLst/>
            <a:gdLst>
              <a:gd name="T0" fmla="*/ 139296521 w 21600"/>
              <a:gd name="T1" fmla="*/ 0 h 21600"/>
              <a:gd name="T2" fmla="*/ 46005701 w 21600"/>
              <a:gd name="T3" fmla="*/ 557072678 h 21600"/>
              <a:gd name="T4" fmla="*/ 146449045 w 21600"/>
              <a:gd name="T5" fmla="*/ 214318163 h 21600"/>
              <a:gd name="T6" fmla="*/ 235854713 w 21600"/>
              <a:gd name="T7" fmla="*/ 368415621 h 21600"/>
              <a:gd name="T8" fmla="*/ 325275642 w 21600"/>
              <a:gd name="T9" fmla="*/ 214318163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0000"/>
          </a:solidFill>
          <a:ln w="9525">
            <a:solidFill>
              <a:srgbClr val="FF0000"/>
            </a:solidFill>
            <a:miter lim="800000"/>
            <a:headEnd/>
            <a:tailEnd/>
          </a:ln>
        </p:spPr>
        <p:txBody>
          <a:bodyPr wrap="none" anchor="ctr"/>
          <a:lstStyle/>
          <a:p>
            <a:endParaRPr lang="en-US"/>
          </a:p>
        </p:txBody>
      </p:sp>
      <p:sp>
        <p:nvSpPr>
          <p:cNvPr id="10280" name="Text Box 40"/>
          <p:cNvSpPr txBox="1">
            <a:spLocks noChangeArrowheads="1"/>
          </p:cNvSpPr>
          <p:nvPr/>
        </p:nvSpPr>
        <p:spPr bwMode="auto">
          <a:xfrm>
            <a:off x="1219200" y="4495800"/>
            <a:ext cx="12192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Feeling good</a:t>
            </a:r>
          </a:p>
        </p:txBody>
      </p:sp>
      <p:sp>
        <p:nvSpPr>
          <p:cNvPr id="10281" name="Text Box 41"/>
          <p:cNvSpPr txBox="1">
            <a:spLocks noChangeArrowheads="1"/>
          </p:cNvSpPr>
          <p:nvPr/>
        </p:nvSpPr>
        <p:spPr bwMode="auto">
          <a:xfrm>
            <a:off x="2286000" y="3886200"/>
            <a:ext cx="13716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Answer back</a:t>
            </a:r>
          </a:p>
        </p:txBody>
      </p:sp>
      <p:sp>
        <p:nvSpPr>
          <p:cNvPr id="2" name="Title 1"/>
          <p:cNvSpPr>
            <a:spLocks noGrp="1"/>
          </p:cNvSpPr>
          <p:nvPr>
            <p:ph type="title" idx="4294967295"/>
          </p:nvPr>
        </p:nvSpPr>
        <p:spPr>
          <a:xfrm>
            <a:off x="-25003" y="47978"/>
            <a:ext cx="1012781" cy="248355"/>
          </a:xfrm>
        </p:spPr>
        <p:txBody>
          <a:bodyPr>
            <a:normAutofit fontScale="90000"/>
          </a:bodyPr>
          <a:lstStyle/>
          <a:p>
            <a:r>
              <a:rPr lang="en-US" sz="800" dirty="0" smtClean="0">
                <a:solidFill>
                  <a:srgbClr val="FFFFFF"/>
                </a:solidFill>
              </a:rPr>
              <a:t>Emotional temp graph</a:t>
            </a:r>
            <a:endParaRPr lang="en-US" sz="800" dirty="0">
              <a:solidFill>
                <a:srgbClr val="FFFFFF"/>
              </a:solidFill>
            </a:endParaRPr>
          </a:p>
        </p:txBody>
      </p:sp>
    </p:spTree>
    <p:extLst>
      <p:ext uri="{BB962C8B-B14F-4D97-AF65-F5344CB8AC3E}">
        <p14:creationId xmlns:p14="http://schemas.microsoft.com/office/powerpoint/2010/main" val="265812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3"/>
                                        </p:tgtEl>
                                        <p:attrNameLst>
                                          <p:attrName>style.visibility</p:attrName>
                                        </p:attrNameLst>
                                      </p:cBhvr>
                                      <p:to>
                                        <p:strVal val="visible"/>
                                      </p:to>
                                    </p:set>
                                    <p:animEffect transition="in" filter="fade">
                                      <p:cBhvr>
                                        <p:cTn id="17" dur="1000"/>
                                        <p:tgtEl>
                                          <p:spTgt spid="102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72"/>
                                        </p:tgtEl>
                                        <p:attrNameLst>
                                          <p:attrName>style.visibility</p:attrName>
                                        </p:attrNameLst>
                                      </p:cBhvr>
                                      <p:to>
                                        <p:strVal val="visible"/>
                                      </p:to>
                                    </p:set>
                                    <p:animEffect transition="in" filter="fade">
                                      <p:cBhvr>
                                        <p:cTn id="22" dur="1000"/>
                                        <p:tgtEl>
                                          <p:spTgt spid="102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55"/>
                                        </p:tgtEl>
                                        <p:attrNameLst>
                                          <p:attrName>style.visibility</p:attrName>
                                        </p:attrNameLst>
                                      </p:cBhvr>
                                      <p:to>
                                        <p:strVal val="visible"/>
                                      </p:to>
                                    </p:set>
                                    <p:animEffect transition="in" filter="fade">
                                      <p:cBhvr>
                                        <p:cTn id="27" dur="1000"/>
                                        <p:tgtEl>
                                          <p:spTgt spid="102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10272"/>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27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245"/>
                                        </p:tgtEl>
                                        <p:attrNameLst>
                                          <p:attrName>style.visibility</p:attrName>
                                        </p:attrNameLst>
                                      </p:cBhvr>
                                      <p:to>
                                        <p:strVal val="visible"/>
                                      </p:to>
                                    </p:set>
                                    <p:animEffect transition="in" filter="fade">
                                      <p:cBhvr>
                                        <p:cTn id="38" dur="1000"/>
                                        <p:tgtEl>
                                          <p:spTgt spid="102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247"/>
                                        </p:tgtEl>
                                        <p:attrNameLst>
                                          <p:attrName>style.visibility</p:attrName>
                                        </p:attrNameLst>
                                      </p:cBhvr>
                                      <p:to>
                                        <p:strVal val="visible"/>
                                      </p:to>
                                    </p:set>
                                    <p:animEffect transition="in" filter="fade">
                                      <p:cBhvr>
                                        <p:cTn id="41" dur="1000"/>
                                        <p:tgtEl>
                                          <p:spTgt spid="102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46"/>
                                        </p:tgtEl>
                                        <p:attrNameLst>
                                          <p:attrName>style.visibility</p:attrName>
                                        </p:attrNameLst>
                                      </p:cBhvr>
                                      <p:to>
                                        <p:strVal val="visible"/>
                                      </p:to>
                                    </p:set>
                                    <p:animEffect transition="in" filter="fade">
                                      <p:cBhvr>
                                        <p:cTn id="44" dur="1000"/>
                                        <p:tgtEl>
                                          <p:spTgt spid="102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248"/>
                                        </p:tgtEl>
                                        <p:attrNameLst>
                                          <p:attrName>style.visibility</p:attrName>
                                        </p:attrNameLst>
                                      </p:cBhvr>
                                      <p:to>
                                        <p:strVal val="visible"/>
                                      </p:to>
                                    </p:set>
                                    <p:animEffect transition="in" filter="fade">
                                      <p:cBhvr>
                                        <p:cTn id="47" dur="1000"/>
                                        <p:tgtEl>
                                          <p:spTgt spid="102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249"/>
                                        </p:tgtEl>
                                        <p:attrNameLst>
                                          <p:attrName>style.visibility</p:attrName>
                                        </p:attrNameLst>
                                      </p:cBhvr>
                                      <p:to>
                                        <p:strVal val="visible"/>
                                      </p:to>
                                    </p:set>
                                    <p:animEffect transition="in" filter="fade">
                                      <p:cBhvr>
                                        <p:cTn id="50" dur="1000"/>
                                        <p:tgtEl>
                                          <p:spTgt spid="102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250"/>
                                        </p:tgtEl>
                                        <p:attrNameLst>
                                          <p:attrName>style.visibility</p:attrName>
                                        </p:attrNameLst>
                                      </p:cBhvr>
                                      <p:to>
                                        <p:strVal val="visible"/>
                                      </p:to>
                                    </p:set>
                                    <p:animEffect transition="in" filter="fade">
                                      <p:cBhvr>
                                        <p:cTn id="53" dur="1000"/>
                                        <p:tgtEl>
                                          <p:spTgt spid="1025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251"/>
                                        </p:tgtEl>
                                        <p:attrNameLst>
                                          <p:attrName>style.visibility</p:attrName>
                                        </p:attrNameLst>
                                      </p:cBhvr>
                                      <p:to>
                                        <p:strVal val="visible"/>
                                      </p:to>
                                    </p:set>
                                    <p:animEffect transition="in" filter="fade">
                                      <p:cBhvr>
                                        <p:cTn id="56" dur="1000"/>
                                        <p:tgtEl>
                                          <p:spTgt spid="102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252"/>
                                        </p:tgtEl>
                                        <p:attrNameLst>
                                          <p:attrName>style.visibility</p:attrName>
                                        </p:attrNameLst>
                                      </p:cBhvr>
                                      <p:to>
                                        <p:strVal val="visible"/>
                                      </p:to>
                                    </p:set>
                                    <p:animEffect transition="in" filter="fade">
                                      <p:cBhvr>
                                        <p:cTn id="59" dur="1000"/>
                                        <p:tgtEl>
                                          <p:spTgt spid="1025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254"/>
                                        </p:tgtEl>
                                        <p:attrNameLst>
                                          <p:attrName>style.visibility</p:attrName>
                                        </p:attrNameLst>
                                      </p:cBhvr>
                                      <p:to>
                                        <p:strVal val="visible"/>
                                      </p:to>
                                    </p:set>
                                    <p:animEffect transition="in" filter="fade">
                                      <p:cBhvr>
                                        <p:cTn id="62" dur="1000"/>
                                        <p:tgtEl>
                                          <p:spTgt spid="102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267"/>
                                        </p:tgtEl>
                                        <p:attrNameLst>
                                          <p:attrName>style.visibility</p:attrName>
                                        </p:attrNameLst>
                                      </p:cBhvr>
                                      <p:to>
                                        <p:strVal val="visible"/>
                                      </p:to>
                                    </p:set>
                                    <p:animEffect transition="in" filter="fade">
                                      <p:cBhvr>
                                        <p:cTn id="67" dur="1000"/>
                                        <p:tgtEl>
                                          <p:spTgt spid="102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280"/>
                                        </p:tgtEl>
                                        <p:attrNameLst>
                                          <p:attrName>style.visibility</p:attrName>
                                        </p:attrNameLst>
                                      </p:cBhvr>
                                      <p:to>
                                        <p:strVal val="visible"/>
                                      </p:to>
                                    </p:set>
                                    <p:animEffect transition="in" filter="fade">
                                      <p:cBhvr>
                                        <p:cTn id="70" dur="1000"/>
                                        <p:tgtEl>
                                          <p:spTgt spid="1028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257"/>
                                        </p:tgtEl>
                                        <p:attrNameLst>
                                          <p:attrName>style.visibility</p:attrName>
                                        </p:attrNameLst>
                                      </p:cBhvr>
                                      <p:to>
                                        <p:strVal val="visible"/>
                                      </p:to>
                                    </p:set>
                                    <p:animEffect transition="in" filter="fade">
                                      <p:cBhvr>
                                        <p:cTn id="75" dur="2000"/>
                                        <p:tgtEl>
                                          <p:spTgt spid="1025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xit" presetSubtype="0" fill="hold" grpId="1" nodeType="clickEffect">
                                  <p:stCondLst>
                                    <p:cond delay="0"/>
                                  </p:stCondLst>
                                  <p:childTnLst>
                                    <p:animEffect transition="out" filter="fade">
                                      <p:cBhvr>
                                        <p:cTn id="79" dur="1000"/>
                                        <p:tgtEl>
                                          <p:spTgt spid="10267"/>
                                        </p:tgtEl>
                                      </p:cBhvr>
                                    </p:animEffect>
                                    <p:set>
                                      <p:cBhvr>
                                        <p:cTn id="80" dur="1" fill="hold">
                                          <p:stCondLst>
                                            <p:cond delay="999"/>
                                          </p:stCondLst>
                                        </p:cTn>
                                        <p:tgtEl>
                                          <p:spTgt spid="1026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268"/>
                                        </p:tgtEl>
                                        <p:attrNameLst>
                                          <p:attrName>style.visibility</p:attrName>
                                        </p:attrNameLst>
                                      </p:cBhvr>
                                      <p:to>
                                        <p:strVal val="visible"/>
                                      </p:to>
                                    </p:set>
                                    <p:animEffect transition="in" filter="fade">
                                      <p:cBhvr>
                                        <p:cTn id="85" dur="2000"/>
                                        <p:tgtEl>
                                          <p:spTgt spid="1026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281"/>
                                        </p:tgtEl>
                                        <p:attrNameLst>
                                          <p:attrName>style.visibility</p:attrName>
                                        </p:attrNameLst>
                                      </p:cBhvr>
                                      <p:to>
                                        <p:strVal val="visible"/>
                                      </p:to>
                                    </p:set>
                                    <p:animEffect transition="in" filter="fade">
                                      <p:cBhvr>
                                        <p:cTn id="88" dur="1000"/>
                                        <p:tgtEl>
                                          <p:spTgt spid="1028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258"/>
                                        </p:tgtEl>
                                        <p:attrNameLst>
                                          <p:attrName>style.visibility</p:attrName>
                                        </p:attrNameLst>
                                      </p:cBhvr>
                                      <p:to>
                                        <p:strVal val="visible"/>
                                      </p:to>
                                    </p:set>
                                    <p:animEffect transition="in" filter="fade">
                                      <p:cBhvr>
                                        <p:cTn id="93" dur="1000"/>
                                        <p:tgtEl>
                                          <p:spTgt spid="1025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1" nodeType="clickEffect">
                                  <p:stCondLst>
                                    <p:cond delay="0"/>
                                  </p:stCondLst>
                                  <p:childTnLst>
                                    <p:animEffect transition="out" filter="fade">
                                      <p:cBhvr>
                                        <p:cTn id="97" dur="1000"/>
                                        <p:tgtEl>
                                          <p:spTgt spid="10268"/>
                                        </p:tgtEl>
                                      </p:cBhvr>
                                    </p:animEffect>
                                    <p:set>
                                      <p:cBhvr>
                                        <p:cTn id="98" dur="1" fill="hold">
                                          <p:stCondLst>
                                            <p:cond delay="999"/>
                                          </p:stCondLst>
                                        </p:cTn>
                                        <p:tgtEl>
                                          <p:spTgt spid="10268"/>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10269"/>
                                        </p:tgtEl>
                                        <p:attrNameLst>
                                          <p:attrName>style.visibility</p:attrName>
                                        </p:attrNameLst>
                                      </p:cBhvr>
                                      <p:to>
                                        <p:strVal val="visible"/>
                                      </p:to>
                                    </p:set>
                                    <p:animEffect transition="in" filter="fade">
                                      <p:cBhvr>
                                        <p:cTn id="101" dur="2000"/>
                                        <p:tgtEl>
                                          <p:spTgt spid="1026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0259"/>
                                        </p:tgtEl>
                                        <p:attrNameLst>
                                          <p:attrName>style.visibility</p:attrName>
                                        </p:attrNameLst>
                                      </p:cBhvr>
                                      <p:to>
                                        <p:strVal val="visible"/>
                                      </p:to>
                                    </p:set>
                                    <p:animEffect transition="in" filter="fade">
                                      <p:cBhvr>
                                        <p:cTn id="106" dur="2000"/>
                                        <p:tgtEl>
                                          <p:spTgt spid="1025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260"/>
                                        </p:tgtEl>
                                        <p:attrNameLst>
                                          <p:attrName>style.visibility</p:attrName>
                                        </p:attrNameLst>
                                      </p:cBhvr>
                                      <p:to>
                                        <p:strVal val="visible"/>
                                      </p:to>
                                    </p:set>
                                    <p:animEffect transition="in" filter="fade">
                                      <p:cBhvr>
                                        <p:cTn id="111" dur="1000"/>
                                        <p:tgtEl>
                                          <p:spTgt spid="1026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grpId="1" nodeType="clickEffect">
                                  <p:stCondLst>
                                    <p:cond delay="0"/>
                                  </p:stCondLst>
                                  <p:childTnLst>
                                    <p:animEffect transition="out" filter="fade">
                                      <p:cBhvr>
                                        <p:cTn id="115" dur="1000"/>
                                        <p:tgtEl>
                                          <p:spTgt spid="10269"/>
                                        </p:tgtEl>
                                      </p:cBhvr>
                                    </p:animEffect>
                                    <p:set>
                                      <p:cBhvr>
                                        <p:cTn id="116" dur="1" fill="hold">
                                          <p:stCondLst>
                                            <p:cond delay="999"/>
                                          </p:stCondLst>
                                        </p:cTn>
                                        <p:tgtEl>
                                          <p:spTgt spid="10269"/>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10270"/>
                                        </p:tgtEl>
                                        <p:attrNameLst>
                                          <p:attrName>style.visibility</p:attrName>
                                        </p:attrNameLst>
                                      </p:cBhvr>
                                      <p:to>
                                        <p:strVal val="visible"/>
                                      </p:to>
                                    </p:set>
                                    <p:animEffect transition="in" filter="fade">
                                      <p:cBhvr>
                                        <p:cTn id="119" dur="2000"/>
                                        <p:tgtEl>
                                          <p:spTgt spid="10270"/>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261"/>
                                        </p:tgtEl>
                                        <p:attrNameLst>
                                          <p:attrName>style.visibility</p:attrName>
                                        </p:attrNameLst>
                                      </p:cBhvr>
                                      <p:to>
                                        <p:strVal val="visible"/>
                                      </p:to>
                                    </p:set>
                                    <p:animEffect transition="in" filter="fade">
                                      <p:cBhvr>
                                        <p:cTn id="124" dur="1000"/>
                                        <p:tgtEl>
                                          <p:spTgt spid="1026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xit" presetSubtype="0" fill="hold" grpId="1" nodeType="clickEffect">
                                  <p:stCondLst>
                                    <p:cond delay="0"/>
                                  </p:stCondLst>
                                  <p:childTnLst>
                                    <p:animEffect transition="out" filter="fade">
                                      <p:cBhvr>
                                        <p:cTn id="128" dur="1000"/>
                                        <p:tgtEl>
                                          <p:spTgt spid="10270"/>
                                        </p:tgtEl>
                                      </p:cBhvr>
                                    </p:animEffect>
                                    <p:set>
                                      <p:cBhvr>
                                        <p:cTn id="129" dur="1" fill="hold">
                                          <p:stCondLst>
                                            <p:cond delay="999"/>
                                          </p:stCondLst>
                                        </p:cTn>
                                        <p:tgtEl>
                                          <p:spTgt spid="10270"/>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10271"/>
                                        </p:tgtEl>
                                        <p:attrNameLst>
                                          <p:attrName>style.visibility</p:attrName>
                                        </p:attrNameLst>
                                      </p:cBhvr>
                                      <p:to>
                                        <p:strVal val="visible"/>
                                      </p:to>
                                    </p:set>
                                    <p:animEffect transition="in" filter="fade">
                                      <p:cBhvr>
                                        <p:cTn id="132" dur="2000"/>
                                        <p:tgtEl>
                                          <p:spTgt spid="1027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263"/>
                                        </p:tgtEl>
                                        <p:attrNameLst>
                                          <p:attrName>style.visibility</p:attrName>
                                        </p:attrNameLst>
                                      </p:cBhvr>
                                      <p:to>
                                        <p:strVal val="visible"/>
                                      </p:to>
                                    </p:set>
                                    <p:animEffect transition="in" filter="fade">
                                      <p:cBhvr>
                                        <p:cTn id="137" dur="2000"/>
                                        <p:tgtEl>
                                          <p:spTgt spid="1026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0264"/>
                                        </p:tgtEl>
                                        <p:attrNameLst>
                                          <p:attrName>style.visibility</p:attrName>
                                        </p:attrNameLst>
                                      </p:cBhvr>
                                      <p:to>
                                        <p:strVal val="visible"/>
                                      </p:to>
                                    </p:set>
                                    <p:animEffect transition="in" filter="fade">
                                      <p:cBhvr>
                                        <p:cTn id="142" dur="1000"/>
                                        <p:tgtEl>
                                          <p:spTgt spid="1026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262"/>
                                        </p:tgtEl>
                                        <p:attrNameLst>
                                          <p:attrName>style.visibility</p:attrName>
                                        </p:attrNameLst>
                                      </p:cBhvr>
                                      <p:to>
                                        <p:strVal val="visible"/>
                                      </p:to>
                                    </p:set>
                                    <p:animEffect transition="in" filter="fade">
                                      <p:cBhvr>
                                        <p:cTn id="147" dur="1000"/>
                                        <p:tgtEl>
                                          <p:spTgt spid="1026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265"/>
                                        </p:tgtEl>
                                        <p:attrNameLst>
                                          <p:attrName>style.visibility</p:attrName>
                                        </p:attrNameLst>
                                      </p:cBhvr>
                                      <p:to>
                                        <p:strVal val="visible"/>
                                      </p:to>
                                    </p:set>
                                    <p:animEffect transition="in" filter="fade">
                                      <p:cBhvr>
                                        <p:cTn id="152" dur="1000"/>
                                        <p:tgtEl>
                                          <p:spTgt spid="1026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0266"/>
                                        </p:tgtEl>
                                        <p:attrNameLst>
                                          <p:attrName>style.visibility</p:attrName>
                                        </p:attrNameLst>
                                      </p:cBhvr>
                                      <p:to>
                                        <p:strVal val="visible"/>
                                      </p:to>
                                    </p:set>
                                    <p:animEffect transition="in" filter="fade">
                                      <p:cBhvr>
                                        <p:cTn id="157" dur="2000"/>
                                        <p:tgtEl>
                                          <p:spTgt spid="1026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277"/>
                                        </p:tgtEl>
                                        <p:attrNameLst>
                                          <p:attrName>style.visibility</p:attrName>
                                        </p:attrNameLst>
                                      </p:cBhvr>
                                      <p:to>
                                        <p:strVal val="visible"/>
                                      </p:to>
                                    </p:set>
                                    <p:animEffect transition="in" filter="fade">
                                      <p:cBhvr>
                                        <p:cTn id="162" dur="500"/>
                                        <p:tgtEl>
                                          <p:spTgt spid="10277"/>
                                        </p:tgtEl>
                                      </p:cBhvr>
                                    </p:animEffect>
                                  </p:childTnLst>
                                </p:cTn>
                              </p:par>
                              <p:par>
                                <p:cTn id="163" presetID="10" presetClass="exit" presetSubtype="0" fill="hold" grpId="1" nodeType="withEffect">
                                  <p:stCondLst>
                                    <p:cond delay="500"/>
                                  </p:stCondLst>
                                  <p:childTnLst>
                                    <p:animEffect transition="out" filter="fade">
                                      <p:cBhvr>
                                        <p:cTn id="164" dur="500"/>
                                        <p:tgtEl>
                                          <p:spTgt spid="10277"/>
                                        </p:tgtEl>
                                      </p:cBhvr>
                                    </p:animEffect>
                                    <p:set>
                                      <p:cBhvr>
                                        <p:cTn id="165" dur="1" fill="hold">
                                          <p:stCondLst>
                                            <p:cond delay="499"/>
                                          </p:stCondLst>
                                        </p:cTn>
                                        <p:tgtEl>
                                          <p:spTgt spid="10277"/>
                                        </p:tgtEl>
                                        <p:attrNameLst>
                                          <p:attrName>style.visibility</p:attrName>
                                        </p:attrNameLst>
                                      </p:cBhvr>
                                      <p:to>
                                        <p:strVal val="hidden"/>
                                      </p:to>
                                    </p:set>
                                  </p:childTnLst>
                                </p:cTn>
                              </p:par>
                              <p:par>
                                <p:cTn id="166" presetID="10" presetClass="entr" presetSubtype="0" fill="hold" grpId="0" nodeType="withEffect">
                                  <p:stCondLst>
                                    <p:cond delay="500"/>
                                  </p:stCondLst>
                                  <p:childTnLst>
                                    <p:set>
                                      <p:cBhvr>
                                        <p:cTn id="167" dur="1" fill="hold">
                                          <p:stCondLst>
                                            <p:cond delay="0"/>
                                          </p:stCondLst>
                                        </p:cTn>
                                        <p:tgtEl>
                                          <p:spTgt spid="10276"/>
                                        </p:tgtEl>
                                        <p:attrNameLst>
                                          <p:attrName>style.visibility</p:attrName>
                                        </p:attrNameLst>
                                      </p:cBhvr>
                                      <p:to>
                                        <p:strVal val="visible"/>
                                      </p:to>
                                    </p:set>
                                    <p:animEffect transition="in" filter="fade">
                                      <p:cBhvr>
                                        <p:cTn id="168" dur="500"/>
                                        <p:tgtEl>
                                          <p:spTgt spid="10276"/>
                                        </p:tgtEl>
                                      </p:cBhvr>
                                    </p:animEffect>
                                  </p:childTnLst>
                                </p:cTn>
                              </p:par>
                              <p:par>
                                <p:cTn id="169" presetID="10" presetClass="exit" presetSubtype="0" fill="hold" grpId="1" nodeType="withEffect">
                                  <p:stCondLst>
                                    <p:cond delay="1000"/>
                                  </p:stCondLst>
                                  <p:childTnLst>
                                    <p:animEffect transition="out" filter="fade">
                                      <p:cBhvr>
                                        <p:cTn id="170" dur="500"/>
                                        <p:tgtEl>
                                          <p:spTgt spid="10276"/>
                                        </p:tgtEl>
                                      </p:cBhvr>
                                    </p:animEffect>
                                    <p:set>
                                      <p:cBhvr>
                                        <p:cTn id="171" dur="1" fill="hold">
                                          <p:stCondLst>
                                            <p:cond delay="499"/>
                                          </p:stCondLst>
                                        </p:cTn>
                                        <p:tgtEl>
                                          <p:spTgt spid="10276"/>
                                        </p:tgtEl>
                                        <p:attrNameLst>
                                          <p:attrName>style.visibility</p:attrName>
                                        </p:attrNameLst>
                                      </p:cBhvr>
                                      <p:to>
                                        <p:strVal val="hidden"/>
                                      </p:to>
                                    </p:set>
                                  </p:childTnLst>
                                </p:cTn>
                              </p:par>
                              <p:par>
                                <p:cTn id="172" presetID="10" presetClass="entr" presetSubtype="0" fill="hold" grpId="0" nodeType="withEffect">
                                  <p:stCondLst>
                                    <p:cond delay="1000"/>
                                  </p:stCondLst>
                                  <p:childTnLst>
                                    <p:set>
                                      <p:cBhvr>
                                        <p:cTn id="173" dur="1" fill="hold">
                                          <p:stCondLst>
                                            <p:cond delay="0"/>
                                          </p:stCondLst>
                                        </p:cTn>
                                        <p:tgtEl>
                                          <p:spTgt spid="10275"/>
                                        </p:tgtEl>
                                        <p:attrNameLst>
                                          <p:attrName>style.visibility</p:attrName>
                                        </p:attrNameLst>
                                      </p:cBhvr>
                                      <p:to>
                                        <p:strVal val="visible"/>
                                      </p:to>
                                    </p:set>
                                    <p:animEffect transition="in" filter="fade">
                                      <p:cBhvr>
                                        <p:cTn id="174" dur="500"/>
                                        <p:tgtEl>
                                          <p:spTgt spid="10275"/>
                                        </p:tgtEl>
                                      </p:cBhvr>
                                    </p:animEffect>
                                  </p:childTnLst>
                                </p:cTn>
                              </p:par>
                              <p:par>
                                <p:cTn id="175" presetID="10" presetClass="entr" presetSubtype="0" fill="hold" grpId="0" nodeType="withEffect">
                                  <p:stCondLst>
                                    <p:cond delay="1000"/>
                                  </p:stCondLst>
                                  <p:childTnLst>
                                    <p:set>
                                      <p:cBhvr>
                                        <p:cTn id="176" dur="1" fill="hold">
                                          <p:stCondLst>
                                            <p:cond delay="0"/>
                                          </p:stCondLst>
                                        </p:cTn>
                                        <p:tgtEl>
                                          <p:spTgt spid="10278"/>
                                        </p:tgtEl>
                                        <p:attrNameLst>
                                          <p:attrName>style.visibility</p:attrName>
                                        </p:attrNameLst>
                                      </p:cBhvr>
                                      <p:to>
                                        <p:strVal val="visible"/>
                                      </p:to>
                                    </p:set>
                                    <p:animEffect transition="in" filter="fade">
                                      <p:cBhvr>
                                        <p:cTn id="177" dur="500"/>
                                        <p:tgtEl>
                                          <p:spTgt spid="10278"/>
                                        </p:tgtEl>
                                      </p:cBhvr>
                                    </p:animEffect>
                                  </p:childTnLst>
                                </p:cTn>
                              </p:par>
                              <p:par>
                                <p:cTn id="178" presetID="10" presetClass="exit" presetSubtype="0" fill="hold" grpId="1" nodeType="withEffect">
                                  <p:stCondLst>
                                    <p:cond delay="2500"/>
                                  </p:stCondLst>
                                  <p:childTnLst>
                                    <p:animEffect transition="out" filter="fade">
                                      <p:cBhvr>
                                        <p:cTn id="179" dur="500"/>
                                        <p:tgtEl>
                                          <p:spTgt spid="10275"/>
                                        </p:tgtEl>
                                      </p:cBhvr>
                                    </p:animEffect>
                                    <p:set>
                                      <p:cBhvr>
                                        <p:cTn id="180" dur="1" fill="hold">
                                          <p:stCondLst>
                                            <p:cond delay="499"/>
                                          </p:stCondLst>
                                        </p:cTn>
                                        <p:tgtEl>
                                          <p:spTgt spid="10275"/>
                                        </p:tgtEl>
                                        <p:attrNameLst>
                                          <p:attrName>style.visibility</p:attrName>
                                        </p:attrNameLst>
                                      </p:cBhvr>
                                      <p:to>
                                        <p:strVal val="hidden"/>
                                      </p:to>
                                    </p:set>
                                  </p:childTnLst>
                                </p:cTn>
                              </p:par>
                              <p:par>
                                <p:cTn id="181" presetID="10" presetClass="entr" presetSubtype="0" fill="hold" grpId="0" nodeType="withEffect">
                                  <p:stCondLst>
                                    <p:cond delay="2500"/>
                                  </p:stCondLst>
                                  <p:childTnLst>
                                    <p:set>
                                      <p:cBhvr>
                                        <p:cTn id="182" dur="1" fill="hold">
                                          <p:stCondLst>
                                            <p:cond delay="0"/>
                                          </p:stCondLst>
                                        </p:cTn>
                                        <p:tgtEl>
                                          <p:spTgt spid="10279"/>
                                        </p:tgtEl>
                                        <p:attrNameLst>
                                          <p:attrName>style.visibility</p:attrName>
                                        </p:attrNameLst>
                                      </p:cBhvr>
                                      <p:to>
                                        <p:strVal val="visible"/>
                                      </p:to>
                                    </p:set>
                                    <p:animEffect transition="in" filter="fade">
                                      <p:cBhvr>
                                        <p:cTn id="183" dur="500"/>
                                        <p:tgtEl>
                                          <p:spTgt spid="1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0246" grpId="0"/>
      <p:bldP spid="10247" grpId="0"/>
      <p:bldP spid="10248" grpId="0"/>
      <p:bldP spid="10249" grpId="0"/>
      <p:bldP spid="10250" grpId="0"/>
      <p:bldP spid="10251" grpId="0"/>
      <p:bldP spid="10252" grpId="0"/>
      <p:bldP spid="10253" grpId="0"/>
      <p:bldP spid="10254" grpId="0"/>
      <p:bldP spid="10255" grpId="0"/>
      <p:bldP spid="10257" grpId="0"/>
      <p:bldP spid="10258" grpId="0"/>
      <p:bldP spid="10259" grpId="0"/>
      <p:bldP spid="10260" grpId="0"/>
      <p:bldP spid="10261" grpId="0"/>
      <p:bldP spid="10262" grpId="0" animBg="1"/>
      <p:bldP spid="10263" grpId="0" animBg="1"/>
      <p:bldP spid="10264" grpId="0"/>
      <p:bldP spid="10265" grpId="0"/>
      <p:bldP spid="10267" grpId="0" animBg="1"/>
      <p:bldP spid="10267" grpId="1" animBg="1"/>
      <p:bldP spid="10268" grpId="0" animBg="1"/>
      <p:bldP spid="10268" grpId="1" animBg="1"/>
      <p:bldP spid="10269" grpId="0" animBg="1"/>
      <p:bldP spid="10269" grpId="1" animBg="1"/>
      <p:bldP spid="10270" grpId="0" animBg="1"/>
      <p:bldP spid="10270" grpId="1" animBg="1"/>
      <p:bldP spid="10271" grpId="0" animBg="1"/>
      <p:bldP spid="10275" grpId="0" animBg="1"/>
      <p:bldP spid="10275" grpId="1" animBg="1"/>
      <p:bldP spid="10276" grpId="0" animBg="1"/>
      <p:bldP spid="10276" grpId="1" animBg="1"/>
      <p:bldP spid="10277" grpId="0" animBg="1"/>
      <p:bldP spid="10277" grpId="1" animBg="1"/>
      <p:bldP spid="10278" grpId="0" animBg="1"/>
      <p:bldP spid="10279" grpId="0" animBg="1"/>
      <p:bldP spid="10280" grpId="0"/>
      <p:bldP spid="1028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7409" name="Picture 30" descr="environmen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1763713" cy="150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616" y="3812715"/>
            <a:ext cx="3284446" cy="201716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411" name="Picture 5" descr="thinking bub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3244850" cy="201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0" name="Picture 12" descr="arrow_dra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2593">
            <a:off x="2057400" y="2819400"/>
            <a:ext cx="887413" cy="1992313"/>
          </a:xfrm>
          <a:prstGeom prst="rect">
            <a:avLst/>
          </a:prstGeom>
          <a:noFill/>
          <a:ln>
            <a:noFill/>
          </a:ln>
          <a:effectLst>
            <a:innerShdw blurRad="63500" dist="50800" dir="18900000">
              <a:prstClr val="black">
                <a:alpha val="50000"/>
              </a:prstClr>
            </a:inn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1" name="Picture 13" descr="arrow_dra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817566">
            <a:off x="5810250" y="3028950"/>
            <a:ext cx="887413" cy="1992313"/>
          </a:xfrm>
          <a:prstGeom prst="rect">
            <a:avLst/>
          </a:prstGeom>
          <a:noFill/>
          <a:ln>
            <a:noFill/>
          </a:ln>
          <a:effectLst>
            <a:innerShdw blurRad="63500" dist="50800" dir="18900000">
              <a:prstClr val="black">
                <a:alpha val="50000"/>
              </a:prstClr>
            </a:inn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4" name="Picture 16" descr="arrow_drawn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88421">
            <a:off x="5410200" y="2514600"/>
            <a:ext cx="887413" cy="1992313"/>
          </a:xfrm>
          <a:prstGeom prst="rect">
            <a:avLst/>
          </a:prstGeom>
          <a:noFill/>
          <a:ln>
            <a:noFill/>
          </a:ln>
          <a:effectLst>
            <a:innerShdw blurRad="63500" dist="50800" dir="13500000">
              <a:prstClr val="black">
                <a:alpha val="50000"/>
              </a:prstClr>
            </a:inn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5" name="Picture 17" descr="arrow_drawn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371508">
            <a:off x="2533650" y="2419350"/>
            <a:ext cx="887413" cy="1992313"/>
          </a:xfrm>
          <a:prstGeom prst="rect">
            <a:avLst/>
          </a:prstGeom>
          <a:noFill/>
          <a:ln>
            <a:noFill/>
          </a:ln>
          <a:effectLst>
            <a:innerShdw blurRad="63500" dist="50800" dir="13500000">
              <a:prstClr val="black">
                <a:alpha val="50000"/>
              </a:prstClr>
            </a:inn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6" name="Text Box 19"/>
          <p:cNvSpPr txBox="1">
            <a:spLocks noChangeArrowheads="1"/>
          </p:cNvSpPr>
          <p:nvPr/>
        </p:nvSpPr>
        <p:spPr bwMode="auto">
          <a:xfrm rot="760664">
            <a:off x="7010400" y="3383756"/>
            <a:ext cx="1905000" cy="579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rgbClr val="FFFFFF"/>
                </a:solidFill>
                <a:effectLst>
                  <a:innerShdw blurRad="63500" dist="50800" dir="13500000">
                    <a:prstClr val="black">
                      <a:alpha val="50000"/>
                    </a:prstClr>
                  </a:innerShdw>
                </a:effectLst>
              </a:rPr>
              <a:t>thinking</a:t>
            </a:r>
          </a:p>
        </p:txBody>
      </p:sp>
      <p:sp>
        <p:nvSpPr>
          <p:cNvPr id="17417" name="Text Box 20"/>
          <p:cNvSpPr txBox="1">
            <a:spLocks noChangeArrowheads="1"/>
          </p:cNvSpPr>
          <p:nvPr/>
        </p:nvSpPr>
        <p:spPr bwMode="auto">
          <a:xfrm rot="39977">
            <a:off x="4617084" y="5017206"/>
            <a:ext cx="1629248" cy="5826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rgbClr val="FFFFFF"/>
                </a:solidFill>
                <a:effectLst>
                  <a:innerShdw blurRad="63500" dist="50800" dir="13500000">
                    <a:prstClr val="black">
                      <a:alpha val="50000"/>
                    </a:prstClr>
                  </a:innerShdw>
                </a:effectLst>
              </a:rPr>
              <a:t>actions</a:t>
            </a:r>
          </a:p>
        </p:txBody>
      </p:sp>
      <p:sp>
        <p:nvSpPr>
          <p:cNvPr id="17418" name="Text Box 21"/>
          <p:cNvSpPr txBox="1">
            <a:spLocks noChangeArrowheads="1"/>
          </p:cNvSpPr>
          <p:nvPr/>
        </p:nvSpPr>
        <p:spPr bwMode="auto">
          <a:xfrm rot="-1262680">
            <a:off x="-76200" y="1371600"/>
            <a:ext cx="2895600" cy="579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chemeClr val="bg1"/>
                </a:solidFill>
                <a:effectLst>
                  <a:innerShdw blurRad="63500" dist="50800" dir="13500000">
                    <a:prstClr val="black">
                      <a:alpha val="50000"/>
                    </a:prstClr>
                  </a:innerShdw>
                </a:effectLst>
              </a:rPr>
              <a:t>environment</a:t>
            </a:r>
            <a:endParaRPr lang="en-AU" sz="3200" b="1" dirty="0">
              <a:effectLst>
                <a:innerShdw blurRad="63500" dist="50800" dir="13500000">
                  <a:prstClr val="black">
                    <a:alpha val="50000"/>
                  </a:prstClr>
                </a:innerShdw>
              </a:effectLst>
            </a:endParaRPr>
          </a:p>
        </p:txBody>
      </p:sp>
      <p:sp>
        <p:nvSpPr>
          <p:cNvPr id="2072" name="Text Box 24"/>
          <p:cNvSpPr txBox="1">
            <a:spLocks noChangeArrowheads="1"/>
          </p:cNvSpPr>
          <p:nvPr/>
        </p:nvSpPr>
        <p:spPr bwMode="auto">
          <a:xfrm>
            <a:off x="1053147" y="236414"/>
            <a:ext cx="6986840" cy="5847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chemeClr val="bg1"/>
                </a:solidFill>
                <a:effectLst>
                  <a:innerShdw blurRad="63500" dist="50800" dir="13500000">
                    <a:prstClr val="black">
                      <a:alpha val="50000"/>
                    </a:prstClr>
                  </a:innerShdw>
                </a:effectLst>
              </a:rPr>
              <a:t>Applied Behaviour Analysis </a:t>
            </a:r>
            <a:r>
              <a:rPr lang="en-AU" sz="3200" b="1" dirty="0">
                <a:solidFill>
                  <a:srgbClr val="FF0000"/>
                </a:solidFill>
                <a:effectLst>
                  <a:innerShdw blurRad="63500" dist="50800" dir="13500000">
                    <a:prstClr val="black">
                      <a:alpha val="50000"/>
                    </a:prstClr>
                  </a:innerShdw>
                </a:effectLst>
              </a:rPr>
              <a:t>(ABA)</a:t>
            </a:r>
            <a:endParaRPr lang="en-AU" sz="3600" b="1" dirty="0">
              <a:effectLst>
                <a:innerShdw blurRad="63500" dist="50800" dir="13500000">
                  <a:prstClr val="black">
                    <a:alpha val="50000"/>
                  </a:prstClr>
                </a:innerShdw>
              </a:effectLst>
            </a:endParaRPr>
          </a:p>
        </p:txBody>
      </p:sp>
      <p:sp>
        <p:nvSpPr>
          <p:cNvPr id="2073" name="Text Box 25"/>
          <p:cNvSpPr txBox="1">
            <a:spLocks noChangeArrowheads="1"/>
          </p:cNvSpPr>
          <p:nvPr/>
        </p:nvSpPr>
        <p:spPr bwMode="auto">
          <a:xfrm>
            <a:off x="1058501" y="228600"/>
            <a:ext cx="7323499" cy="5847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chemeClr val="bg1"/>
                </a:solidFill>
                <a:effectLst>
                  <a:innerShdw blurRad="63500" dist="50800" dir="13500000">
                    <a:prstClr val="black">
                      <a:alpha val="50000"/>
                    </a:prstClr>
                  </a:innerShdw>
                </a:effectLst>
              </a:rPr>
              <a:t>Cognitive behavioural therapy </a:t>
            </a:r>
            <a:r>
              <a:rPr lang="en-AU" sz="3200" b="1" dirty="0">
                <a:solidFill>
                  <a:srgbClr val="66FF00"/>
                </a:solidFill>
                <a:effectLst>
                  <a:innerShdw blurRad="63500" dist="50800" dir="13500000">
                    <a:prstClr val="black">
                      <a:alpha val="50000"/>
                    </a:prstClr>
                  </a:innerShdw>
                </a:effectLst>
              </a:rPr>
              <a:t>(CBT)</a:t>
            </a:r>
            <a:endParaRPr lang="en-AU" sz="3200" b="1" dirty="0">
              <a:effectLst>
                <a:innerShdw blurRad="63500" dist="50800" dir="13500000">
                  <a:prstClr val="black">
                    <a:alpha val="50000"/>
                  </a:prstClr>
                </a:innerShdw>
              </a:effectLst>
            </a:endParaRPr>
          </a:p>
        </p:txBody>
      </p:sp>
      <p:sp>
        <p:nvSpPr>
          <p:cNvPr id="2074" name="Text Box 26"/>
          <p:cNvSpPr txBox="1">
            <a:spLocks noChangeArrowheads="1"/>
          </p:cNvSpPr>
          <p:nvPr/>
        </p:nvSpPr>
        <p:spPr bwMode="auto">
          <a:xfrm>
            <a:off x="2514600" y="2362200"/>
            <a:ext cx="3505200" cy="1311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AU" sz="2000" i="1">
                <a:solidFill>
                  <a:srgbClr val="FF0000"/>
                </a:solidFill>
              </a:rPr>
              <a:t>By understanding and modifying the environment new patterns of behaviour can be created.</a:t>
            </a:r>
            <a:endParaRPr lang="en-AU"/>
          </a:p>
        </p:txBody>
      </p:sp>
      <p:sp>
        <p:nvSpPr>
          <p:cNvPr id="2075" name="Text Box 27"/>
          <p:cNvSpPr txBox="1">
            <a:spLocks noChangeArrowheads="1"/>
          </p:cNvSpPr>
          <p:nvPr/>
        </p:nvSpPr>
        <p:spPr bwMode="auto">
          <a:xfrm>
            <a:off x="2514600" y="1143000"/>
            <a:ext cx="3886200" cy="1311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i="1">
                <a:solidFill>
                  <a:srgbClr val="66FF00"/>
                </a:solidFill>
              </a:rPr>
              <a:t>Changes in attitude and thinking create different patterns of behaviour that modify consequences and outcomes</a:t>
            </a:r>
            <a:endParaRPr lang="en-AU"/>
          </a:p>
        </p:txBody>
      </p:sp>
      <p:sp>
        <p:nvSpPr>
          <p:cNvPr id="2080" name="Text Box 32"/>
          <p:cNvSpPr txBox="1">
            <a:spLocks noChangeArrowheads="1"/>
          </p:cNvSpPr>
          <p:nvPr/>
        </p:nvSpPr>
        <p:spPr bwMode="auto">
          <a:xfrm rot="-1060314">
            <a:off x="1219200" y="5562600"/>
            <a:ext cx="838200" cy="1189038"/>
          </a:xfrm>
          <a:prstGeom prst="rect">
            <a:avLst/>
          </a:prstGeom>
          <a:noFill/>
          <a:ln>
            <a:noFill/>
          </a:ln>
          <a:effectLst>
            <a:outerShdw blurRad="50800" dist="38099" dir="18900000" algn="ctr" rotWithShape="0">
              <a:srgbClr val="000000">
                <a:alpha val="94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7200" b="1" dirty="0">
                <a:solidFill>
                  <a:schemeClr val="bg1"/>
                </a:solidFill>
                <a:effectLst>
                  <a:innerShdw blurRad="63500" dist="50800" dir="13500000">
                    <a:prstClr val="black">
                      <a:alpha val="50000"/>
                    </a:prstClr>
                  </a:innerShdw>
                </a:effectLst>
              </a:rPr>
              <a:t>2</a:t>
            </a:r>
            <a:endParaRPr lang="en-AU" sz="4000" dirty="0">
              <a:solidFill>
                <a:schemeClr val="bg1"/>
              </a:solidFill>
              <a:effectLst>
                <a:innerShdw blurRad="63500" dist="50800" dir="13500000">
                  <a:prstClr val="black">
                    <a:alpha val="50000"/>
                  </a:prstClr>
                </a:innerShdw>
              </a:effectLst>
            </a:endParaRPr>
          </a:p>
        </p:txBody>
      </p:sp>
      <p:sp>
        <p:nvSpPr>
          <p:cNvPr id="2" name="TextBox 1"/>
          <p:cNvSpPr txBox="1"/>
          <p:nvPr/>
        </p:nvSpPr>
        <p:spPr>
          <a:xfrm>
            <a:off x="1928560" y="6004218"/>
            <a:ext cx="6453439" cy="646331"/>
          </a:xfrm>
          <a:prstGeom prst="rect">
            <a:avLst/>
          </a:prstGeom>
          <a:noFill/>
        </p:spPr>
        <p:txBody>
          <a:bodyPr wrap="square" rtlCol="0">
            <a:spAutoFit/>
          </a:bodyPr>
          <a:lstStyle/>
          <a:p>
            <a:r>
              <a:rPr lang="en-US" sz="3600" b="1" dirty="0" smtClean="0">
                <a:ln>
                  <a:solidFill>
                    <a:schemeClr val="bg1"/>
                  </a:solidFill>
                </a:ln>
                <a:solidFill>
                  <a:schemeClr val="bg1"/>
                </a:solidFill>
                <a:effectLst>
                  <a:innerShdw blurRad="63500" dist="50800" dir="13500000">
                    <a:prstClr val="black">
                      <a:alpha val="50000"/>
                    </a:prstClr>
                  </a:innerShdw>
                </a:effectLst>
                <a:latin typeface="Arial"/>
                <a:cs typeface="Arial"/>
              </a:rPr>
              <a:t>models of behaviour change</a:t>
            </a:r>
            <a:endParaRPr lang="en-US" sz="3600" b="1" dirty="0">
              <a:ln>
                <a:solidFill>
                  <a:schemeClr val="bg1"/>
                </a:solidFill>
              </a:ln>
              <a:solidFill>
                <a:schemeClr val="bg1"/>
              </a:solidFill>
              <a:effectLst>
                <a:innerShdw blurRad="63500" dist="50800" dir="13500000">
                  <a:prstClr val="black">
                    <a:alpha val="50000"/>
                  </a:prstClr>
                </a:innerShdw>
              </a:effectLst>
              <a:latin typeface="Arial"/>
              <a:cs typeface="Arial"/>
            </a:endParaRPr>
          </a:p>
        </p:txBody>
      </p:sp>
    </p:spTree>
    <p:extLst>
      <p:ext uri="{BB962C8B-B14F-4D97-AF65-F5344CB8AC3E}">
        <p14:creationId xmlns:p14="http://schemas.microsoft.com/office/powerpoint/2010/main" val="307639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2"/>
                                        </p:tgtEl>
                                        <p:attrNameLst>
                                          <p:attrName>style.visibility</p:attrName>
                                        </p:attrNameLst>
                                      </p:cBhvr>
                                      <p:to>
                                        <p:strVal val="visible"/>
                                      </p:to>
                                    </p:set>
                                    <p:animEffect transition="in" filter="fade">
                                      <p:cBhvr>
                                        <p:cTn id="7" dur="500"/>
                                        <p:tgtEl>
                                          <p:spTgt spid="2072"/>
                                        </p:tgtEl>
                                      </p:cBhvr>
                                    </p:animEffect>
                                  </p:childTnLst>
                                </p:cTn>
                              </p:par>
                              <p:par>
                                <p:cTn id="8" presetID="10" presetClass="entr" presetSubtype="0" fill="hold" nodeType="withEffect">
                                  <p:stCondLst>
                                    <p:cond delay="0"/>
                                  </p:stCondLst>
                                  <p:childTnLst>
                                    <p:set>
                                      <p:cBhvr>
                                        <p:cTn id="9" dur="1" fill="hold">
                                          <p:stCondLst>
                                            <p:cond delay="0"/>
                                          </p:stCondLst>
                                        </p:cTn>
                                        <p:tgtEl>
                                          <p:spTgt spid="2060"/>
                                        </p:tgtEl>
                                        <p:attrNameLst>
                                          <p:attrName>style.visibility</p:attrName>
                                        </p:attrNameLst>
                                      </p:cBhvr>
                                      <p:to>
                                        <p:strVal val="visible"/>
                                      </p:to>
                                    </p:set>
                                    <p:animEffect transition="in" filter="fade">
                                      <p:cBhvr>
                                        <p:cTn id="10" dur="500"/>
                                        <p:tgtEl>
                                          <p:spTgt spid="2060"/>
                                        </p:tgtEl>
                                      </p:cBhvr>
                                    </p:animEffect>
                                  </p:childTnLst>
                                </p:cTn>
                              </p:par>
                              <p:par>
                                <p:cTn id="11" presetID="10" presetClass="entr" presetSubtype="0" fill="hold" nodeType="withEffect">
                                  <p:stCondLst>
                                    <p:cond delay="0"/>
                                  </p:stCondLst>
                                  <p:childTnLst>
                                    <p:set>
                                      <p:cBhvr>
                                        <p:cTn id="12" dur="1" fill="hold">
                                          <p:stCondLst>
                                            <p:cond delay="0"/>
                                          </p:stCondLst>
                                        </p:cTn>
                                        <p:tgtEl>
                                          <p:spTgt spid="2061"/>
                                        </p:tgtEl>
                                        <p:attrNameLst>
                                          <p:attrName>style.visibility</p:attrName>
                                        </p:attrNameLst>
                                      </p:cBhvr>
                                      <p:to>
                                        <p:strVal val="visible"/>
                                      </p:to>
                                    </p:set>
                                    <p:animEffect transition="in" filter="fade">
                                      <p:cBhvr>
                                        <p:cTn id="13" dur="500"/>
                                        <p:tgtEl>
                                          <p:spTgt spid="20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74"/>
                                        </p:tgtEl>
                                        <p:attrNameLst>
                                          <p:attrName>style.visibility</p:attrName>
                                        </p:attrNameLst>
                                      </p:cBhvr>
                                      <p:to>
                                        <p:strVal val="visible"/>
                                      </p:to>
                                    </p:set>
                                    <p:animEffect transition="in" filter="fade">
                                      <p:cBhvr>
                                        <p:cTn id="16" dur="500"/>
                                        <p:tgtEl>
                                          <p:spTgt spid="20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73"/>
                                        </p:tgtEl>
                                        <p:attrNameLst>
                                          <p:attrName>style.visibility</p:attrName>
                                        </p:attrNameLst>
                                      </p:cBhvr>
                                      <p:to>
                                        <p:strVal val="visible"/>
                                      </p:to>
                                    </p:set>
                                    <p:animEffect transition="in" filter="fade">
                                      <p:cBhvr>
                                        <p:cTn id="21" dur="500"/>
                                        <p:tgtEl>
                                          <p:spTgt spid="2073"/>
                                        </p:tgtEl>
                                      </p:cBhvr>
                                    </p:animEffect>
                                  </p:childTnLst>
                                </p:cTn>
                              </p:par>
                              <p:par>
                                <p:cTn id="22" presetID="10" presetClass="exit" presetSubtype="0" fill="hold" grpId="1" nodeType="withEffect">
                                  <p:stCondLst>
                                    <p:cond delay="0"/>
                                  </p:stCondLst>
                                  <p:childTnLst>
                                    <p:animEffect transition="out" filter="fade">
                                      <p:cBhvr>
                                        <p:cTn id="23" dur="500"/>
                                        <p:tgtEl>
                                          <p:spTgt spid="2074"/>
                                        </p:tgtEl>
                                      </p:cBhvr>
                                    </p:animEffect>
                                    <p:set>
                                      <p:cBhvr>
                                        <p:cTn id="24" dur="1" fill="hold">
                                          <p:stCondLst>
                                            <p:cond delay="499"/>
                                          </p:stCondLst>
                                        </p:cTn>
                                        <p:tgtEl>
                                          <p:spTgt spid="207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072"/>
                                        </p:tgtEl>
                                      </p:cBhvr>
                                    </p:animEffect>
                                    <p:set>
                                      <p:cBhvr>
                                        <p:cTn id="27" dur="1" fill="hold">
                                          <p:stCondLst>
                                            <p:cond delay="499"/>
                                          </p:stCondLst>
                                        </p:cTn>
                                        <p:tgtEl>
                                          <p:spTgt spid="207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064"/>
                                        </p:tgtEl>
                                        <p:attrNameLst>
                                          <p:attrName>style.visibility</p:attrName>
                                        </p:attrNameLst>
                                      </p:cBhvr>
                                      <p:to>
                                        <p:strVal val="visible"/>
                                      </p:to>
                                    </p:set>
                                    <p:animEffect transition="in" filter="fade">
                                      <p:cBhvr>
                                        <p:cTn id="30" dur="500"/>
                                        <p:tgtEl>
                                          <p:spTgt spid="2064"/>
                                        </p:tgtEl>
                                      </p:cBhvr>
                                    </p:animEffect>
                                  </p:childTnLst>
                                </p:cTn>
                              </p:par>
                              <p:par>
                                <p:cTn id="31" presetID="10" presetClass="entr" presetSubtype="0" fill="hold" nodeType="withEffect">
                                  <p:stCondLst>
                                    <p:cond delay="0"/>
                                  </p:stCondLst>
                                  <p:childTnLst>
                                    <p:set>
                                      <p:cBhvr>
                                        <p:cTn id="32" dur="1" fill="hold">
                                          <p:stCondLst>
                                            <p:cond delay="0"/>
                                          </p:stCondLst>
                                        </p:cTn>
                                        <p:tgtEl>
                                          <p:spTgt spid="2065"/>
                                        </p:tgtEl>
                                        <p:attrNameLst>
                                          <p:attrName>style.visibility</p:attrName>
                                        </p:attrNameLst>
                                      </p:cBhvr>
                                      <p:to>
                                        <p:strVal val="visible"/>
                                      </p:to>
                                    </p:set>
                                    <p:animEffect transition="in" filter="fade">
                                      <p:cBhvr>
                                        <p:cTn id="33" dur="500"/>
                                        <p:tgtEl>
                                          <p:spTgt spid="2065"/>
                                        </p:tgtEl>
                                      </p:cBhvr>
                                    </p:animEffect>
                                  </p:childTnLst>
                                </p:cTn>
                              </p:par>
                              <p:par>
                                <p:cTn id="34" presetID="10" presetClass="exit" presetSubtype="0" fill="hold" nodeType="withEffect">
                                  <p:stCondLst>
                                    <p:cond delay="0"/>
                                  </p:stCondLst>
                                  <p:childTnLst>
                                    <p:animEffect transition="out" filter="fade">
                                      <p:cBhvr>
                                        <p:cTn id="35" dur="500"/>
                                        <p:tgtEl>
                                          <p:spTgt spid="2060"/>
                                        </p:tgtEl>
                                      </p:cBhvr>
                                    </p:animEffect>
                                    <p:set>
                                      <p:cBhvr>
                                        <p:cTn id="36" dur="1" fill="hold">
                                          <p:stCondLst>
                                            <p:cond delay="499"/>
                                          </p:stCondLst>
                                        </p:cTn>
                                        <p:tgtEl>
                                          <p:spTgt spid="206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61"/>
                                        </p:tgtEl>
                                      </p:cBhvr>
                                    </p:animEffect>
                                    <p:set>
                                      <p:cBhvr>
                                        <p:cTn id="39" dur="1" fill="hold">
                                          <p:stCondLst>
                                            <p:cond delay="499"/>
                                          </p:stCondLst>
                                        </p:cTn>
                                        <p:tgtEl>
                                          <p:spTgt spid="2061"/>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075"/>
                                        </p:tgtEl>
                                        <p:attrNameLst>
                                          <p:attrName>style.visibility</p:attrName>
                                        </p:attrNameLst>
                                      </p:cBhvr>
                                      <p:to>
                                        <p:strVal val="visible"/>
                                      </p:to>
                                    </p:set>
                                    <p:animEffect transition="in" filter="fade">
                                      <p:cBhvr>
                                        <p:cTn id="42" dur="500"/>
                                        <p:tgtEl>
                                          <p:spTgt spid="2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p:bldP spid="2072" grpId="1"/>
      <p:bldP spid="2073" grpId="0"/>
      <p:bldP spid="2074" grpId="0"/>
      <p:bldP spid="2074" grpId="1"/>
      <p:bldP spid="20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684213" y="1852502"/>
            <a:ext cx="7696200" cy="830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dirty="0" err="1">
                <a:latin typeface="+mn-lt"/>
              </a:rPr>
              <a:t>Wragg</a:t>
            </a:r>
            <a:r>
              <a:rPr lang="en-AU" dirty="0">
                <a:latin typeface="+mn-lt"/>
              </a:rPr>
              <a:t>, J. (1989) </a:t>
            </a:r>
            <a:r>
              <a:rPr lang="en-AU" i="1" dirty="0">
                <a:latin typeface="+mn-lt"/>
              </a:rPr>
              <a:t>Talk Sense to Yourself. A program for children and adolescents.</a:t>
            </a:r>
            <a:r>
              <a:rPr lang="en-AU" dirty="0">
                <a:latin typeface="+mn-lt"/>
              </a:rPr>
              <a:t>  ACER: Camberwell, VIC</a:t>
            </a:r>
          </a:p>
        </p:txBody>
      </p:sp>
      <p:sp>
        <p:nvSpPr>
          <p:cNvPr id="3" name="Rectangle 2"/>
          <p:cNvSpPr/>
          <p:nvPr/>
        </p:nvSpPr>
        <p:spPr>
          <a:xfrm>
            <a:off x="684213" y="2947143"/>
            <a:ext cx="8459787" cy="830997"/>
          </a:xfrm>
          <a:prstGeom prst="rect">
            <a:avLst/>
          </a:prstGeom>
        </p:spPr>
        <p:txBody>
          <a:bodyPr wrap="square">
            <a:spAutoFit/>
          </a:bodyPr>
          <a:lstStyle/>
          <a:p>
            <a:r>
              <a:rPr lang="en-US" sz="2400" dirty="0" err="1" smtClean="0"/>
              <a:t>Boeree</a:t>
            </a:r>
            <a:r>
              <a:rPr lang="en-US" sz="2400" dirty="0" smtClean="0"/>
              <a:t>, G.C. (20006) </a:t>
            </a:r>
            <a:r>
              <a:rPr lang="en-US" sz="2400" i="1" dirty="0" smtClean="0"/>
              <a:t>Personality Theories – Albert Ellis. </a:t>
            </a:r>
            <a:r>
              <a:rPr lang="en-US" sz="2400" dirty="0" smtClean="0"/>
              <a:t>Website accessed 23/2/2011 at http</a:t>
            </a:r>
            <a:r>
              <a:rPr lang="en-US" sz="2400" dirty="0"/>
              <a:t>://</a:t>
            </a:r>
            <a:r>
              <a:rPr lang="en-US" sz="2400" dirty="0" err="1"/>
              <a:t>webspace.ship.edu</a:t>
            </a:r>
            <a:r>
              <a:rPr lang="en-US" sz="2400" dirty="0"/>
              <a:t>/</a:t>
            </a:r>
            <a:r>
              <a:rPr lang="en-US" sz="2400" dirty="0" err="1"/>
              <a:t>cgboer</a:t>
            </a:r>
            <a:r>
              <a:rPr lang="en-US" sz="2400" dirty="0"/>
              <a:t>/</a:t>
            </a:r>
            <a:r>
              <a:rPr lang="en-US" sz="2400" dirty="0" err="1"/>
              <a:t>ellis.html</a:t>
            </a:r>
            <a:endParaRPr lang="en-US" sz="2400" dirty="0"/>
          </a:p>
        </p:txBody>
      </p:sp>
      <p:sp>
        <p:nvSpPr>
          <p:cNvPr id="4" name="Rectangle 3"/>
          <p:cNvSpPr/>
          <p:nvPr/>
        </p:nvSpPr>
        <p:spPr>
          <a:xfrm>
            <a:off x="684214" y="4284442"/>
            <a:ext cx="7696199" cy="1200328"/>
          </a:xfrm>
          <a:prstGeom prst="rect">
            <a:avLst/>
          </a:prstGeom>
        </p:spPr>
        <p:txBody>
          <a:bodyPr wrap="square">
            <a:spAutoFit/>
          </a:bodyPr>
          <a:lstStyle/>
          <a:p>
            <a:r>
              <a:rPr lang="en-US" sz="2400" dirty="0"/>
              <a:t>Petersen, </a:t>
            </a:r>
            <a:r>
              <a:rPr lang="en-US" sz="2400" dirty="0" smtClean="0"/>
              <a:t>L. </a:t>
            </a:r>
            <a:r>
              <a:rPr lang="en-US" sz="2400" dirty="0"/>
              <a:t>&amp; </a:t>
            </a:r>
            <a:r>
              <a:rPr lang="en-US" sz="2400" dirty="0" err="1"/>
              <a:t>Gannoni</a:t>
            </a:r>
            <a:r>
              <a:rPr lang="en-US" sz="2400" dirty="0"/>
              <a:t>, </a:t>
            </a:r>
            <a:r>
              <a:rPr lang="en-US" sz="2400" dirty="0" smtClean="0"/>
              <a:t>A.F</a:t>
            </a:r>
            <a:r>
              <a:rPr lang="en-US" sz="2400" dirty="0"/>
              <a:t>. </a:t>
            </a:r>
            <a:r>
              <a:rPr lang="en-US" sz="2400" dirty="0" smtClean="0"/>
              <a:t>(1992)  </a:t>
            </a:r>
            <a:r>
              <a:rPr lang="en-US" sz="2400" i="1" dirty="0" smtClean="0"/>
              <a:t>Stop, think. do: Teacher's </a:t>
            </a:r>
            <a:r>
              <a:rPr lang="en-US" sz="2400" i="1" dirty="0"/>
              <a:t>manual for training social skills while managing student behaviour</a:t>
            </a:r>
            <a:r>
              <a:rPr lang="en-US" sz="2400" dirty="0"/>
              <a:t> </a:t>
            </a:r>
            <a:r>
              <a:rPr lang="en-US" sz="2400" dirty="0" smtClean="0"/>
              <a:t>. ACER</a:t>
            </a:r>
            <a:r>
              <a:rPr lang="en-US" sz="2400" dirty="0"/>
              <a:t>, Hawthorn, Vic. </a:t>
            </a:r>
          </a:p>
        </p:txBody>
      </p:sp>
      <p:sp>
        <p:nvSpPr>
          <p:cNvPr id="5" name="TextBox 4"/>
          <p:cNvSpPr txBox="1"/>
          <p:nvPr/>
        </p:nvSpPr>
        <p:spPr>
          <a:xfrm>
            <a:off x="684213" y="683968"/>
            <a:ext cx="4615949" cy="646331"/>
          </a:xfrm>
          <a:prstGeom prst="rect">
            <a:avLst/>
          </a:prstGeom>
          <a:noFill/>
        </p:spPr>
        <p:txBody>
          <a:bodyPr wrap="square" rtlCol="0">
            <a:spAutoFit/>
          </a:bodyPr>
          <a:lstStyle/>
          <a:p>
            <a:r>
              <a:rPr lang="en-US" sz="3600" b="1" dirty="0" smtClean="0">
                <a:effectLst>
                  <a:reflection blurRad="6350" stA="60000" endA="900" endPos="58000" dir="5400000" sy="-100000" algn="bl" rotWithShape="0"/>
                </a:effectLst>
              </a:rPr>
              <a:t>References</a:t>
            </a:r>
            <a:endParaRPr lang="en-US" sz="3600" b="1" dirty="0">
              <a:effectLst>
                <a:reflection blurRad="6350" stA="60000" endA="900" endPos="58000" dir="5400000" sy="-100000" algn="bl" rotWithShape="0"/>
              </a:effectLst>
            </a:endParaRPr>
          </a:p>
        </p:txBody>
      </p:sp>
    </p:spTree>
    <p:extLst>
      <p:ext uri="{BB962C8B-B14F-4D97-AF65-F5344CB8AC3E}">
        <p14:creationId xmlns:p14="http://schemas.microsoft.com/office/powerpoint/2010/main" val="292393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70660" name="Picture 1028" descr="Golf_Swing_Ani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41400"/>
            <a:ext cx="3684588" cy="368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1" name="Picture 1029" descr="gonna_die_selft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25" y="1066800"/>
            <a:ext cx="28829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3" name="Text Box 1031"/>
          <p:cNvSpPr txBox="1">
            <a:spLocks noChangeArrowheads="1"/>
          </p:cNvSpPr>
          <p:nvPr/>
        </p:nvSpPr>
        <p:spPr bwMode="auto">
          <a:xfrm>
            <a:off x="1600200" y="152400"/>
            <a:ext cx="627846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AU" sz="3600" b="1" dirty="0">
                <a:solidFill>
                  <a:schemeClr val="bg1"/>
                </a:solidFill>
                <a:effectLst>
                  <a:innerShdw blurRad="63500" dist="50800" dir="13500000">
                    <a:prstClr val="black">
                      <a:alpha val="50000"/>
                    </a:prstClr>
                  </a:innerShdw>
                </a:effectLst>
                <a:latin typeface="Arial"/>
                <a:cs typeface="Arial"/>
              </a:rPr>
              <a:t>Some examples from sport</a:t>
            </a:r>
            <a:endParaRPr lang="en-AU" b="1" dirty="0">
              <a:effectLst>
                <a:innerShdw blurRad="63500" dist="50800" dir="13500000">
                  <a:prstClr val="black">
                    <a:alpha val="50000"/>
                  </a:prstClr>
                </a:innerShdw>
              </a:effectLst>
              <a:latin typeface="Arial"/>
              <a:cs typeface="Arial"/>
            </a:endParaRPr>
          </a:p>
        </p:txBody>
      </p:sp>
      <p:sp>
        <p:nvSpPr>
          <p:cNvPr id="70665" name="Text Box 1033"/>
          <p:cNvSpPr txBox="1">
            <a:spLocks noChangeArrowheads="1"/>
          </p:cNvSpPr>
          <p:nvPr/>
        </p:nvSpPr>
        <p:spPr bwMode="auto">
          <a:xfrm>
            <a:off x="533400" y="5029200"/>
            <a:ext cx="36576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AU" dirty="0" smtClean="0">
                <a:solidFill>
                  <a:schemeClr val="bg1"/>
                </a:solidFill>
              </a:rPr>
              <a:t>Observe, deconstruct</a:t>
            </a:r>
            <a:r>
              <a:rPr lang="en-AU" dirty="0">
                <a:solidFill>
                  <a:schemeClr val="bg1"/>
                </a:solidFill>
              </a:rPr>
              <a:t>, </a:t>
            </a:r>
            <a:r>
              <a:rPr lang="en-AU" dirty="0" smtClean="0">
                <a:solidFill>
                  <a:schemeClr val="bg1"/>
                </a:solidFill>
              </a:rPr>
              <a:t>analyse</a:t>
            </a:r>
            <a:r>
              <a:rPr lang="en-AU" dirty="0">
                <a:solidFill>
                  <a:schemeClr val="bg1"/>
                </a:solidFill>
              </a:rPr>
              <a:t>, correct, practice</a:t>
            </a:r>
            <a:endParaRPr lang="en-AU" dirty="0"/>
          </a:p>
        </p:txBody>
      </p:sp>
      <p:sp>
        <p:nvSpPr>
          <p:cNvPr id="70666" name="Text Box 1034"/>
          <p:cNvSpPr txBox="1">
            <a:spLocks noChangeArrowheads="1"/>
          </p:cNvSpPr>
          <p:nvPr/>
        </p:nvSpPr>
        <p:spPr bwMode="auto">
          <a:xfrm>
            <a:off x="230819" y="5943600"/>
            <a:ext cx="4232524" cy="461665"/>
          </a:xfrm>
          <a:prstGeom prst="rect">
            <a:avLst/>
          </a:prstGeom>
          <a:noFill/>
          <a:ln w="9525">
            <a:solidFill>
              <a:schemeClr val="bg1"/>
            </a:solidFill>
            <a:miter lim="800000"/>
            <a:headEnd/>
            <a:tailEnd/>
          </a:ln>
          <a:extLst>
            <a:ext uri="{909E8E84-426E-40dd-AFC4-6F175D3DCCD1}">
              <a14:hiddenFill xmlns="" xmlns:a14="http://schemas.microsoft.com/office/drawing/2010/main">
                <a:solidFill>
                  <a:schemeClr val="accent1"/>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b="1" dirty="0">
                <a:solidFill>
                  <a:schemeClr val="bg1"/>
                </a:solidFill>
                <a:effectLst>
                  <a:innerShdw blurRad="63500" dist="50800" dir="13500000">
                    <a:prstClr val="black">
                      <a:alpha val="50000"/>
                    </a:prstClr>
                  </a:innerShdw>
                </a:effectLst>
              </a:rPr>
              <a:t>Applied Behaviour Analysis</a:t>
            </a:r>
            <a:endParaRPr lang="en-AU" b="1" dirty="0">
              <a:effectLst>
                <a:innerShdw blurRad="63500" dist="50800" dir="13500000">
                  <a:prstClr val="black">
                    <a:alpha val="50000"/>
                  </a:prstClr>
                </a:innerShdw>
              </a:effectLst>
            </a:endParaRPr>
          </a:p>
        </p:txBody>
      </p:sp>
      <p:sp>
        <p:nvSpPr>
          <p:cNvPr id="70667" name="Text Box 1035"/>
          <p:cNvSpPr txBox="1">
            <a:spLocks noChangeArrowheads="1"/>
          </p:cNvSpPr>
          <p:nvPr/>
        </p:nvSpPr>
        <p:spPr bwMode="auto">
          <a:xfrm>
            <a:off x="4724400" y="5029200"/>
            <a:ext cx="4419600"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AU">
                <a:solidFill>
                  <a:schemeClr val="bg1"/>
                </a:solidFill>
              </a:rPr>
              <a:t>Thinking, self talk, reconstruct, practice, avoid, plan</a:t>
            </a:r>
            <a:endParaRPr lang="en-AU"/>
          </a:p>
        </p:txBody>
      </p:sp>
      <p:sp>
        <p:nvSpPr>
          <p:cNvPr id="70668" name="Text Box 1036"/>
          <p:cNvSpPr txBox="1">
            <a:spLocks noChangeArrowheads="1"/>
          </p:cNvSpPr>
          <p:nvPr/>
        </p:nvSpPr>
        <p:spPr bwMode="auto">
          <a:xfrm>
            <a:off x="4561890" y="5943600"/>
            <a:ext cx="4495800" cy="461665"/>
          </a:xfrm>
          <a:prstGeom prst="rect">
            <a:avLst/>
          </a:prstGeom>
          <a:noFill/>
          <a:ln w="9525">
            <a:solidFill>
              <a:schemeClr val="bg1"/>
            </a:solidFill>
            <a:miter lim="800000"/>
            <a:headEnd/>
            <a:tailEnd/>
          </a:ln>
          <a:extLst>
            <a:ext uri="{909E8E84-426E-40dd-AFC4-6F175D3DCCD1}">
              <a14:hiddenFill xmlns="" xmlns:a14="http://schemas.microsoft.com/office/drawing/2010/main">
                <a:solidFill>
                  <a:schemeClr val="accent1"/>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AU" b="1" dirty="0">
                <a:solidFill>
                  <a:schemeClr val="bg1"/>
                </a:solidFill>
                <a:effectLst>
                  <a:innerShdw blurRad="63500" dist="50800" dir="13500000">
                    <a:prstClr val="black">
                      <a:alpha val="50000"/>
                    </a:prstClr>
                  </a:innerShdw>
                </a:effectLst>
              </a:rPr>
              <a:t>Cognitive Behaviour Therapy</a:t>
            </a:r>
            <a:endParaRPr lang="en-AU" b="1" dirty="0">
              <a:effectLst>
                <a:innerShdw blurRad="63500" dist="50800" dir="13500000">
                  <a:prstClr val="black">
                    <a:alpha val="50000"/>
                  </a:prstClr>
                </a:innerShdw>
              </a:effectLst>
            </a:endParaRPr>
          </a:p>
        </p:txBody>
      </p:sp>
      <p:pic>
        <p:nvPicPr>
          <p:cNvPr id="70669" name="Picture 1037" descr="golfsw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41400"/>
            <a:ext cx="3683000"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517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65"/>
                                        </p:tgtEl>
                                        <p:attrNameLst>
                                          <p:attrName>style.visibility</p:attrName>
                                        </p:attrNameLst>
                                      </p:cBhvr>
                                      <p:to>
                                        <p:strVal val="visible"/>
                                      </p:to>
                                    </p:set>
                                    <p:animEffect transition="in" filter="fade">
                                      <p:cBhvr>
                                        <p:cTn id="12" dur="1000"/>
                                        <p:tgtEl>
                                          <p:spTgt spid="70665"/>
                                        </p:tgtEl>
                                      </p:cBhvr>
                                    </p:animEffect>
                                  </p:childTnLst>
                                </p:cTn>
                              </p:par>
                              <p:par>
                                <p:cTn id="13" presetID="10" presetClass="exit" presetSubtype="0" fill="hold" nodeType="withEffect">
                                  <p:stCondLst>
                                    <p:cond delay="0"/>
                                  </p:stCondLst>
                                  <p:childTnLst>
                                    <p:animEffect transition="out" filter="fade">
                                      <p:cBhvr>
                                        <p:cTn id="14" dur="1000"/>
                                        <p:tgtEl>
                                          <p:spTgt spid="70660"/>
                                        </p:tgtEl>
                                      </p:cBhvr>
                                    </p:animEffect>
                                    <p:set>
                                      <p:cBhvr>
                                        <p:cTn id="15" dur="1" fill="hold">
                                          <p:stCondLst>
                                            <p:cond delay="999"/>
                                          </p:stCondLst>
                                        </p:cTn>
                                        <p:tgtEl>
                                          <p:spTgt spid="7066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0669"/>
                                        </p:tgtEl>
                                        <p:attrNameLst>
                                          <p:attrName>style.visibility</p:attrName>
                                        </p:attrNameLst>
                                      </p:cBhvr>
                                      <p:to>
                                        <p:strVal val="visible"/>
                                      </p:to>
                                    </p:set>
                                    <p:animEffect transition="in" filter="fade">
                                      <p:cBhvr>
                                        <p:cTn id="18" dur="1000"/>
                                        <p:tgtEl>
                                          <p:spTgt spid="706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0666"/>
                                        </p:tgtEl>
                                        <p:attrNameLst>
                                          <p:attrName>style.visibility</p:attrName>
                                        </p:attrNameLst>
                                      </p:cBhvr>
                                      <p:to>
                                        <p:strVal val="visible"/>
                                      </p:to>
                                    </p:set>
                                    <p:animEffect transition="in" filter="fade">
                                      <p:cBhvr>
                                        <p:cTn id="23" dur="1000"/>
                                        <p:tgtEl>
                                          <p:spTgt spid="706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0661"/>
                                        </p:tgtEl>
                                        <p:attrNameLst>
                                          <p:attrName>style.visibility</p:attrName>
                                        </p:attrNameLst>
                                      </p:cBhvr>
                                      <p:to>
                                        <p:strVal val="visible"/>
                                      </p:to>
                                    </p:set>
                                    <p:animEffect transition="in" filter="fade">
                                      <p:cBhvr>
                                        <p:cTn id="28" dur="1000"/>
                                        <p:tgtEl>
                                          <p:spTgt spid="706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0667"/>
                                        </p:tgtEl>
                                        <p:attrNameLst>
                                          <p:attrName>style.visibility</p:attrName>
                                        </p:attrNameLst>
                                      </p:cBhvr>
                                      <p:to>
                                        <p:strVal val="visible"/>
                                      </p:to>
                                    </p:set>
                                    <p:animEffect transition="in" filter="fade">
                                      <p:cBhvr>
                                        <p:cTn id="33" dur="1000"/>
                                        <p:tgtEl>
                                          <p:spTgt spid="706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0668"/>
                                        </p:tgtEl>
                                        <p:attrNameLst>
                                          <p:attrName>style.visibility</p:attrName>
                                        </p:attrNameLst>
                                      </p:cBhvr>
                                      <p:to>
                                        <p:strVal val="visible"/>
                                      </p:to>
                                    </p:set>
                                    <p:animEffect transition="in" filter="fade">
                                      <p:cBhvr>
                                        <p:cTn id="38" dur="10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66" grpId="0" animBg="1"/>
      <p:bldP spid="70667" grpId="0"/>
      <p:bldP spid="706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447800" y="2057400"/>
            <a:ext cx="7010400" cy="3082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t>Psychology should be seen as a science, to be studied in a scientific manner. </a:t>
            </a:r>
          </a:p>
          <a:p>
            <a:pPr>
              <a:spcBef>
                <a:spcPct val="50000"/>
              </a:spcBef>
            </a:pPr>
            <a:endParaRPr lang="en-US" sz="2800" dirty="0"/>
          </a:p>
          <a:p>
            <a:pPr>
              <a:spcBef>
                <a:spcPct val="50000"/>
              </a:spcBef>
            </a:pPr>
            <a:r>
              <a:rPr lang="en-US" sz="2800" dirty="0"/>
              <a:t>Skinner's study of behaviour in rats was conducted under carefully controlled laboratory conditions.</a:t>
            </a:r>
          </a:p>
        </p:txBody>
      </p:sp>
      <p:sp>
        <p:nvSpPr>
          <p:cNvPr id="5124" name="Rectangle 4"/>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t>Applied Behaviour Analysis</a:t>
            </a:r>
          </a:p>
          <a:p>
            <a:pPr algn="ctr">
              <a:defRPr/>
            </a:pPr>
            <a:r>
              <a:rPr lang="en-US" sz="2800" i="1" dirty="0">
                <a:solidFill>
                  <a:schemeClr val="bg1">
                    <a:lumMod val="75000"/>
                  </a:schemeClr>
                </a:solidFill>
              </a:rPr>
              <a:t>(Behaviour Modification)</a:t>
            </a:r>
            <a:endParaRPr lang="en-US" dirty="0">
              <a:solidFill>
                <a:schemeClr val="bg1">
                  <a:lumMod val="75000"/>
                </a:schemeClr>
              </a:solidFill>
            </a:endParaRPr>
          </a:p>
        </p:txBody>
      </p:sp>
      <p:sp>
        <p:nvSpPr>
          <p:cNvPr id="5125" name="Text Box 5"/>
          <p:cNvSpPr txBox="1">
            <a:spLocks noChangeArrowheads="1"/>
          </p:cNvSpPr>
          <p:nvPr/>
        </p:nvSpPr>
        <p:spPr bwMode="auto">
          <a:xfrm rot="-5400000">
            <a:off x="-1143794" y="2514104"/>
            <a:ext cx="3201988"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5126" name="Line 6"/>
          <p:cNvSpPr>
            <a:spLocks noChangeShapeType="1"/>
          </p:cNvSpPr>
          <p:nvPr/>
        </p:nvSpPr>
        <p:spPr bwMode="auto">
          <a:xfrm>
            <a:off x="685800" y="4572000"/>
            <a:ext cx="0" cy="1981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127" name="Text Box 7"/>
          <p:cNvSpPr txBox="1">
            <a:spLocks noChangeArrowheads="1"/>
          </p:cNvSpPr>
          <p:nvPr/>
        </p:nvSpPr>
        <p:spPr bwMode="auto">
          <a:xfrm>
            <a:off x="2438400" y="6172200"/>
            <a:ext cx="61722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3"/>
              </a:rPr>
              <a:t>http://www.simplypsychology.pwp.blueyonder.co.uk/operant-conditioning.html</a:t>
            </a:r>
            <a:endParaRPr lang="en-US">
              <a:solidFill>
                <a:srgbClr val="FF0000"/>
              </a:solidFill>
            </a:endParaRPr>
          </a:p>
        </p:txBody>
      </p:sp>
      <p:pic>
        <p:nvPicPr>
          <p:cNvPr id="8" name="Picture 7"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865038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5125"/>
                                        </p:tgtEl>
                                        <p:attrNameLst>
                                          <p:attrName>style.visibility</p:attrName>
                                        </p:attrNameLst>
                                      </p:cBhvr>
                                      <p:to>
                                        <p:strVal val="visible"/>
                                      </p:to>
                                    </p:set>
                                    <p:anim calcmode="lin" valueType="num">
                                      <p:cBhvr additive="base">
                                        <p:cTn id="11" dur="500" fill="hold"/>
                                        <p:tgtEl>
                                          <p:spTgt spid="5125"/>
                                        </p:tgtEl>
                                        <p:attrNameLst>
                                          <p:attrName>ppt_x</p:attrName>
                                        </p:attrNameLst>
                                      </p:cBhvr>
                                      <p:tavLst>
                                        <p:tav tm="0">
                                          <p:val>
                                            <p:strVal val="#ppt_x"/>
                                          </p:val>
                                        </p:tav>
                                        <p:tav tm="100000">
                                          <p:val>
                                            <p:strVal val="#ppt_x"/>
                                          </p:val>
                                        </p:tav>
                                      </p:tavLst>
                                    </p:anim>
                                    <p:anim calcmode="lin" valueType="num">
                                      <p:cBhvr additive="base">
                                        <p:cTn id="12" dur="500" fill="hold"/>
                                        <p:tgtEl>
                                          <p:spTgt spid="512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1000"/>
                                        <p:tgtEl>
                                          <p:spTgt spid="5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1000"/>
                                        <p:tgtEl>
                                          <p:spTgt spid="51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7"/>
                                        </p:tgtEl>
                                        <p:attrNameLst>
                                          <p:attrName>style.visibility</p:attrName>
                                        </p:attrNameLst>
                                      </p:cBhvr>
                                      <p:to>
                                        <p:strVal val="visible"/>
                                      </p:to>
                                    </p:set>
                                    <p:animEffect transition="in" filter="fade">
                                      <p:cBhvr>
                                        <p:cTn id="21"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P spid="5126" grpId="0" animBg="1"/>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t_willpr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133" y="4298563"/>
            <a:ext cx="1652016" cy="1950720"/>
          </a:xfrm>
          <a:prstGeom prst="rect">
            <a:avLst/>
          </a:prstGeom>
        </p:spPr>
      </p:pic>
      <p:sp>
        <p:nvSpPr>
          <p:cNvPr id="7172" name="Text Box 4"/>
          <p:cNvSpPr txBox="1">
            <a:spLocks noChangeArrowheads="1"/>
          </p:cNvSpPr>
          <p:nvPr/>
        </p:nvSpPr>
        <p:spPr bwMode="auto">
          <a:xfrm>
            <a:off x="1447800" y="2057400"/>
            <a:ext cx="7010400" cy="30469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Behaviourism</a:t>
            </a:r>
            <a:r>
              <a:rPr lang="en-US" dirty="0"/>
              <a:t> is primarily concerned with observable behaviour, as opposed to internal events like thinking and emotion. </a:t>
            </a:r>
          </a:p>
          <a:p>
            <a:endParaRPr lang="en-US" dirty="0"/>
          </a:p>
          <a:p>
            <a:r>
              <a:rPr lang="en-US" dirty="0"/>
              <a:t>Note that Skinner did not say that the rats learnt to press a lever because they wanted food. He instead concentrated on describing the easily observed behaviour that the rats acquired.</a:t>
            </a:r>
          </a:p>
        </p:txBody>
      </p:sp>
      <p:sp>
        <p:nvSpPr>
          <p:cNvPr id="7173"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7174" name="Text Box 6"/>
          <p:cNvSpPr txBox="1">
            <a:spLocks noChangeArrowheads="1"/>
          </p:cNvSpPr>
          <p:nvPr/>
        </p:nvSpPr>
        <p:spPr bwMode="auto">
          <a:xfrm rot="-5400000">
            <a:off x="-1143794" y="2518867"/>
            <a:ext cx="3201987"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7175"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2438400" y="6172200"/>
            <a:ext cx="61722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4"/>
              </a:rPr>
              <a:t>http://www.simplypsychology.pwp.blueyonder.co.uk/operant-conditioning.html</a:t>
            </a:r>
            <a:endParaRPr lang="en-US">
              <a:solidFill>
                <a:srgbClr val="FF0000"/>
              </a:solidFill>
            </a:endParaRPr>
          </a:p>
        </p:txBody>
      </p:sp>
      <p:pic>
        <p:nvPicPr>
          <p:cNvPr id="3" name="Picture 2" descr="beh_mod_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41306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ppt_x"/>
                                          </p:val>
                                        </p:tav>
                                        <p:tav tm="100000">
                                          <p:val>
                                            <p:strVal val="#ppt_x"/>
                                          </p:val>
                                        </p:tav>
                                      </p:tavLst>
                                    </p:anim>
                                    <p:anim calcmode="lin" valueType="num">
                                      <p:cBhvr additive="base">
                                        <p:cTn id="12" dur="500" fill="hold"/>
                                        <p:tgtEl>
                                          <p:spTgt spid="717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1000"/>
                                        <p:tgtEl>
                                          <p:spTgt spid="71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fade">
                                      <p:cBhvr>
                                        <p:cTn id="18"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5" grpId="0" animBg="1"/>
      <p:bldP spid="71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447800" y="2057400"/>
            <a:ext cx="7010400" cy="26468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pPr>
            <a:r>
              <a:rPr lang="en-US" dirty="0"/>
              <a:t>The major influence on human behaviour is learning from our environment. </a:t>
            </a:r>
          </a:p>
          <a:p>
            <a:pPr eaLnBrk="1" hangingPunct="1">
              <a:lnSpc>
                <a:spcPct val="90000"/>
              </a:lnSpc>
              <a:spcBef>
                <a:spcPct val="20000"/>
              </a:spcBef>
            </a:pPr>
            <a:endParaRPr lang="en-US" dirty="0"/>
          </a:p>
          <a:p>
            <a:pPr eaLnBrk="1" hangingPunct="1">
              <a:lnSpc>
                <a:spcPct val="90000"/>
              </a:lnSpc>
              <a:spcBef>
                <a:spcPct val="20000"/>
              </a:spcBef>
            </a:pPr>
            <a:r>
              <a:rPr lang="en-US" dirty="0"/>
              <a:t>In the Skinner study, because food followed a particular behaviour the rats learned to repeat that behaviour, e.g. classical and operant conditioning.</a:t>
            </a:r>
          </a:p>
          <a:p>
            <a:pPr eaLnBrk="1" hangingPunct="1">
              <a:lnSpc>
                <a:spcPct val="90000"/>
              </a:lnSpc>
              <a:spcBef>
                <a:spcPct val="20000"/>
              </a:spcBef>
              <a:buFontTx/>
              <a:buChar char="•"/>
            </a:pPr>
            <a:endParaRPr lang="en-US" dirty="0"/>
          </a:p>
        </p:txBody>
      </p:sp>
      <p:sp>
        <p:nvSpPr>
          <p:cNvPr id="9221"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t>Applied Behaviour Analysis</a:t>
            </a:r>
          </a:p>
          <a:p>
            <a:pPr algn="ctr">
              <a:defRPr/>
            </a:pPr>
            <a:r>
              <a:rPr lang="en-US" sz="2800" i="1" dirty="0"/>
              <a:t>(Behaviour Modification)</a:t>
            </a:r>
            <a:endParaRPr lang="en-US" dirty="0"/>
          </a:p>
        </p:txBody>
      </p:sp>
      <p:sp>
        <p:nvSpPr>
          <p:cNvPr id="9222" name="Text Box 6"/>
          <p:cNvSpPr txBox="1">
            <a:spLocks noChangeArrowheads="1"/>
          </p:cNvSpPr>
          <p:nvPr/>
        </p:nvSpPr>
        <p:spPr bwMode="auto">
          <a:xfrm rot="-5400000">
            <a:off x="-1143794" y="2523629"/>
            <a:ext cx="3201988"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a:t>features</a:t>
            </a:r>
            <a:endParaRPr lang="en-AU"/>
          </a:p>
        </p:txBody>
      </p:sp>
      <p:sp>
        <p:nvSpPr>
          <p:cNvPr id="9223" name="Line 7"/>
          <p:cNvSpPr>
            <a:spLocks noChangeShapeType="1"/>
          </p:cNvSpPr>
          <p:nvPr/>
        </p:nvSpPr>
        <p:spPr bwMode="auto">
          <a:xfrm>
            <a:off x="685800" y="4572000"/>
            <a:ext cx="0" cy="1981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24" name="Text Box 8"/>
          <p:cNvSpPr txBox="1">
            <a:spLocks noChangeArrowheads="1"/>
          </p:cNvSpPr>
          <p:nvPr/>
        </p:nvSpPr>
        <p:spPr bwMode="auto">
          <a:xfrm>
            <a:off x="2438400" y="6172200"/>
            <a:ext cx="61722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3"/>
              </a:rPr>
              <a:t>http://www.simplypsychology.pwp.blueyonder.co.uk/operant-conditioning.html</a:t>
            </a:r>
            <a:endParaRPr lang="en-US">
              <a:solidFill>
                <a:srgbClr val="FF0000"/>
              </a:solidFill>
            </a:endParaRPr>
          </a:p>
        </p:txBody>
      </p:sp>
      <p:pic>
        <p:nvPicPr>
          <p:cNvPr id="9" name="Picture 8"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383227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10" fill="hold"/>
                                        <p:tgtEl>
                                          <p:spTgt spid="9223"/>
                                        </p:tgtEl>
                                        <p:attrNameLst>
                                          <p:attrName>ppt_x</p:attrName>
                                        </p:attrNameLst>
                                      </p:cBhvr>
                                      <p:tavLst>
                                        <p:tav tm="0">
                                          <p:val>
                                            <p:strVal val="#ppt_x"/>
                                          </p:val>
                                        </p:tav>
                                        <p:tav tm="100000">
                                          <p:val>
                                            <p:strVal val="#ppt_x"/>
                                          </p:val>
                                        </p:tav>
                                      </p:tavLst>
                                    </p:anim>
                                    <p:anim calcmode="lin" valueType="num">
                                      <p:cBhvr additive="base">
                                        <p:cTn id="8" dur="510" fill="hold"/>
                                        <p:tgtEl>
                                          <p:spTgt spid="92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9222"/>
                                        </p:tgtEl>
                                        <p:attrNameLst>
                                          <p:attrName>style.visibility</p:attrName>
                                        </p:attrNameLst>
                                      </p:cBhvr>
                                      <p:to>
                                        <p:strVal val="visible"/>
                                      </p:to>
                                    </p:set>
                                    <p:anim calcmode="lin" valueType="num">
                                      <p:cBhvr additive="base">
                                        <p:cTn id="11" dur="500" fill="hold"/>
                                        <p:tgtEl>
                                          <p:spTgt spid="9222"/>
                                        </p:tgtEl>
                                        <p:attrNameLst>
                                          <p:attrName>ppt_x</p:attrName>
                                        </p:attrNameLst>
                                      </p:cBhvr>
                                      <p:tavLst>
                                        <p:tav tm="0">
                                          <p:val>
                                            <p:strVal val="#ppt_x"/>
                                          </p:val>
                                        </p:tav>
                                        <p:tav tm="100000">
                                          <p:val>
                                            <p:strVal val="#ppt_x"/>
                                          </p:val>
                                        </p:tav>
                                      </p:tavLst>
                                    </p:anim>
                                    <p:anim calcmode="lin" valueType="num">
                                      <p:cBhvr additive="base">
                                        <p:cTn id="12" dur="500" fill="hold"/>
                                        <p:tgtEl>
                                          <p:spTgt spid="922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1000"/>
                                        <p:tgtEl>
                                          <p:spTgt spid="9224"/>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fade">
                                      <p:cBhvr>
                                        <p:cTn id="20"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p:bldP spid="9223" grpId="0" animBg="1"/>
      <p:bldP spid="92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rot="-5400000">
            <a:off x="-1580357" y="2048967"/>
            <a:ext cx="4075113"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solidFill>
                  <a:srgbClr val="000000"/>
                </a:solidFill>
              </a:rPr>
              <a:t>experiments</a:t>
            </a:r>
            <a:endParaRPr lang="en-AU" dirty="0">
              <a:solidFill>
                <a:srgbClr val="000000"/>
              </a:solidFill>
            </a:endParaRPr>
          </a:p>
        </p:txBody>
      </p:sp>
      <p:sp>
        <p:nvSpPr>
          <p:cNvPr id="17413" name="Line 5"/>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7414" name="BFSkinner2.mov" descr="/Users/CSC/Desktop/UOWCourses/EDGS 916/916_flex/video/BFSkinner2.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667000" y="2743200"/>
            <a:ext cx="4343400" cy="296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5" name="Text Box 7"/>
          <p:cNvSpPr txBox="1">
            <a:spLocks noChangeArrowheads="1"/>
          </p:cNvSpPr>
          <p:nvPr/>
        </p:nvSpPr>
        <p:spPr bwMode="auto">
          <a:xfrm>
            <a:off x="1828800" y="2057400"/>
            <a:ext cx="35814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rgbClr val="000000"/>
                </a:solidFill>
              </a:rPr>
              <a:t>Can pigeons read?</a:t>
            </a:r>
          </a:p>
        </p:txBody>
      </p:sp>
      <p:pic>
        <p:nvPicPr>
          <p:cNvPr id="17416" name="Picture 8" descr="pigeon_rea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0562" y="2681287"/>
            <a:ext cx="4495800" cy="3871913"/>
          </a:xfrm>
          <a:prstGeom prst="rect">
            <a:avLst/>
          </a:prstGeom>
          <a:solidFill>
            <a:srgbClr val="E2E2E2"/>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7417" name="Text Box 9"/>
          <p:cNvSpPr txBox="1">
            <a:spLocks noChangeArrowheads="1"/>
          </p:cNvSpPr>
          <p:nvPr/>
        </p:nvSpPr>
        <p:spPr bwMode="auto">
          <a:xfrm>
            <a:off x="1828800" y="2057400"/>
            <a:ext cx="35814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solidFill>
                  <a:srgbClr val="000000"/>
                </a:solidFill>
              </a:rPr>
              <a:t>Skinners Box</a:t>
            </a:r>
          </a:p>
        </p:txBody>
      </p:sp>
      <p:pic>
        <p:nvPicPr>
          <p:cNvPr id="37898" name="Picture 14" descr="weblink">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200" y="6172200"/>
            <a:ext cx="508000"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t>Applied Behaviour Analysis</a:t>
            </a:r>
          </a:p>
          <a:p>
            <a:pPr algn="ctr">
              <a:defRPr/>
            </a:pPr>
            <a:r>
              <a:rPr lang="en-US" sz="2800" i="1" dirty="0">
                <a:solidFill>
                  <a:schemeClr val="bg1">
                    <a:lumMod val="75000"/>
                  </a:schemeClr>
                </a:solidFill>
              </a:rPr>
              <a:t>(Behaviour Modification)</a:t>
            </a:r>
            <a:endParaRPr lang="en-US" dirty="0">
              <a:solidFill>
                <a:schemeClr val="bg1">
                  <a:lumMod val="75000"/>
                </a:schemeClr>
              </a:solidFill>
            </a:endParaRPr>
          </a:p>
        </p:txBody>
      </p:sp>
      <p:pic>
        <p:nvPicPr>
          <p:cNvPr id="13" name="Picture 12" descr="beh_mod_arrow.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29058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7412"/>
                                        </p:tgtEl>
                                        <p:attrNameLst>
                                          <p:attrName>style.visibility</p:attrName>
                                        </p:attrNameLst>
                                      </p:cBhvr>
                                      <p:to>
                                        <p:strVal val="visible"/>
                                      </p:to>
                                    </p:set>
                                    <p:anim calcmode="lin" valueType="num">
                                      <p:cBhvr additive="base">
                                        <p:cTn id="11" dur="500" fill="hold"/>
                                        <p:tgtEl>
                                          <p:spTgt spid="17412"/>
                                        </p:tgtEl>
                                        <p:attrNameLst>
                                          <p:attrName>ppt_x</p:attrName>
                                        </p:attrNameLst>
                                      </p:cBhvr>
                                      <p:tavLst>
                                        <p:tav tm="0">
                                          <p:val>
                                            <p:strVal val="#ppt_x"/>
                                          </p:val>
                                        </p:tav>
                                        <p:tav tm="100000">
                                          <p:val>
                                            <p:strVal val="#ppt_x"/>
                                          </p:val>
                                        </p:tav>
                                      </p:tavLst>
                                    </p:anim>
                                    <p:anim calcmode="lin" valueType="num">
                                      <p:cBhvr additive="base">
                                        <p:cTn id="12" dur="500" fill="hold"/>
                                        <p:tgtEl>
                                          <p:spTgt spid="1741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17415"/>
                                        </p:tgtEl>
                                        <p:attrNameLst>
                                          <p:attrName>style.visibility</p:attrName>
                                        </p:attrNameLst>
                                      </p:cBhvr>
                                      <p:to>
                                        <p:strVal val="visible"/>
                                      </p:to>
                                    </p:set>
                                    <p:animEffect transition="in" filter="fade">
                                      <p:cBhvr>
                                        <p:cTn id="15" dur="1000"/>
                                        <p:tgtEl>
                                          <p:spTgt spid="17415"/>
                                        </p:tgtEl>
                                      </p:cBhvr>
                                    </p:animEffect>
                                  </p:childTnLst>
                                </p:cTn>
                              </p:par>
                              <p:par>
                                <p:cTn id="16" presetID="10" presetClass="entr" presetSubtype="0" fill="hold" nodeType="with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fade">
                                      <p:cBhvr>
                                        <p:cTn id="18" dur="1000"/>
                                        <p:tgtEl>
                                          <p:spTgt spid="174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animEffect transition="in" filter="fade">
                                      <p:cBhvr>
                                        <p:cTn id="23" dur="1000"/>
                                        <p:tgtEl>
                                          <p:spTgt spid="17414"/>
                                        </p:tgtEl>
                                      </p:cBhvr>
                                    </p:animEffect>
                                  </p:childTnLst>
                                </p:cTn>
                              </p:par>
                              <p:par>
                                <p:cTn id="24" presetID="10" presetClass="exit" presetSubtype="0" fill="hold" grpId="1" nodeType="withEffect">
                                  <p:stCondLst>
                                    <p:cond delay="0"/>
                                  </p:stCondLst>
                                  <p:childTnLst>
                                    <p:animEffect transition="out" filter="fade">
                                      <p:cBhvr>
                                        <p:cTn id="25" dur="1000"/>
                                        <p:tgtEl>
                                          <p:spTgt spid="17415"/>
                                        </p:tgtEl>
                                      </p:cBhvr>
                                    </p:animEffect>
                                    <p:set>
                                      <p:cBhvr>
                                        <p:cTn id="26" dur="1" fill="hold">
                                          <p:stCondLst>
                                            <p:cond delay="999"/>
                                          </p:stCondLst>
                                        </p:cTn>
                                        <p:tgtEl>
                                          <p:spTgt spid="1741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7416"/>
                                        </p:tgtEl>
                                      </p:cBhvr>
                                    </p:animEffect>
                                    <p:set>
                                      <p:cBhvr>
                                        <p:cTn id="29" dur="1" fill="hold">
                                          <p:stCondLst>
                                            <p:cond delay="999"/>
                                          </p:stCondLst>
                                        </p:cTn>
                                        <p:tgtEl>
                                          <p:spTgt spid="174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417"/>
                                        </p:tgtEl>
                                        <p:attrNameLst>
                                          <p:attrName>style.visibility</p:attrName>
                                        </p:attrNameLst>
                                      </p:cBhvr>
                                      <p:to>
                                        <p:strVal val="visible"/>
                                      </p:to>
                                    </p:set>
                                    <p:animEffect transition="in" filter="fade">
                                      <p:cBhvr>
                                        <p:cTn id="32" dur="1000"/>
                                        <p:tgtEl>
                                          <p:spTgt spid="17417"/>
                                        </p:tgtEl>
                                      </p:cBhvr>
                                    </p:animEffect>
                                  </p:childTnLst>
                                </p:cTn>
                              </p:par>
                              <p:par>
                                <p:cTn id="33" presetID="1" presetClass="mediacall" presetSubtype="0" fill="hold" nodeType="withEffect">
                                  <p:stCondLst>
                                    <p:cond delay="1000"/>
                                  </p:stCondLst>
                                  <p:childTnLst>
                                    <p:cmd type="call" cmd="playFrom(0.0)">
                                      <p:cBhvr>
                                        <p:cTn id="34" dur="237733" fill="hold"/>
                                        <p:tgtEl>
                                          <p:spTgt spid="17414"/>
                                        </p:tgtEl>
                                      </p:cBhvr>
                                    </p:cmd>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741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mediacall" presetSubtype="0" fill="hold" nodeType="clickEffect">
                                  <p:stCondLst>
                                    <p:cond delay="0"/>
                                  </p:stCondLst>
                                  <p:childTnLst>
                                    <p:cmd type="call" cmd="togglePause">
                                      <p:cBhvr>
                                        <p:cTn id="42" dur="1" fill="hold"/>
                                        <p:tgtEl>
                                          <p:spTgt spid="17414"/>
                                        </p:tgtEl>
                                      </p:cBhvr>
                                    </p:cmd>
                                  </p:childTnLst>
                                </p:cTn>
                              </p:par>
                            </p:childTnLst>
                          </p:cTn>
                        </p:par>
                      </p:childTnLst>
                    </p:cTn>
                  </p:par>
                </p:childTnLst>
              </p:cTn>
              <p:nextCondLst>
                <p:cond evt="onClick" delay="0">
                  <p:tgtEl>
                    <p:spTgt spid="17414"/>
                  </p:tgtEl>
                </p:cond>
              </p:nextCondLst>
            </p:seq>
            <p:video>
              <p:cMediaNode>
                <p:cTn id="43" fill="hold" display="0">
                  <p:stCondLst>
                    <p:cond delay="indefinite"/>
                  </p:stCondLst>
                  <p:endCondLst>
                    <p:cond evt="onNext" delay="0">
                      <p:tgtEl>
                        <p:sldTgt/>
                      </p:tgtEl>
                    </p:cond>
                    <p:cond evt="onPrev" delay="0">
                      <p:tgtEl>
                        <p:sldTgt/>
                      </p:tgtEl>
                    </p:cond>
                  </p:endCondLst>
                </p:cTn>
                <p:tgtEl>
                  <p:spTgt spid="17414"/>
                </p:tgtEl>
              </p:cMediaNode>
            </p:video>
          </p:childTnLst>
        </p:cTn>
      </p:par>
    </p:tnLst>
    <p:bldLst>
      <p:bldP spid="17412" grpId="0"/>
      <p:bldP spid="17413" grpId="0" animBg="1"/>
      <p:bldP spid="17415" grpId="0"/>
      <p:bldP spid="17415" grpId="1"/>
      <p:bldP spid="1741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4"/>
          <p:cNvSpPr txBox="1">
            <a:spLocks noChangeArrowheads="1"/>
          </p:cNvSpPr>
          <p:nvPr/>
        </p:nvSpPr>
        <p:spPr bwMode="auto">
          <a:xfrm>
            <a:off x="1447800" y="2057400"/>
            <a:ext cx="7010400" cy="3785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00"/>
                </a:solidFill>
              </a:rPr>
              <a:t>There is little difference between the learning that takes place in humans and that in other animals. </a:t>
            </a:r>
          </a:p>
          <a:p>
            <a:endParaRPr lang="en-US" dirty="0">
              <a:solidFill>
                <a:srgbClr val="000000"/>
              </a:solidFill>
            </a:endParaRPr>
          </a:p>
          <a:p>
            <a:r>
              <a:rPr lang="en-US" dirty="0">
                <a:solidFill>
                  <a:srgbClr val="000000"/>
                </a:solidFill>
              </a:rPr>
              <a:t>Therefore research (e.g. classical conditioning) can be carried out on animals (Pavlov’s dogs) as well as on humans (Little Albert </a:t>
            </a:r>
            <a:r>
              <a:rPr lang="en-US" sz="1400" dirty="0">
                <a:solidFill>
                  <a:srgbClr val="000000"/>
                </a:solidFill>
              </a:rPr>
              <a:t>. . . </a:t>
            </a:r>
            <a:r>
              <a:rPr lang="en-US" sz="1400" dirty="0">
                <a:solidFill>
                  <a:srgbClr val="000000"/>
                </a:solidFill>
                <a:hlinkClick r:id="rId3"/>
              </a:rPr>
              <a:t>more</a:t>
            </a:r>
            <a:r>
              <a:rPr lang="en-US" dirty="0">
                <a:solidFill>
                  <a:srgbClr val="000000"/>
                </a:solidFill>
              </a:rPr>
              <a:t>). </a:t>
            </a:r>
          </a:p>
          <a:p>
            <a:endParaRPr lang="en-US" dirty="0">
              <a:solidFill>
                <a:srgbClr val="000000"/>
              </a:solidFill>
            </a:endParaRPr>
          </a:p>
          <a:p>
            <a:r>
              <a:rPr lang="en-US" dirty="0">
                <a:solidFill>
                  <a:srgbClr val="000000"/>
                </a:solidFill>
              </a:rPr>
              <a:t>Skinner proposed that the way humans learn behaviour is much the same as the way the rats learned to press a lever.</a:t>
            </a:r>
          </a:p>
        </p:txBody>
      </p:sp>
      <p:sp>
        <p:nvSpPr>
          <p:cNvPr id="29703" name="Text Box 8"/>
          <p:cNvSpPr txBox="1">
            <a:spLocks noChangeArrowheads="1"/>
          </p:cNvSpPr>
          <p:nvPr/>
        </p:nvSpPr>
        <p:spPr bwMode="auto">
          <a:xfrm>
            <a:off x="2438400" y="6172200"/>
            <a:ext cx="61722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4"/>
              </a:rPr>
              <a:t>http://www.simplypsychology.pwp.blueyonder.co.uk/operant-conditioning.html</a:t>
            </a:r>
            <a:endParaRPr lang="en-US">
              <a:solidFill>
                <a:srgbClr val="FF0000"/>
              </a:solidFill>
            </a:endParaRPr>
          </a:p>
        </p:txBody>
      </p:sp>
      <p:sp>
        <p:nvSpPr>
          <p:cNvPr id="10"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11"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2"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3" name="Picture 12" descr="beh_mod_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171817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1722</TotalTime>
  <Words>1803</Words>
  <Application>Microsoft Macintosh PowerPoint</Application>
  <PresentationFormat>On-screen Show (4:3)</PresentationFormat>
  <Paragraphs>348</Paragraphs>
  <Slides>30</Slides>
  <Notes>19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Comic Sans MS</vt:lpstr>
      <vt:lpstr>Hobo Std</vt:lpstr>
      <vt:lpstr>ＭＳ Ｐゴシック</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FBA – Form &amp; function</vt:lpstr>
      <vt:lpstr>FBA – integration with PBIS</vt:lpstr>
      <vt:lpstr>FBA – Designing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Emotional temp graph</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NSW DET</dc:creator>
  <cp:lastModifiedBy>Handley, Ray</cp:lastModifiedBy>
  <cp:revision>60</cp:revision>
  <cp:lastPrinted>2017-08-11T05:35:07Z</cp:lastPrinted>
  <dcterms:created xsi:type="dcterms:W3CDTF">2011-05-05T13:17:50Z</dcterms:created>
  <dcterms:modified xsi:type="dcterms:W3CDTF">2017-08-15T01:14:13Z</dcterms:modified>
</cp:coreProperties>
</file>