
<file path=[Content_Types].xml><?xml version="1.0" encoding="utf-8"?>
<Types xmlns="http://schemas.openxmlformats.org/package/2006/content-types">
  <Default Extension="xml" ContentType="application/xml"/>
  <Default Extension="jpeg" ContentType="image/jpeg"/>
  <Default Extension="mp3" ContentType="audio/mpeg"/>
  <Default Extension="jpg" ContentType="image/jpeg"/>
  <Default Extension="mp4" ContentType="video/mp4"/>
  <Default Extension="rels" ContentType="application/vnd.openxmlformats-package.relationships+xml"/>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handoutMasterIdLst>
    <p:handoutMasterId r:id="rId35"/>
  </p:handoutMasterIdLst>
  <p:sldIdLst>
    <p:sldId id="257" r:id="rId2"/>
    <p:sldId id="294" r:id="rId3"/>
    <p:sldId id="284" r:id="rId4"/>
    <p:sldId id="285" r:id="rId5"/>
    <p:sldId id="290" r:id="rId6"/>
    <p:sldId id="292" r:id="rId7"/>
    <p:sldId id="258" r:id="rId8"/>
    <p:sldId id="293" r:id="rId9"/>
    <p:sldId id="259" r:id="rId10"/>
    <p:sldId id="295" r:id="rId11"/>
    <p:sldId id="260" r:id="rId12"/>
    <p:sldId id="261" r:id="rId13"/>
    <p:sldId id="262" r:id="rId14"/>
    <p:sldId id="263" r:id="rId15"/>
    <p:sldId id="281" r:id="rId16"/>
    <p:sldId id="265" r:id="rId17"/>
    <p:sldId id="266" r:id="rId18"/>
    <p:sldId id="267" r:id="rId19"/>
    <p:sldId id="268" r:id="rId20"/>
    <p:sldId id="269" r:id="rId21"/>
    <p:sldId id="283" r:id="rId22"/>
    <p:sldId id="271" r:id="rId23"/>
    <p:sldId id="296" r:id="rId24"/>
    <p:sldId id="272" r:id="rId25"/>
    <p:sldId id="273" r:id="rId26"/>
    <p:sldId id="274" r:id="rId27"/>
    <p:sldId id="275" r:id="rId28"/>
    <p:sldId id="276" r:id="rId29"/>
    <p:sldId id="277" r:id="rId30"/>
    <p:sldId id="278" r:id="rId31"/>
    <p:sldId id="279" r:id="rId32"/>
    <p:sldId id="280" r:id="rId33"/>
  </p:sldIdLst>
  <p:sldSz cx="9144000" cy="6858000" type="screen4x3"/>
  <p:notesSz cx="6858000" cy="9144000"/>
  <p:defaultTextStyle>
    <a:defPPr>
      <a:defRPr lang="en-AU"/>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903"/>
    <p:restoredTop sz="94604"/>
  </p:normalViewPr>
  <p:slideViewPr>
    <p:cSldViewPr>
      <p:cViewPr>
        <p:scale>
          <a:sx n="88" d="100"/>
          <a:sy n="88" d="100"/>
        </p:scale>
        <p:origin x="168" y="4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4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C1C5FF-9349-A84A-AC49-B6A3A6137DAA}" type="datetimeFigureOut">
              <a:rPr lang="en-US" smtClean="0"/>
              <a:t>7/24/17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9B03DB-5D36-5B44-8EC2-2400C34D3CF5}" type="slidenum">
              <a:rPr lang="en-US" smtClean="0"/>
              <a:t>‹#›</a:t>
            </a:fld>
            <a:endParaRPr lang="en-US"/>
          </a:p>
        </p:txBody>
      </p:sp>
    </p:spTree>
    <p:extLst>
      <p:ext uri="{BB962C8B-B14F-4D97-AF65-F5344CB8AC3E}">
        <p14:creationId xmlns:p14="http://schemas.microsoft.com/office/powerpoint/2010/main" val="302212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AU"/>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AU"/>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AU"/>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pPr>
              <a:defRPr/>
            </a:pPr>
            <a:fld id="{D870B738-2F23-AC43-9DD8-BC97B426BCFE}" type="slidenum">
              <a:rPr lang="en-AU"/>
              <a:pPr>
                <a:defRPr/>
              </a:pPr>
              <a:t>‹#›</a:t>
            </a:fld>
            <a:endParaRPr lang="en-AU"/>
          </a:p>
        </p:txBody>
      </p:sp>
    </p:spTree>
    <p:extLst>
      <p:ext uri="{BB962C8B-B14F-4D97-AF65-F5344CB8AC3E}">
        <p14:creationId xmlns:p14="http://schemas.microsoft.com/office/powerpoint/2010/main" val="16404007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336AA5-C183-864C-94AA-0A4DFC06DD2A}" type="slidenum">
              <a:rPr lang="en-AU" sz="1200"/>
              <a:pPr/>
              <a:t>1</a:t>
            </a:fld>
            <a:endParaRPr lang="en-AU" sz="1200"/>
          </a:p>
        </p:txBody>
      </p:sp>
      <p:sp>
        <p:nvSpPr>
          <p:cNvPr id="51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B3B11A-269C-9E4C-9B0A-93AD409C5713}" type="slidenum">
              <a:rPr lang="en-AU" sz="1200"/>
              <a:pPr/>
              <a:t>17</a:t>
            </a:fld>
            <a:endParaRPr lang="en-AU" sz="1200"/>
          </a:p>
        </p:txBody>
      </p:sp>
      <p:sp>
        <p:nvSpPr>
          <p:cNvPr id="23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73F6E7-62AF-2D4E-A2E0-59DB16726463}" type="slidenum">
              <a:rPr lang="en-AU" sz="1200"/>
              <a:pPr/>
              <a:t>18</a:t>
            </a:fld>
            <a:endParaRPr lang="en-AU" sz="1200"/>
          </a:p>
        </p:txBody>
      </p:sp>
      <p:sp>
        <p:nvSpPr>
          <p:cNvPr id="25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E23983-C398-AC44-929C-BB894C8171CB}" type="slidenum">
              <a:rPr lang="en-AU" sz="1200"/>
              <a:pPr/>
              <a:t>19</a:t>
            </a:fld>
            <a:endParaRPr lang="en-AU" sz="1200"/>
          </a:p>
        </p:txBody>
      </p:sp>
      <p:sp>
        <p:nvSpPr>
          <p:cNvPr id="276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10B32A-364F-0C43-8C67-41971E4CDFD0}" type="slidenum">
              <a:rPr lang="en-AU" sz="1200"/>
              <a:pPr/>
              <a:t>20</a:t>
            </a:fld>
            <a:endParaRPr lang="en-AU" sz="1200"/>
          </a:p>
        </p:txBody>
      </p:sp>
      <p:sp>
        <p:nvSpPr>
          <p:cNvPr id="296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2C7B73-F9ED-6745-999D-20F1955033D7}" type="slidenum">
              <a:rPr lang="en-AU" sz="1200"/>
              <a:pPr/>
              <a:t>21</a:t>
            </a:fld>
            <a:endParaRPr lang="en-AU" sz="1200"/>
          </a:p>
        </p:txBody>
      </p:sp>
      <p:sp>
        <p:nvSpPr>
          <p:cNvPr id="31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80D18F-A0E5-A849-B342-7992374B1EC7}" type="slidenum">
              <a:rPr lang="en-AU" sz="1200"/>
              <a:pPr/>
              <a:t>22</a:t>
            </a:fld>
            <a:endParaRPr lang="en-AU" sz="1200"/>
          </a:p>
        </p:txBody>
      </p:sp>
      <p:sp>
        <p:nvSpPr>
          <p:cNvPr id="33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F2A5BB-B1D1-5C46-89A8-CC5217684B64}" type="slidenum">
              <a:rPr lang="en-AU" sz="1200"/>
              <a:pPr/>
              <a:t>24</a:t>
            </a:fld>
            <a:endParaRPr lang="en-AU" sz="1200"/>
          </a:p>
        </p:txBody>
      </p:sp>
      <p:sp>
        <p:nvSpPr>
          <p:cNvPr id="35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73BC55-F64C-EA4C-8F0B-BDA6E68FFFF5}" type="slidenum">
              <a:rPr lang="en-AU" sz="1200"/>
              <a:pPr/>
              <a:t>25</a:t>
            </a:fld>
            <a:endParaRPr lang="en-AU" sz="1200"/>
          </a:p>
        </p:txBody>
      </p:sp>
      <p:sp>
        <p:nvSpPr>
          <p:cNvPr id="378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AU"/>
              <a:t>We create incongruent interactions when we do or say things that create negative feelings between us and the</a:t>
            </a:r>
          </a:p>
          <a:p>
            <a:pPr eaLnBrk="1" hangingPunct="1"/>
            <a:r>
              <a:rPr lang="en-AU"/>
              <a:t>people we</a:t>
            </a:r>
            <a:r>
              <a:rPr lang="ja-JP" altLang="en-AU"/>
              <a:t>’</a:t>
            </a:r>
            <a:r>
              <a:rPr lang="en-AU" altLang="ja-JP"/>
              <a:t>re interacting with, or when we generate the opposite results of what we really want.</a:t>
            </a:r>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7083A7-406D-734B-B02D-7CFD00299775}" type="slidenum">
              <a:rPr lang="en-AU" sz="1200"/>
              <a:pPr/>
              <a:t>26</a:t>
            </a:fld>
            <a:endParaRPr lang="en-AU" sz="1200"/>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5040C0-C7AA-8D46-A082-F43A4F77CDF4}" type="slidenum">
              <a:rPr lang="en-AU" sz="1200"/>
              <a:pPr/>
              <a:t>27</a:t>
            </a:fld>
            <a:endParaRPr lang="en-AU" sz="1200"/>
          </a:p>
        </p:txBody>
      </p:sp>
      <p:sp>
        <p:nvSpPr>
          <p:cNvPr id="41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AU"/>
              <a:t>This is just an additional model not covered in the CPI notes and manual.  It highlights the difference level of staff involvement or action depending of the position on the crisis cycle.  When nonviolent physical intervention is used the clients loses almost total control over their actions - although this can be quickly changed as they calm down and move with either back to a defensive position or on towards tension reduction.</a:t>
            </a:r>
          </a:p>
          <a:p>
            <a:pPr eaLnBrk="1" hangingPunct="1"/>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810DAE-8D78-BB49-9AE1-69D9C4262053}" type="slidenum">
              <a:rPr lang="en-AU" sz="1200"/>
              <a:pPr/>
              <a:t>7</a:t>
            </a:fld>
            <a:endParaRPr lang="en-AU"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6AB437-69E6-D64A-9A8E-94447F1222DF}" type="slidenum">
              <a:rPr lang="en-AU" sz="1200"/>
              <a:pPr/>
              <a:t>28</a:t>
            </a:fld>
            <a:endParaRPr lang="en-AU" sz="1200"/>
          </a:p>
        </p:txBody>
      </p:sp>
      <p:sp>
        <p:nvSpPr>
          <p:cNvPr id="440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AU"/>
              <a:t>Understanding precipitating behaviours can help staff:</a:t>
            </a:r>
          </a:p>
          <a:p>
            <a:pPr marL="228600" indent="-228600" eaLnBrk="1" hangingPunct="1">
              <a:buFontTx/>
              <a:buAutoNum type="arabicPeriod"/>
            </a:pPr>
            <a:r>
              <a:rPr lang="en-AU"/>
              <a:t>	Prevent acting out behaviour</a:t>
            </a:r>
          </a:p>
          <a:p>
            <a:pPr marL="228600" indent="-228600" eaLnBrk="1" hangingPunct="1">
              <a:buFontTx/>
              <a:buAutoNum type="arabicPeriod"/>
            </a:pPr>
            <a:r>
              <a:rPr lang="en-AU"/>
              <a:t>	Depersonalise crisis situations by recognising other factors at play beyond our affect</a:t>
            </a:r>
          </a:p>
          <a:p>
            <a:pPr marL="228600" indent="-228600" eaLnBrk="1" hangingPunct="1">
              <a:buFontTx/>
              <a:buAutoNum type="arabicPeriod"/>
            </a:pPr>
            <a:r>
              <a:rPr lang="en-AU"/>
              <a:t>	Stop us from becoming part of the problem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8733E8-6977-444A-AE6A-F0D4F97116D1}" type="slidenum">
              <a:rPr lang="en-AU" sz="1200"/>
              <a:pPr/>
              <a:t>29</a:t>
            </a:fld>
            <a:endParaRPr lang="en-AU" sz="1200"/>
          </a:p>
        </p:txBody>
      </p:sp>
      <p:sp>
        <p:nvSpPr>
          <p:cNvPr id="460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08AD42-0D56-D745-951C-20B28B2D9DBC}" type="slidenum">
              <a:rPr lang="en-AU" sz="1200"/>
              <a:pPr/>
              <a:t>30</a:t>
            </a:fld>
            <a:endParaRPr lang="en-AU" sz="1200"/>
          </a:p>
        </p:txBody>
      </p:sp>
      <p:sp>
        <p:nvSpPr>
          <p:cNvPr id="481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1A22BD-70AD-684B-8982-CDB5FCC2ECA6}" type="slidenum">
              <a:rPr lang="en-AU" sz="1200"/>
              <a:pPr/>
              <a:t>31</a:t>
            </a:fld>
            <a:endParaRPr lang="en-AU" sz="1200"/>
          </a:p>
        </p:txBody>
      </p:sp>
      <p:sp>
        <p:nvSpPr>
          <p:cNvPr id="501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84A206-2953-ED49-9A17-9056EA73B439}" type="slidenum">
              <a:rPr lang="en-AU" sz="1200"/>
              <a:pPr/>
              <a:t>32</a:t>
            </a:fld>
            <a:endParaRPr lang="en-AU" sz="1200"/>
          </a:p>
        </p:txBody>
      </p:sp>
      <p:sp>
        <p:nvSpPr>
          <p:cNvPr id="532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AU"/>
              <a:t>We create incongruent interactions when we do or say things that create negative feelings between us and the</a:t>
            </a:r>
          </a:p>
          <a:p>
            <a:pPr eaLnBrk="1" hangingPunct="1"/>
            <a:r>
              <a:rPr lang="en-AU"/>
              <a:t>people we</a:t>
            </a:r>
            <a:r>
              <a:rPr lang="ja-JP" altLang="en-AU"/>
              <a:t>’</a:t>
            </a:r>
            <a:r>
              <a:rPr lang="en-AU" altLang="ja-JP"/>
              <a:t>re interacting with, or when we generate the opposite results of what we really want. </a:t>
            </a:r>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CF1782-8135-C04F-A7FD-F604B95183E5}" type="slidenum">
              <a:rPr lang="en-AU" sz="1200"/>
              <a:pPr/>
              <a:t>9</a:t>
            </a:fld>
            <a:endParaRPr lang="en-AU"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6AE9BB-CD47-DD41-ACB7-9AC97FCEA994}" type="slidenum">
              <a:rPr lang="en-AU" sz="1200"/>
              <a:pPr/>
              <a:t>11</a:t>
            </a:fld>
            <a:endParaRPr lang="en-AU" sz="1200"/>
          </a:p>
        </p:txBody>
      </p:sp>
      <p:sp>
        <p:nvSpPr>
          <p:cNvPr id="11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1919E1-2040-2344-A80A-208175D38685}" type="slidenum">
              <a:rPr lang="en-AU" sz="1200"/>
              <a:pPr/>
              <a:t>12</a:t>
            </a:fld>
            <a:endParaRPr lang="en-AU" sz="1200"/>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C36FDD-60B1-434E-AB18-10381A0C9A8B}" type="slidenum">
              <a:rPr lang="en-AU" sz="1200"/>
              <a:pPr/>
              <a:t>13</a:t>
            </a:fld>
            <a:endParaRPr lang="en-AU"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09EE37-4F1E-4B49-906B-26E9BE3ECA9E}" type="slidenum">
              <a:rPr lang="en-AU" sz="1200"/>
              <a:pPr/>
              <a:t>14</a:t>
            </a:fld>
            <a:endParaRPr lang="en-AU" sz="1200"/>
          </a:p>
        </p:txBody>
      </p:sp>
      <p:sp>
        <p:nvSpPr>
          <p:cNvPr id="174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DFA3A-5596-2A41-8714-7B616ECE0E8C}" type="slidenum">
              <a:rPr lang="en-AU" sz="1200"/>
              <a:pPr/>
              <a:t>15</a:t>
            </a:fld>
            <a:endParaRPr lang="en-AU" sz="1200"/>
          </a:p>
        </p:txBody>
      </p:sp>
      <p:sp>
        <p:nvSpPr>
          <p:cNvPr id="19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E44A2D-D284-1F45-B188-3F70FC770587}" type="slidenum">
              <a:rPr lang="en-AU" sz="1200"/>
              <a:pPr/>
              <a:t>16</a:t>
            </a:fld>
            <a:endParaRPr lang="en-AU" sz="1200"/>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5965BE37-A1FE-AD47-B427-B41386E006C2}" type="slidenum">
              <a:rPr lang="en-AU"/>
              <a:pPr>
                <a:defRPr/>
              </a:pPr>
              <a:t>‹#›</a:t>
            </a:fld>
            <a:endParaRPr lang="en-AU"/>
          </a:p>
        </p:txBody>
      </p:sp>
    </p:spTree>
    <p:extLst>
      <p:ext uri="{BB962C8B-B14F-4D97-AF65-F5344CB8AC3E}">
        <p14:creationId xmlns:p14="http://schemas.microsoft.com/office/powerpoint/2010/main" val="1830553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3CE14A09-60A1-DB40-B27B-C0D022A3E043}" type="slidenum">
              <a:rPr lang="en-AU"/>
              <a:pPr>
                <a:defRPr/>
              </a:pPr>
              <a:t>‹#›</a:t>
            </a:fld>
            <a:endParaRPr lang="en-AU"/>
          </a:p>
        </p:txBody>
      </p:sp>
    </p:spTree>
    <p:extLst>
      <p:ext uri="{BB962C8B-B14F-4D97-AF65-F5344CB8AC3E}">
        <p14:creationId xmlns:p14="http://schemas.microsoft.com/office/powerpoint/2010/main" val="51658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3D5B508-61B4-6348-9968-442EA1D46162}" type="slidenum">
              <a:rPr lang="en-AU"/>
              <a:pPr>
                <a:defRPr/>
              </a:pPr>
              <a:t>‹#›</a:t>
            </a:fld>
            <a:endParaRPr lang="en-AU"/>
          </a:p>
        </p:txBody>
      </p:sp>
    </p:spTree>
    <p:extLst>
      <p:ext uri="{BB962C8B-B14F-4D97-AF65-F5344CB8AC3E}">
        <p14:creationId xmlns:p14="http://schemas.microsoft.com/office/powerpoint/2010/main" val="1887061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D7BF6FAF-6F50-074F-9996-E37A6B7CA475}" type="slidenum">
              <a:rPr lang="en-AU"/>
              <a:pPr>
                <a:defRPr/>
              </a:pPr>
              <a:t>‹#›</a:t>
            </a:fld>
            <a:endParaRPr lang="en-AU"/>
          </a:p>
        </p:txBody>
      </p:sp>
    </p:spTree>
    <p:extLst>
      <p:ext uri="{BB962C8B-B14F-4D97-AF65-F5344CB8AC3E}">
        <p14:creationId xmlns:p14="http://schemas.microsoft.com/office/powerpoint/2010/main" val="244532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8789DB5-FDAA-874B-8A2A-47FDC8F188B4}" type="slidenum">
              <a:rPr lang="en-AU"/>
              <a:pPr>
                <a:defRPr/>
              </a:pPr>
              <a:t>‹#›</a:t>
            </a:fld>
            <a:endParaRPr lang="en-AU"/>
          </a:p>
        </p:txBody>
      </p:sp>
    </p:spTree>
    <p:extLst>
      <p:ext uri="{BB962C8B-B14F-4D97-AF65-F5344CB8AC3E}">
        <p14:creationId xmlns:p14="http://schemas.microsoft.com/office/powerpoint/2010/main" val="4061508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D6E69392-5E1A-184A-A008-6C4CF884691F}" type="slidenum">
              <a:rPr lang="en-AU"/>
              <a:pPr>
                <a:defRPr/>
              </a:pPr>
              <a:t>‹#›</a:t>
            </a:fld>
            <a:endParaRPr lang="en-AU"/>
          </a:p>
        </p:txBody>
      </p:sp>
    </p:spTree>
    <p:extLst>
      <p:ext uri="{BB962C8B-B14F-4D97-AF65-F5344CB8AC3E}">
        <p14:creationId xmlns:p14="http://schemas.microsoft.com/office/powerpoint/2010/main" val="387846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873A7337-86FD-B040-BCDC-3F947AE93E8C}" type="slidenum">
              <a:rPr lang="en-AU"/>
              <a:pPr>
                <a:defRPr/>
              </a:pPr>
              <a:t>‹#›</a:t>
            </a:fld>
            <a:endParaRPr lang="en-AU"/>
          </a:p>
        </p:txBody>
      </p:sp>
    </p:spTree>
    <p:extLst>
      <p:ext uri="{BB962C8B-B14F-4D97-AF65-F5344CB8AC3E}">
        <p14:creationId xmlns:p14="http://schemas.microsoft.com/office/powerpoint/2010/main" val="1949698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000311F8-18FD-2F46-BA0E-7496031748F0}" type="slidenum">
              <a:rPr lang="en-AU"/>
              <a:pPr>
                <a:defRPr/>
              </a:pPr>
              <a:t>‹#›</a:t>
            </a:fld>
            <a:endParaRPr lang="en-AU"/>
          </a:p>
        </p:txBody>
      </p:sp>
    </p:spTree>
    <p:extLst>
      <p:ext uri="{BB962C8B-B14F-4D97-AF65-F5344CB8AC3E}">
        <p14:creationId xmlns:p14="http://schemas.microsoft.com/office/powerpoint/2010/main" val="820106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4DE0F0E4-B3E4-6442-9B7A-E7BB6AD627FB}" type="slidenum">
              <a:rPr lang="en-AU"/>
              <a:pPr>
                <a:defRPr/>
              </a:pPr>
              <a:t>‹#›</a:t>
            </a:fld>
            <a:endParaRPr lang="en-AU"/>
          </a:p>
        </p:txBody>
      </p:sp>
    </p:spTree>
    <p:extLst>
      <p:ext uri="{BB962C8B-B14F-4D97-AF65-F5344CB8AC3E}">
        <p14:creationId xmlns:p14="http://schemas.microsoft.com/office/powerpoint/2010/main" val="2186855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33480803-4CB5-944B-BD29-1F9B5D5C46A0}" type="slidenum">
              <a:rPr lang="en-AU"/>
              <a:pPr>
                <a:defRPr/>
              </a:pPr>
              <a:t>‹#›</a:t>
            </a:fld>
            <a:endParaRPr lang="en-AU"/>
          </a:p>
        </p:txBody>
      </p:sp>
    </p:spTree>
    <p:extLst>
      <p:ext uri="{BB962C8B-B14F-4D97-AF65-F5344CB8AC3E}">
        <p14:creationId xmlns:p14="http://schemas.microsoft.com/office/powerpoint/2010/main" val="2594414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90BAA5F2-5061-DF48-9688-11F93155B288}" type="slidenum">
              <a:rPr lang="en-AU"/>
              <a:pPr>
                <a:defRPr/>
              </a:pPr>
              <a:t>‹#›</a:t>
            </a:fld>
            <a:endParaRPr lang="en-AU"/>
          </a:p>
        </p:txBody>
      </p:sp>
    </p:spTree>
    <p:extLst>
      <p:ext uri="{BB962C8B-B14F-4D97-AF65-F5344CB8AC3E}">
        <p14:creationId xmlns:p14="http://schemas.microsoft.com/office/powerpoint/2010/main" val="21189595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A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A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a:defRPr/>
            </a:pPr>
            <a:fld id="{4A14DC9A-6D63-5940-AC90-A83BDE38D089}"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file://localhost/Users/CSC/Desktop/newschooluniforms.jpg"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file://localhost/Users/CSC/Desktop/UOWCourses/EDPP302/Week%201/MrBurns.png" TargetMode="Externa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hyperlink" Target="http://www.montessori.asn.au/lib/4.htm" TargetMode="External"/><Relationship Id="rId4" Type="http://schemas.openxmlformats.org/officeDocument/2006/relationships/hyperlink" Target="http://resources.sai-iowa.org/bd/mistakengoal.pdf" TargetMode="Externa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file://localhost/Users/CSC/Desktop/ChoiceTheory/Choice5.png" TargetMode="External"/><Relationship Id="rId13" Type="http://schemas.openxmlformats.org/officeDocument/2006/relationships/image" Target="../media/image38.png"/><Relationship Id="rId14" Type="http://schemas.openxmlformats.org/officeDocument/2006/relationships/image" Target="file://localhost/Users/CSC/Desktop/ChoiceTheory/Choice6.png" TargetMode="External"/><Relationship Id="rId15" Type="http://schemas.openxmlformats.org/officeDocument/2006/relationships/image" Target="../media/image39.png"/><Relationship Id="rId16" Type="http://schemas.openxmlformats.org/officeDocument/2006/relationships/image" Target="file://localhost/Users/CSC/Desktop/ChoiceTheory/Choice7.png" TargetMode="External"/><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file://localhost/Users/CSC/Desktop/ChoiceTheory/Choice1.png" TargetMode="External"/><Relationship Id="rId5" Type="http://schemas.openxmlformats.org/officeDocument/2006/relationships/image" Target="../media/image34.png"/><Relationship Id="rId6" Type="http://schemas.openxmlformats.org/officeDocument/2006/relationships/image" Target="file://localhost/Users/CSC/Desktop/ChoiceTheory/Choice2.png" TargetMode="External"/><Relationship Id="rId7" Type="http://schemas.openxmlformats.org/officeDocument/2006/relationships/image" Target="../media/image35.png"/><Relationship Id="rId8" Type="http://schemas.openxmlformats.org/officeDocument/2006/relationships/image" Target="file://localhost/Users/CSC/Desktop/ChoiceTheory/Choice3.png" TargetMode="External"/><Relationship Id="rId9" Type="http://schemas.openxmlformats.org/officeDocument/2006/relationships/image" Target="../media/image36.png"/><Relationship Id="rId10" Type="http://schemas.openxmlformats.org/officeDocument/2006/relationships/image" Target="file://localhost/Users/CSC/Desktop/ChoiceTheory/Choice4.png" TargetMode="External"/></Relationships>
</file>

<file path=ppt/slides/_rels/slide16.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7.xml"/><Relationship Id="rId3"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hyperlink" Target="http://www.hbdi.com/home/" TargetMode="Externa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www.vark-learn.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hyperlink" Target="http://www.myersbriggs.or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png"/><Relationship Id="rId1" Type="http://schemas.microsoft.com/office/2007/relationships/media" Target="../media/media1.mov"/><Relationship Id="rId2" Type="http://schemas.openxmlformats.org/officeDocument/2006/relationships/video" Target="../media/media1.mov"/></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png"/><Relationship Id="rId6"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gif"/><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2.mp3"/><Relationship Id="rId2" Type="http://schemas.openxmlformats.org/officeDocument/2006/relationships/audio" Target="../media/media2.mp3"/></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gif"/><Relationship Id="rId3" Type="http://schemas.openxmlformats.org/officeDocument/2006/relationships/image" Target="file://localhost/Users/CSC/Desktop/UOWCourses/EDGD801/2012/images/two_boys2.gi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file://localhost/Users/CSC/Desktop/Mission_Possible/acheivement_gap3.png" TargetMode="External"/></Relationships>
</file>

<file path=ppt/slides/_rels/slide7.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2.xml"/><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23.jpeg"/><Relationship Id="rId6" Type="http://schemas.openxmlformats.org/officeDocument/2006/relationships/image" Target="../media/image24.png"/><Relationship Id="rId1" Type="http://schemas.microsoft.com/office/2007/relationships/media" Target="../media/media3.mp4"/><Relationship Id="rId2"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71600" y="6045061"/>
            <a:ext cx="2971800" cy="466725"/>
          </a:xfrm>
          <a:prstGeom prst="rect">
            <a:avLst/>
          </a:prstGeom>
          <a:noFill/>
          <a:ln w="9525">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smtClean="0">
                <a:solidFill>
                  <a:schemeClr val="bg1"/>
                </a:solidFill>
              </a:rPr>
              <a:t>EDPS302 </a:t>
            </a:r>
            <a:r>
              <a:rPr lang="en-US" dirty="0">
                <a:solidFill>
                  <a:schemeClr val="bg1"/>
                </a:solidFill>
              </a:rPr>
              <a:t>Week 1</a:t>
            </a:r>
            <a:endParaRPr lang="en-US" dirty="0"/>
          </a:p>
        </p:txBody>
      </p:sp>
      <p:sp>
        <p:nvSpPr>
          <p:cNvPr id="14339" name="Rectangle 3"/>
          <p:cNvSpPr>
            <a:spLocks noChangeArrowheads="1"/>
          </p:cNvSpPr>
          <p:nvPr/>
        </p:nvSpPr>
        <p:spPr bwMode="auto">
          <a:xfrm>
            <a:off x="3429000" y="2332038"/>
            <a:ext cx="184150" cy="76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1" hangingPunct="1"/>
            <a:endParaRPr lang="en-US" sz="4400">
              <a:solidFill>
                <a:schemeClr val="tx2"/>
              </a:solidFill>
            </a:endParaRPr>
          </a:p>
        </p:txBody>
      </p:sp>
      <p:sp>
        <p:nvSpPr>
          <p:cNvPr id="14340" name="Text Box 4"/>
          <p:cNvSpPr txBox="1">
            <a:spLocks noChangeArrowheads="1"/>
          </p:cNvSpPr>
          <p:nvPr/>
        </p:nvSpPr>
        <p:spPr bwMode="auto">
          <a:xfrm>
            <a:off x="3970288" y="6045061"/>
            <a:ext cx="4972000" cy="468000"/>
          </a:xfrm>
          <a:prstGeom prst="rect">
            <a:avLst/>
          </a:prstGeom>
          <a:solidFill>
            <a:schemeClr val="bg1"/>
          </a:solidFill>
          <a:ln w="9525">
            <a:solidFill>
              <a:schemeClr val="bg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dirty="0" smtClean="0"/>
              <a:t>Creating Positive Learning Environments</a:t>
            </a:r>
            <a:endParaRPr lang="en-US" dirty="0"/>
          </a:p>
        </p:txBody>
      </p:sp>
      <p:pic>
        <p:nvPicPr>
          <p:cNvPr id="2" name="newschooluniforms.jpg" descr="/Users/CSC/Desktop/newschooluniforms.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700338" y="1125538"/>
            <a:ext cx="4248150" cy="403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45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3857" y="915207"/>
            <a:ext cx="3743475" cy="646331"/>
          </a:xfrm>
          <a:prstGeom prst="rect">
            <a:avLst/>
          </a:prstGeom>
          <a:noFill/>
          <a:effectLst>
            <a:outerShdw blurRad="50800" dist="38100" dir="18900000" algn="bl" rotWithShape="0">
              <a:prstClr val="black">
                <a:alpha val="40000"/>
              </a:prstClr>
            </a:outerShdw>
          </a:effectLst>
        </p:spPr>
        <p:txBody>
          <a:bodyPr wrap="square" rtlCol="0">
            <a:spAutoFit/>
          </a:bodyPr>
          <a:lstStyle/>
          <a:p>
            <a:pPr algn="ctr"/>
            <a:r>
              <a:rPr lang="en-US" sz="3600" b="1" dirty="0" smtClean="0"/>
              <a:t>Role of teachers</a:t>
            </a:r>
            <a:endParaRPr lang="en-US" sz="3600" b="1" dirty="0"/>
          </a:p>
        </p:txBody>
      </p:sp>
      <p:sp>
        <p:nvSpPr>
          <p:cNvPr id="5" name="TextBox 4"/>
          <p:cNvSpPr txBox="1"/>
          <p:nvPr/>
        </p:nvSpPr>
        <p:spPr>
          <a:xfrm>
            <a:off x="777117" y="2203665"/>
            <a:ext cx="4442955" cy="830997"/>
          </a:xfrm>
          <a:prstGeom prst="rect">
            <a:avLst/>
          </a:prstGeom>
          <a:noFill/>
        </p:spPr>
        <p:txBody>
          <a:bodyPr wrap="square" rtlCol="0">
            <a:spAutoFit/>
          </a:bodyPr>
          <a:lstStyle/>
          <a:p>
            <a:r>
              <a:rPr lang="en-US" sz="2400" dirty="0" smtClean="0"/>
              <a:t>Prior to 1970 – knowledge, integrity, firmness, compassion </a:t>
            </a:r>
            <a:endParaRPr lang="en-US" sz="2400" dirty="0"/>
          </a:p>
        </p:txBody>
      </p:sp>
      <p:sp>
        <p:nvSpPr>
          <p:cNvPr id="6" name="TextBox 5"/>
          <p:cNvSpPr txBox="1"/>
          <p:nvPr/>
        </p:nvSpPr>
        <p:spPr>
          <a:xfrm>
            <a:off x="777117" y="3693308"/>
            <a:ext cx="7420429" cy="830997"/>
          </a:xfrm>
          <a:prstGeom prst="rect">
            <a:avLst/>
          </a:prstGeom>
          <a:noFill/>
        </p:spPr>
        <p:txBody>
          <a:bodyPr wrap="square" rtlCol="0">
            <a:spAutoFit/>
          </a:bodyPr>
          <a:lstStyle/>
          <a:p>
            <a:r>
              <a:rPr lang="en-US" sz="2400" dirty="0" smtClean="0"/>
              <a:t>1970 to 1998 – knowledge, compassion, flexibility, patience, contro</a:t>
            </a:r>
            <a:r>
              <a:rPr lang="en-US" sz="2400" dirty="0"/>
              <a:t>l</a:t>
            </a:r>
          </a:p>
        </p:txBody>
      </p:sp>
      <p:sp>
        <p:nvSpPr>
          <p:cNvPr id="7" name="TextBox 6"/>
          <p:cNvSpPr txBox="1"/>
          <p:nvPr/>
        </p:nvSpPr>
        <p:spPr>
          <a:xfrm>
            <a:off x="777117" y="5371590"/>
            <a:ext cx="6731000" cy="1200328"/>
          </a:xfrm>
          <a:prstGeom prst="rect">
            <a:avLst/>
          </a:prstGeom>
          <a:noFill/>
        </p:spPr>
        <p:txBody>
          <a:bodyPr wrap="square" rtlCol="0">
            <a:spAutoFit/>
          </a:bodyPr>
          <a:lstStyle/>
          <a:p>
            <a:r>
              <a:rPr lang="en-US" sz="2400" dirty="0" smtClean="0"/>
              <a:t>Post 1998 – flexibility, innovation, </a:t>
            </a:r>
            <a:r>
              <a:rPr lang="en-US" sz="2400" dirty="0" err="1" smtClean="0"/>
              <a:t>humour</a:t>
            </a:r>
            <a:r>
              <a:rPr lang="en-US" sz="2400" dirty="0" smtClean="0"/>
              <a:t>, facilitation, patience, self control, assessment, design, adaptability</a:t>
            </a:r>
            <a:endParaRPr lang="en-US" sz="2400" dirty="0"/>
          </a:p>
        </p:txBody>
      </p:sp>
      <p:pic>
        <p:nvPicPr>
          <p:cNvPr id="2" name="Picture 1"/>
          <p:cNvPicPr>
            <a:picLocks noChangeAspect="1"/>
          </p:cNvPicPr>
          <p:nvPr/>
        </p:nvPicPr>
        <p:blipFill>
          <a:blip r:embed="rId2"/>
          <a:stretch>
            <a:fillRect/>
          </a:stretch>
        </p:blipFill>
        <p:spPr>
          <a:xfrm>
            <a:off x="5344985" y="187389"/>
            <a:ext cx="3694929" cy="2531026"/>
          </a:xfrm>
          <a:prstGeom prst="rect">
            <a:avLst/>
          </a:prstGeom>
        </p:spPr>
      </p:pic>
      <p:pic>
        <p:nvPicPr>
          <p:cNvPr id="3" name="Picture 2"/>
          <p:cNvPicPr>
            <a:picLocks noChangeAspect="1"/>
          </p:cNvPicPr>
          <p:nvPr/>
        </p:nvPicPr>
        <p:blipFill>
          <a:blip r:embed="rId3"/>
          <a:stretch>
            <a:fillRect/>
          </a:stretch>
        </p:blipFill>
        <p:spPr>
          <a:xfrm>
            <a:off x="5344986" y="187389"/>
            <a:ext cx="3564814" cy="2662608"/>
          </a:xfrm>
          <a:prstGeom prst="rect">
            <a:avLst/>
          </a:prstGeom>
        </p:spPr>
      </p:pic>
      <p:pic>
        <p:nvPicPr>
          <p:cNvPr id="9" name="Picture 8" descr="Screen shot 2013-07-10 at 9.41.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557" y="4642348"/>
            <a:ext cx="1756429" cy="619216"/>
          </a:xfrm>
          <a:prstGeom prst="rect">
            <a:avLst/>
          </a:prstGeom>
        </p:spPr>
      </p:pic>
      <p:sp>
        <p:nvSpPr>
          <p:cNvPr id="8" name="Title 7"/>
          <p:cNvSpPr>
            <a:spLocks noGrp="1"/>
          </p:cNvSpPr>
          <p:nvPr>
            <p:ph type="title"/>
          </p:nvPr>
        </p:nvSpPr>
        <p:spPr>
          <a:xfrm>
            <a:off x="0" y="0"/>
            <a:ext cx="1100667" cy="187390"/>
          </a:xfrm>
        </p:spPr>
        <p:txBody>
          <a:bodyPr>
            <a:normAutofit fontScale="90000"/>
          </a:bodyPr>
          <a:lstStyle/>
          <a:p>
            <a:r>
              <a:rPr lang="en-US" sz="800" dirty="0" smtClean="0">
                <a:solidFill>
                  <a:srgbClr val="FFFFFF"/>
                </a:solidFill>
              </a:rPr>
              <a:t>Skill of teachers</a:t>
            </a:r>
            <a:endParaRPr lang="en-US" sz="800" dirty="0">
              <a:solidFill>
                <a:srgbClr val="FFFFFF"/>
              </a:solidFill>
            </a:endParaRPr>
          </a:p>
        </p:txBody>
      </p:sp>
      <p:sp>
        <p:nvSpPr>
          <p:cNvPr id="10" name="TextBox 9"/>
          <p:cNvSpPr txBox="1"/>
          <p:nvPr/>
        </p:nvSpPr>
        <p:spPr>
          <a:xfrm rot="20137352">
            <a:off x="7191567" y="3939241"/>
            <a:ext cx="1525373" cy="461665"/>
          </a:xfrm>
          <a:prstGeom prst="rect">
            <a:avLst/>
          </a:prstGeom>
          <a:noFill/>
        </p:spPr>
        <p:txBody>
          <a:bodyPr wrap="square" rtlCol="0">
            <a:spAutoFit/>
          </a:bodyPr>
          <a:lstStyle/>
          <a:p>
            <a:r>
              <a:rPr lang="en-US" sz="2400" dirty="0" smtClean="0">
                <a:solidFill>
                  <a:srgbClr val="FF0000"/>
                </a:solidFill>
                <a:effectLst>
                  <a:outerShdw blurRad="50800" dist="38100" dir="18900000" algn="bl" rotWithShape="0">
                    <a:prstClr val="black">
                      <a:alpha val="40000"/>
                    </a:prstClr>
                  </a:outerShdw>
                </a:effectLst>
              </a:rPr>
              <a:t>Discipline</a:t>
            </a:r>
            <a:endParaRPr lang="en-US" sz="2400" dirty="0">
              <a:solidFill>
                <a:srgbClr val="FF0000"/>
              </a:solidFill>
              <a:effectLst>
                <a:outerShdw blurRad="50800" dist="38100" dir="18900000" algn="bl" rotWithShape="0">
                  <a:prstClr val="black">
                    <a:alpha val="40000"/>
                  </a:prstClr>
                </a:outerShdw>
              </a:effectLst>
            </a:endParaRPr>
          </a:p>
        </p:txBody>
      </p:sp>
      <p:sp>
        <p:nvSpPr>
          <p:cNvPr id="11" name="TextBox 10"/>
          <p:cNvSpPr txBox="1"/>
          <p:nvPr/>
        </p:nvSpPr>
        <p:spPr>
          <a:xfrm rot="20131247">
            <a:off x="6889894" y="5605164"/>
            <a:ext cx="2262370" cy="461665"/>
          </a:xfrm>
          <a:prstGeom prst="rect">
            <a:avLst/>
          </a:prstGeom>
          <a:noFill/>
        </p:spPr>
        <p:txBody>
          <a:bodyPr wrap="square" rtlCol="0">
            <a:spAutoFit/>
          </a:bodyPr>
          <a:lstStyle/>
          <a:p>
            <a:r>
              <a:rPr lang="en-US" sz="2400" dirty="0" smtClean="0">
                <a:solidFill>
                  <a:srgbClr val="FF0000"/>
                </a:solidFill>
                <a:effectLst>
                  <a:outerShdw blurRad="50800" dist="38100" dir="18900000" algn="bl" rotWithShape="0">
                    <a:prstClr val="black">
                      <a:alpha val="40000"/>
                    </a:prstClr>
                  </a:outerShdw>
                </a:effectLst>
              </a:rPr>
              <a:t>Engagement</a:t>
            </a:r>
            <a:endParaRPr lang="en-US" sz="2400" dirty="0">
              <a:solidFill>
                <a:srgbClr val="FF0000"/>
              </a:solidFill>
              <a:effectLst>
                <a:outerShdw blurRad="50800" dist="38100" dir="18900000" algn="bl" rotWithShape="0">
                  <a:prstClr val="black">
                    <a:alpha val="40000"/>
                  </a:prstClr>
                </a:outerShdw>
              </a:effectLst>
            </a:endParaRPr>
          </a:p>
        </p:txBody>
      </p:sp>
      <p:sp>
        <p:nvSpPr>
          <p:cNvPr id="13" name="TextBox 12"/>
          <p:cNvSpPr txBox="1"/>
          <p:nvPr/>
        </p:nvSpPr>
        <p:spPr>
          <a:xfrm rot="20118834">
            <a:off x="4017370" y="2958436"/>
            <a:ext cx="1640716" cy="461665"/>
          </a:xfrm>
          <a:prstGeom prst="rect">
            <a:avLst/>
          </a:prstGeom>
          <a:noFill/>
        </p:spPr>
        <p:txBody>
          <a:bodyPr wrap="square" rtlCol="0">
            <a:spAutoFit/>
          </a:bodyPr>
          <a:lstStyle/>
          <a:p>
            <a:r>
              <a:rPr lang="en-US" sz="2400" dirty="0" smtClean="0">
                <a:solidFill>
                  <a:srgbClr val="FF0000"/>
                </a:solidFill>
                <a:effectLst>
                  <a:outerShdw blurRad="50800" dist="38100" dir="18900000" algn="bl" rotWithShape="0">
                    <a:prstClr val="black">
                      <a:alpha val="40000"/>
                    </a:prstClr>
                  </a:outerShdw>
                </a:effectLst>
              </a:rPr>
              <a:t>Authority</a:t>
            </a:r>
            <a:endParaRPr lang="en-US" sz="2400" dirty="0">
              <a:solidFill>
                <a:srgbClr val="FF0000"/>
              </a:solidFill>
              <a:effectLst>
                <a:outerShdw blurRad="50800" dist="38100" dir="18900000" algn="bl" rotWithShape="0">
                  <a:prstClr val="black">
                    <a:alpha val="40000"/>
                  </a:prstClr>
                </a:outerShdw>
              </a:effectLst>
            </a:endParaRPr>
          </a:p>
        </p:txBody>
      </p:sp>
    </p:spTree>
    <p:extLst>
      <p:ext uri="{BB962C8B-B14F-4D97-AF65-F5344CB8AC3E}">
        <p14:creationId xmlns:p14="http://schemas.microsoft.com/office/powerpoint/2010/main" val="113767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33400" y="457200"/>
            <a:ext cx="716280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t>Perspectives on (mis)behaviour</a:t>
            </a:r>
            <a:endParaRPr lang="en-US"/>
          </a:p>
        </p:txBody>
      </p:sp>
      <p:sp>
        <p:nvSpPr>
          <p:cNvPr id="10243" name="Text Box 3"/>
          <p:cNvSpPr txBox="1">
            <a:spLocks noChangeArrowheads="1"/>
          </p:cNvSpPr>
          <p:nvPr/>
        </p:nvSpPr>
        <p:spPr bwMode="auto">
          <a:xfrm>
            <a:off x="533400" y="1447800"/>
            <a:ext cx="5257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All behaviour has a goal or purpose</a:t>
            </a:r>
          </a:p>
        </p:txBody>
      </p:sp>
      <p:sp>
        <p:nvSpPr>
          <p:cNvPr id="10244" name="Text Box 4"/>
          <p:cNvSpPr txBox="1">
            <a:spLocks noChangeArrowheads="1"/>
          </p:cNvSpPr>
          <p:nvPr/>
        </p:nvSpPr>
        <p:spPr bwMode="auto">
          <a:xfrm>
            <a:off x="533400" y="2362200"/>
            <a:ext cx="52578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All people have needs which they seek to meet.</a:t>
            </a:r>
          </a:p>
        </p:txBody>
      </p:sp>
      <p:sp>
        <p:nvSpPr>
          <p:cNvPr id="10245" name="Text Box 5"/>
          <p:cNvSpPr txBox="1">
            <a:spLocks noChangeArrowheads="1"/>
          </p:cNvSpPr>
          <p:nvPr/>
        </p:nvSpPr>
        <p:spPr bwMode="auto">
          <a:xfrm>
            <a:off x="533400" y="3733800"/>
            <a:ext cx="5257800" cy="1187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People have a variety of personality types, learning styles and preferences.</a:t>
            </a:r>
          </a:p>
        </p:txBody>
      </p:sp>
      <p:sp>
        <p:nvSpPr>
          <p:cNvPr id="10246" name="Text Box 6"/>
          <p:cNvSpPr txBox="1">
            <a:spLocks noChangeArrowheads="1"/>
          </p:cNvSpPr>
          <p:nvPr/>
        </p:nvSpPr>
        <p:spPr bwMode="auto">
          <a:xfrm>
            <a:off x="533400" y="5334000"/>
            <a:ext cx="49530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Derived from incongruent interactions.</a:t>
            </a:r>
          </a:p>
        </p:txBody>
      </p:sp>
      <p:grpSp>
        <p:nvGrpSpPr>
          <p:cNvPr id="10247" name="Group 7"/>
          <p:cNvGrpSpPr>
            <a:grpSpLocks/>
          </p:cNvGrpSpPr>
          <p:nvPr/>
        </p:nvGrpSpPr>
        <p:grpSpPr bwMode="auto">
          <a:xfrm>
            <a:off x="5638800" y="1295400"/>
            <a:ext cx="3048000" cy="785813"/>
            <a:chOff x="3552" y="816"/>
            <a:chExt cx="1920" cy="495"/>
          </a:xfrm>
        </p:grpSpPr>
        <p:sp>
          <p:nvSpPr>
            <p:cNvPr id="28697" name="Text Box 8"/>
            <p:cNvSpPr txBox="1">
              <a:spLocks noChangeArrowheads="1"/>
            </p:cNvSpPr>
            <p:nvPr/>
          </p:nvSpPr>
          <p:spPr bwMode="auto">
            <a:xfrm>
              <a:off x="4128" y="816"/>
              <a:ext cx="1344" cy="4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pPr>
              <a:r>
                <a:rPr lang="en-US"/>
                <a:t>Dreikurs</a:t>
              </a:r>
            </a:p>
            <a:p>
              <a:pPr>
                <a:lnSpc>
                  <a:spcPct val="70000"/>
                </a:lnSpc>
                <a:spcBef>
                  <a:spcPct val="50000"/>
                </a:spcBef>
              </a:pPr>
              <a:r>
                <a:rPr lang="en-US"/>
                <a:t>Balson</a:t>
              </a:r>
            </a:p>
          </p:txBody>
        </p:sp>
        <p:sp>
          <p:nvSpPr>
            <p:cNvPr id="28698" name="Line 9"/>
            <p:cNvSpPr>
              <a:spLocks noChangeShapeType="1"/>
            </p:cNvSpPr>
            <p:nvPr/>
          </p:nvSpPr>
          <p:spPr bwMode="auto">
            <a:xfrm flipH="1">
              <a:off x="3552" y="912"/>
              <a:ext cx="480" cy="144"/>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99" name="Line 10"/>
            <p:cNvSpPr>
              <a:spLocks noChangeShapeType="1"/>
            </p:cNvSpPr>
            <p:nvPr/>
          </p:nvSpPr>
          <p:spPr bwMode="auto">
            <a:xfrm>
              <a:off x="3552" y="1056"/>
              <a:ext cx="480" cy="96"/>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51" name="Group 11"/>
          <p:cNvGrpSpPr>
            <a:grpSpLocks/>
          </p:cNvGrpSpPr>
          <p:nvPr/>
        </p:nvGrpSpPr>
        <p:grpSpPr bwMode="auto">
          <a:xfrm>
            <a:off x="5562600" y="2057400"/>
            <a:ext cx="3581400" cy="1333500"/>
            <a:chOff x="3504" y="1296"/>
            <a:chExt cx="2256" cy="840"/>
          </a:xfrm>
        </p:grpSpPr>
        <p:sp>
          <p:nvSpPr>
            <p:cNvPr id="28693" name="Text Box 12"/>
            <p:cNvSpPr txBox="1">
              <a:spLocks noChangeArrowheads="1"/>
            </p:cNvSpPr>
            <p:nvPr/>
          </p:nvSpPr>
          <p:spPr bwMode="auto">
            <a:xfrm>
              <a:off x="4176" y="1296"/>
              <a:ext cx="1584" cy="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pPr>
              <a:r>
                <a:rPr lang="en-US"/>
                <a:t>Glasser</a:t>
              </a:r>
            </a:p>
            <a:p>
              <a:pPr>
                <a:lnSpc>
                  <a:spcPct val="80000"/>
                </a:lnSpc>
                <a:spcBef>
                  <a:spcPct val="50000"/>
                </a:spcBef>
              </a:pPr>
              <a:r>
                <a:rPr lang="en-US"/>
                <a:t>Carl Rogers</a:t>
              </a:r>
            </a:p>
            <a:p>
              <a:pPr>
                <a:lnSpc>
                  <a:spcPct val="80000"/>
                </a:lnSpc>
                <a:spcBef>
                  <a:spcPct val="50000"/>
                </a:spcBef>
              </a:pPr>
              <a:r>
                <a:rPr lang="en-US"/>
                <a:t>Thomas Gordon</a:t>
              </a:r>
            </a:p>
          </p:txBody>
        </p:sp>
        <p:sp>
          <p:nvSpPr>
            <p:cNvPr id="28694" name="Line 13"/>
            <p:cNvSpPr>
              <a:spLocks noChangeShapeType="1"/>
            </p:cNvSpPr>
            <p:nvPr/>
          </p:nvSpPr>
          <p:spPr bwMode="auto">
            <a:xfrm flipH="1">
              <a:off x="3504" y="1432"/>
              <a:ext cx="576" cy="192"/>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95" name="Line 14"/>
            <p:cNvSpPr>
              <a:spLocks noChangeShapeType="1"/>
            </p:cNvSpPr>
            <p:nvPr/>
          </p:nvSpPr>
          <p:spPr bwMode="auto">
            <a:xfrm flipH="1" flipV="1">
              <a:off x="3504" y="1624"/>
              <a:ext cx="576" cy="48"/>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96" name="Line 15"/>
            <p:cNvSpPr>
              <a:spLocks noChangeShapeType="1"/>
            </p:cNvSpPr>
            <p:nvPr/>
          </p:nvSpPr>
          <p:spPr bwMode="auto">
            <a:xfrm flipH="1" flipV="1">
              <a:off x="3528" y="1632"/>
              <a:ext cx="600" cy="328"/>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56" name="Group 16"/>
          <p:cNvGrpSpPr>
            <a:grpSpLocks/>
          </p:cNvGrpSpPr>
          <p:nvPr/>
        </p:nvGrpSpPr>
        <p:grpSpPr bwMode="auto">
          <a:xfrm>
            <a:off x="5715000" y="3157538"/>
            <a:ext cx="3048000" cy="2100262"/>
            <a:chOff x="3600" y="1989"/>
            <a:chExt cx="1920" cy="1323"/>
          </a:xfrm>
        </p:grpSpPr>
        <p:sp>
          <p:nvSpPr>
            <p:cNvPr id="28688" name="Text Box 17"/>
            <p:cNvSpPr txBox="1">
              <a:spLocks noChangeArrowheads="1"/>
            </p:cNvSpPr>
            <p:nvPr/>
          </p:nvSpPr>
          <p:spPr bwMode="auto">
            <a:xfrm>
              <a:off x="4128" y="1989"/>
              <a:ext cx="1392" cy="13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Myers-Briggs</a:t>
              </a:r>
            </a:p>
            <a:p>
              <a:pPr>
                <a:spcBef>
                  <a:spcPct val="50000"/>
                </a:spcBef>
              </a:pPr>
              <a:r>
                <a:rPr lang="en-US"/>
                <a:t>Gardner</a:t>
              </a:r>
            </a:p>
            <a:p>
              <a:pPr>
                <a:spcBef>
                  <a:spcPct val="50000"/>
                </a:spcBef>
              </a:pPr>
              <a:r>
                <a:rPr lang="en-US"/>
                <a:t>VARK</a:t>
              </a:r>
            </a:p>
            <a:p>
              <a:pPr>
                <a:spcBef>
                  <a:spcPct val="50000"/>
                </a:spcBef>
              </a:pPr>
              <a:r>
                <a:rPr lang="en-US"/>
                <a:t>Hermann</a:t>
              </a:r>
            </a:p>
          </p:txBody>
        </p:sp>
        <p:sp>
          <p:nvSpPr>
            <p:cNvPr id="28689" name="Line 18"/>
            <p:cNvSpPr>
              <a:spLocks noChangeShapeType="1"/>
            </p:cNvSpPr>
            <p:nvPr/>
          </p:nvSpPr>
          <p:spPr bwMode="auto">
            <a:xfrm flipH="1">
              <a:off x="3600" y="2160"/>
              <a:ext cx="528" cy="48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90" name="Line 19"/>
            <p:cNvSpPr>
              <a:spLocks noChangeShapeType="1"/>
            </p:cNvSpPr>
            <p:nvPr/>
          </p:nvSpPr>
          <p:spPr bwMode="auto">
            <a:xfrm flipH="1">
              <a:off x="3600" y="2448"/>
              <a:ext cx="528" cy="192"/>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91" name="Line 20"/>
            <p:cNvSpPr>
              <a:spLocks noChangeShapeType="1"/>
            </p:cNvSpPr>
            <p:nvPr/>
          </p:nvSpPr>
          <p:spPr bwMode="auto">
            <a:xfrm flipH="1" flipV="1">
              <a:off x="3600" y="2640"/>
              <a:ext cx="528" cy="192"/>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92" name="Line 21"/>
            <p:cNvSpPr>
              <a:spLocks noChangeShapeType="1"/>
            </p:cNvSpPr>
            <p:nvPr/>
          </p:nvSpPr>
          <p:spPr bwMode="auto">
            <a:xfrm flipH="1" flipV="1">
              <a:off x="3600" y="2640"/>
              <a:ext cx="528" cy="528"/>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62" name="Group 22"/>
          <p:cNvGrpSpPr>
            <a:grpSpLocks/>
          </p:cNvGrpSpPr>
          <p:nvPr/>
        </p:nvGrpSpPr>
        <p:grpSpPr bwMode="auto">
          <a:xfrm>
            <a:off x="5105400" y="4876800"/>
            <a:ext cx="3071813" cy="1516063"/>
            <a:chOff x="3216" y="3072"/>
            <a:chExt cx="1935" cy="955"/>
          </a:xfrm>
        </p:grpSpPr>
        <p:sp>
          <p:nvSpPr>
            <p:cNvPr id="28684" name="Rectangle 23"/>
            <p:cNvSpPr>
              <a:spLocks noChangeArrowheads="1"/>
            </p:cNvSpPr>
            <p:nvPr/>
          </p:nvSpPr>
          <p:spPr bwMode="auto">
            <a:xfrm>
              <a:off x="4128" y="3072"/>
              <a:ext cx="1023" cy="955"/>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FF0000"/>
                  </a:solidFill>
                  <a:miter lim="800000"/>
                  <a:headEnd/>
                  <a:tailEnd/>
                </a14:hiddenLine>
              </a:ext>
            </a:extLst>
          </p:spPr>
          <p:txBody>
            <a:bodyPr wrap="none">
              <a:spAutoFit/>
            </a:bodyPr>
            <a:lstStyle/>
            <a:p>
              <a:pPr>
                <a:lnSpc>
                  <a:spcPct val="130000"/>
                </a:lnSpc>
              </a:pPr>
              <a:r>
                <a:rPr lang="en-US"/>
                <a:t>Durrant</a:t>
              </a:r>
            </a:p>
            <a:p>
              <a:pPr>
                <a:lnSpc>
                  <a:spcPct val="130000"/>
                </a:lnSpc>
              </a:pPr>
              <a:r>
                <a:rPr lang="en-US"/>
                <a:t>White</a:t>
              </a:r>
            </a:p>
            <a:p>
              <a:pPr>
                <a:lnSpc>
                  <a:spcPct val="130000"/>
                </a:lnSpc>
              </a:pPr>
              <a:r>
                <a:rPr lang="en-US"/>
                <a:t>De Shazer</a:t>
              </a:r>
            </a:p>
          </p:txBody>
        </p:sp>
        <p:sp>
          <p:nvSpPr>
            <p:cNvPr id="28685" name="Line 24"/>
            <p:cNvSpPr>
              <a:spLocks noChangeShapeType="1"/>
            </p:cNvSpPr>
            <p:nvPr/>
          </p:nvSpPr>
          <p:spPr bwMode="auto">
            <a:xfrm flipH="1">
              <a:off x="3216" y="3312"/>
              <a:ext cx="864" cy="288"/>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86" name="Line 25"/>
            <p:cNvSpPr>
              <a:spLocks noChangeShapeType="1"/>
            </p:cNvSpPr>
            <p:nvPr/>
          </p:nvSpPr>
          <p:spPr bwMode="auto">
            <a:xfrm flipH="1">
              <a:off x="3216" y="3552"/>
              <a:ext cx="864" cy="48"/>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87" name="Line 26"/>
            <p:cNvSpPr>
              <a:spLocks noChangeShapeType="1"/>
            </p:cNvSpPr>
            <p:nvPr/>
          </p:nvSpPr>
          <p:spPr bwMode="auto">
            <a:xfrm flipH="1" flipV="1">
              <a:off x="3216" y="3600"/>
              <a:ext cx="864" cy="288"/>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0267" name="Line 27"/>
          <p:cNvSpPr>
            <a:spLocks noChangeShapeType="1"/>
          </p:cNvSpPr>
          <p:nvPr/>
        </p:nvSpPr>
        <p:spPr bwMode="auto">
          <a:xfrm>
            <a:off x="609600" y="1066800"/>
            <a:ext cx="71628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1000"/>
                                        <p:tgtEl>
                                          <p:spTgt spid="10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fade">
                                      <p:cBhvr>
                                        <p:cTn id="12" dur="1000"/>
                                        <p:tgtEl>
                                          <p:spTgt spid="102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1000"/>
                                        <p:tgtEl>
                                          <p:spTgt spid="102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251"/>
                                        </p:tgtEl>
                                        <p:attrNameLst>
                                          <p:attrName>style.visibility</p:attrName>
                                        </p:attrNameLst>
                                      </p:cBhvr>
                                      <p:to>
                                        <p:strVal val="visible"/>
                                      </p:to>
                                    </p:set>
                                    <p:animEffect transition="in" filter="fade">
                                      <p:cBhvr>
                                        <p:cTn id="22" dur="1000"/>
                                        <p:tgtEl>
                                          <p:spTgt spid="10251"/>
                                        </p:tgtEl>
                                      </p:cBhvr>
                                    </p:animEffect>
                                  </p:childTnLst>
                                </p:cTn>
                              </p:par>
                              <p:par>
                                <p:cTn id="23" presetID="10" presetClass="exit" presetSubtype="0" fill="hold" nodeType="withEffect">
                                  <p:stCondLst>
                                    <p:cond delay="0"/>
                                  </p:stCondLst>
                                  <p:childTnLst>
                                    <p:animEffect transition="out" filter="fade">
                                      <p:cBhvr>
                                        <p:cTn id="24" dur="1000"/>
                                        <p:tgtEl>
                                          <p:spTgt spid="10247"/>
                                        </p:tgtEl>
                                      </p:cBhvr>
                                    </p:animEffect>
                                    <p:set>
                                      <p:cBhvr>
                                        <p:cTn id="25" dur="1" fill="hold">
                                          <p:stCondLst>
                                            <p:cond delay="999"/>
                                          </p:stCondLst>
                                        </p:cTn>
                                        <p:tgtEl>
                                          <p:spTgt spid="10247"/>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0245"/>
                                        </p:tgtEl>
                                        <p:attrNameLst>
                                          <p:attrName>style.visibility</p:attrName>
                                        </p:attrNameLst>
                                      </p:cBhvr>
                                      <p:to>
                                        <p:strVal val="visible"/>
                                      </p:to>
                                    </p:set>
                                    <p:animEffect transition="in" filter="fade">
                                      <p:cBhvr>
                                        <p:cTn id="30" dur="1000"/>
                                        <p:tgtEl>
                                          <p:spTgt spid="1024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0256"/>
                                        </p:tgtEl>
                                        <p:attrNameLst>
                                          <p:attrName>style.visibility</p:attrName>
                                        </p:attrNameLst>
                                      </p:cBhvr>
                                      <p:to>
                                        <p:strVal val="visible"/>
                                      </p:to>
                                    </p:set>
                                    <p:animEffect transition="in" filter="fade">
                                      <p:cBhvr>
                                        <p:cTn id="35" dur="1000"/>
                                        <p:tgtEl>
                                          <p:spTgt spid="10256"/>
                                        </p:tgtEl>
                                      </p:cBhvr>
                                    </p:animEffect>
                                  </p:childTnLst>
                                </p:cTn>
                              </p:par>
                              <p:par>
                                <p:cTn id="36" presetID="10" presetClass="exit" presetSubtype="0" fill="hold" nodeType="withEffect">
                                  <p:stCondLst>
                                    <p:cond delay="0"/>
                                  </p:stCondLst>
                                  <p:childTnLst>
                                    <p:animEffect transition="out" filter="fade">
                                      <p:cBhvr>
                                        <p:cTn id="37" dur="1000"/>
                                        <p:tgtEl>
                                          <p:spTgt spid="10251"/>
                                        </p:tgtEl>
                                      </p:cBhvr>
                                    </p:animEffect>
                                    <p:set>
                                      <p:cBhvr>
                                        <p:cTn id="38" dur="1" fill="hold">
                                          <p:stCondLst>
                                            <p:cond delay="999"/>
                                          </p:stCondLst>
                                        </p:cTn>
                                        <p:tgtEl>
                                          <p:spTgt spid="10251"/>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0246"/>
                                        </p:tgtEl>
                                        <p:attrNameLst>
                                          <p:attrName>style.visibility</p:attrName>
                                        </p:attrNameLst>
                                      </p:cBhvr>
                                      <p:to>
                                        <p:strVal val="visible"/>
                                      </p:to>
                                    </p:set>
                                    <p:animEffect transition="in" filter="fade">
                                      <p:cBhvr>
                                        <p:cTn id="43" dur="1000"/>
                                        <p:tgtEl>
                                          <p:spTgt spid="1024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10262"/>
                                        </p:tgtEl>
                                        <p:attrNameLst>
                                          <p:attrName>style.visibility</p:attrName>
                                        </p:attrNameLst>
                                      </p:cBhvr>
                                      <p:to>
                                        <p:strVal val="visible"/>
                                      </p:to>
                                    </p:set>
                                    <p:animEffect transition="in" filter="fade">
                                      <p:cBhvr>
                                        <p:cTn id="48" dur="1000"/>
                                        <p:tgtEl>
                                          <p:spTgt spid="10262"/>
                                        </p:tgtEl>
                                      </p:cBhvr>
                                    </p:animEffect>
                                  </p:childTnLst>
                                </p:cTn>
                              </p:par>
                              <p:par>
                                <p:cTn id="49" presetID="10" presetClass="exit" presetSubtype="0" fill="hold" nodeType="withEffect">
                                  <p:stCondLst>
                                    <p:cond delay="0"/>
                                  </p:stCondLst>
                                  <p:childTnLst>
                                    <p:animEffect transition="out" filter="fade">
                                      <p:cBhvr>
                                        <p:cTn id="50" dur="1000"/>
                                        <p:tgtEl>
                                          <p:spTgt spid="10256"/>
                                        </p:tgtEl>
                                      </p:cBhvr>
                                    </p:animEffect>
                                    <p:set>
                                      <p:cBhvr>
                                        <p:cTn id="51" dur="1" fill="hold">
                                          <p:stCondLst>
                                            <p:cond delay="999"/>
                                          </p:stCondLst>
                                        </p:cTn>
                                        <p:tgtEl>
                                          <p:spTgt spid="102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762000" y="3352800"/>
            <a:ext cx="7924800" cy="337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t>This sense of belonging can be achieved through positive interaction but when this fails children turn to negative mistaken goals of behaviour. </a:t>
            </a:r>
          </a:p>
          <a:p>
            <a:endParaRPr lang="en-US"/>
          </a:p>
          <a:p>
            <a:r>
              <a:rPr lang="en-US"/>
              <a:t>Dreikurs states, “no person behaves without intending to affect others, though people are usually not aware of the purpose of their behaviour.” (Dreikurs 1961).</a:t>
            </a:r>
          </a:p>
          <a:p>
            <a:endParaRPr lang="en-US"/>
          </a:p>
          <a:p>
            <a:endParaRPr lang="en-US"/>
          </a:p>
        </p:txBody>
      </p:sp>
      <p:sp>
        <p:nvSpPr>
          <p:cNvPr id="12291" name="Text Box 3"/>
          <p:cNvSpPr txBox="1">
            <a:spLocks noChangeArrowheads="1"/>
          </p:cNvSpPr>
          <p:nvPr/>
        </p:nvSpPr>
        <p:spPr bwMode="auto">
          <a:xfrm>
            <a:off x="762000" y="457200"/>
            <a:ext cx="822960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t>Behaviour as a Goal - Adler/Dreikurs/Balson</a:t>
            </a:r>
            <a:endParaRPr lang="en-US"/>
          </a:p>
        </p:txBody>
      </p:sp>
      <p:sp>
        <p:nvSpPr>
          <p:cNvPr id="12292" name="Line 4"/>
          <p:cNvSpPr>
            <a:spLocks noChangeShapeType="1"/>
          </p:cNvSpPr>
          <p:nvPr/>
        </p:nvSpPr>
        <p:spPr bwMode="auto">
          <a:xfrm>
            <a:off x="838200" y="1066800"/>
            <a:ext cx="80010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12293" name="Text Box 5"/>
          <p:cNvSpPr txBox="1">
            <a:spLocks noChangeArrowheads="1"/>
          </p:cNvSpPr>
          <p:nvPr/>
        </p:nvSpPr>
        <p:spPr bwMode="auto">
          <a:xfrm>
            <a:off x="762000" y="1828800"/>
            <a:ext cx="5867400" cy="1187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AU"/>
              <a:t>Dreikurs believed that all humans have a primary need to belong and feel part of a group. </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1000"/>
                                        <p:tgtEl>
                                          <p:spTgt spid="12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Line 2"/>
          <p:cNvSpPr>
            <a:spLocks noChangeShapeType="1"/>
          </p:cNvSpPr>
          <p:nvPr/>
        </p:nvSpPr>
        <p:spPr bwMode="auto">
          <a:xfrm flipV="1">
            <a:off x="1905000" y="990600"/>
            <a:ext cx="54102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14339" name="Rectangle 3"/>
          <p:cNvSpPr>
            <a:spLocks noChangeArrowheads="1"/>
          </p:cNvSpPr>
          <p:nvPr/>
        </p:nvSpPr>
        <p:spPr bwMode="auto">
          <a:xfrm>
            <a:off x="2133600" y="1690688"/>
            <a:ext cx="4648200" cy="5191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2800"/>
              <a:t>the undue attention seeker</a:t>
            </a:r>
            <a:endParaRPr lang="en-US"/>
          </a:p>
        </p:txBody>
      </p:sp>
      <p:sp>
        <p:nvSpPr>
          <p:cNvPr id="14340" name="Rectangle 4"/>
          <p:cNvSpPr>
            <a:spLocks noChangeArrowheads="1"/>
          </p:cNvSpPr>
          <p:nvPr/>
        </p:nvSpPr>
        <p:spPr bwMode="auto">
          <a:xfrm>
            <a:off x="1905000" y="2895600"/>
            <a:ext cx="3352800" cy="519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2800"/>
              <a:t>the power seeker</a:t>
            </a:r>
            <a:endParaRPr lang="en-US"/>
          </a:p>
        </p:txBody>
      </p:sp>
      <p:sp>
        <p:nvSpPr>
          <p:cNvPr id="14341" name="Rectangle 5"/>
          <p:cNvSpPr>
            <a:spLocks noChangeArrowheads="1"/>
          </p:cNvSpPr>
          <p:nvPr/>
        </p:nvSpPr>
        <p:spPr bwMode="auto">
          <a:xfrm>
            <a:off x="5137150" y="3733800"/>
            <a:ext cx="1568450" cy="519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800"/>
              <a:t> revenge</a:t>
            </a:r>
          </a:p>
        </p:txBody>
      </p:sp>
      <p:sp>
        <p:nvSpPr>
          <p:cNvPr id="14342" name="Rectangle 6"/>
          <p:cNvSpPr>
            <a:spLocks noChangeArrowheads="1"/>
          </p:cNvSpPr>
          <p:nvPr/>
        </p:nvSpPr>
        <p:spPr bwMode="auto">
          <a:xfrm>
            <a:off x="1905000" y="4967288"/>
            <a:ext cx="6391275" cy="5191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800"/>
              <a:t>the display of inadequacy or withdrawal</a:t>
            </a:r>
            <a:endParaRPr lang="en-US"/>
          </a:p>
        </p:txBody>
      </p:sp>
      <p:pic>
        <p:nvPicPr>
          <p:cNvPr id="143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810000"/>
            <a:ext cx="685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43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388" y="5181600"/>
            <a:ext cx="709612"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434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462088"/>
            <a:ext cx="546100" cy="754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4347" name="Rectangle 11"/>
          <p:cNvSpPr>
            <a:spLocks noChangeArrowheads="1"/>
          </p:cNvSpPr>
          <p:nvPr/>
        </p:nvSpPr>
        <p:spPr bwMode="auto">
          <a:xfrm>
            <a:off x="1828800" y="457200"/>
            <a:ext cx="3640138"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3200"/>
              <a:t>Goals of Behaviour</a:t>
            </a:r>
            <a:endParaRPr lang="en-US"/>
          </a:p>
        </p:txBody>
      </p:sp>
      <p:pic>
        <p:nvPicPr>
          <p:cNvPr id="1434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04800" y="228600"/>
            <a:ext cx="10287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4349" name="Text Box 13"/>
          <p:cNvSpPr txBox="1">
            <a:spLocks noChangeArrowheads="1"/>
          </p:cNvSpPr>
          <p:nvPr/>
        </p:nvSpPr>
        <p:spPr bwMode="auto">
          <a:xfrm>
            <a:off x="2209800" y="2224088"/>
            <a:ext cx="5334000"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1800" i="1"/>
              <a:t>keeps others busy or tries to get special services</a:t>
            </a:r>
            <a:endParaRPr lang="en-AU"/>
          </a:p>
        </p:txBody>
      </p:sp>
      <p:sp>
        <p:nvSpPr>
          <p:cNvPr id="14350" name="Text Box 14"/>
          <p:cNvSpPr txBox="1">
            <a:spLocks noChangeArrowheads="1"/>
          </p:cNvSpPr>
          <p:nvPr/>
        </p:nvSpPr>
        <p:spPr bwMode="auto">
          <a:xfrm>
            <a:off x="2438400" y="3352800"/>
            <a:ext cx="190500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1800" i="1"/>
              <a:t>wants to be boss</a:t>
            </a:r>
            <a:endParaRPr lang="en-AU"/>
          </a:p>
        </p:txBody>
      </p:sp>
      <p:sp>
        <p:nvSpPr>
          <p:cNvPr id="14351" name="Text Box 15"/>
          <p:cNvSpPr txBox="1">
            <a:spLocks noChangeArrowheads="1"/>
          </p:cNvSpPr>
          <p:nvPr/>
        </p:nvSpPr>
        <p:spPr bwMode="auto">
          <a:xfrm>
            <a:off x="4724400" y="4205288"/>
            <a:ext cx="1981200"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1800" i="1"/>
              <a:t>trying to get even</a:t>
            </a:r>
          </a:p>
        </p:txBody>
      </p:sp>
      <p:sp>
        <p:nvSpPr>
          <p:cNvPr id="14352" name="Text Box 16"/>
          <p:cNvSpPr txBox="1">
            <a:spLocks noChangeArrowheads="1"/>
          </p:cNvSpPr>
          <p:nvPr/>
        </p:nvSpPr>
        <p:spPr bwMode="auto">
          <a:xfrm>
            <a:off x="2362200" y="5500688"/>
            <a:ext cx="3733800"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1800" i="1"/>
              <a:t>gives up and wants to be left alone</a:t>
            </a:r>
          </a:p>
        </p:txBody>
      </p:sp>
      <p:pic>
        <p:nvPicPr>
          <p:cNvPr id="2" name="MrBurns.png" descr="/Users/CSC/Desktop/UOWCourses/EDPP302/Week 1/MrBurns.png"/>
          <p:cNvPicPr>
            <a:picLocks noChangeAspect="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116013" y="2924175"/>
            <a:ext cx="6350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par>
                                <p:cTn id="8" presetID="10" presetClass="entr" presetSubtype="0" fill="hold" nodeType="withEffect">
                                  <p:stCondLst>
                                    <p:cond delay="0"/>
                                  </p:stCondLst>
                                  <p:childTnLst>
                                    <p:set>
                                      <p:cBhvr>
                                        <p:cTn id="9" dur="1" fill="hold">
                                          <p:stCondLst>
                                            <p:cond delay="0"/>
                                          </p:stCondLst>
                                        </p:cTn>
                                        <p:tgtEl>
                                          <p:spTgt spid="14345"/>
                                        </p:tgtEl>
                                        <p:attrNameLst>
                                          <p:attrName>style.visibility</p:attrName>
                                        </p:attrNameLst>
                                      </p:cBhvr>
                                      <p:to>
                                        <p:strVal val="visible"/>
                                      </p:to>
                                    </p:set>
                                    <p:animEffect transition="in" filter="fade">
                                      <p:cBhvr>
                                        <p:cTn id="10" dur="500"/>
                                        <p:tgtEl>
                                          <p:spTgt spid="143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349"/>
                                        </p:tgtEl>
                                        <p:attrNameLst>
                                          <p:attrName>style.visibility</p:attrName>
                                        </p:attrNameLst>
                                      </p:cBhvr>
                                      <p:to>
                                        <p:strVal val="visible"/>
                                      </p:to>
                                    </p:set>
                                    <p:animEffect transition="in" filter="fade">
                                      <p:cBhvr>
                                        <p:cTn id="15" dur="500"/>
                                        <p:tgtEl>
                                          <p:spTgt spid="143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40"/>
                                        </p:tgtEl>
                                        <p:attrNameLst>
                                          <p:attrName>style.visibility</p:attrName>
                                        </p:attrNameLst>
                                      </p:cBhvr>
                                      <p:to>
                                        <p:strVal val="visible"/>
                                      </p:to>
                                    </p:set>
                                    <p:animEffect transition="in" filter="fade">
                                      <p:cBhvr>
                                        <p:cTn id="20" dur="500"/>
                                        <p:tgtEl>
                                          <p:spTgt spid="14340"/>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350"/>
                                        </p:tgtEl>
                                        <p:attrNameLst>
                                          <p:attrName>style.visibility</p:attrName>
                                        </p:attrNameLst>
                                      </p:cBhvr>
                                      <p:to>
                                        <p:strVal val="visible"/>
                                      </p:to>
                                    </p:set>
                                    <p:animEffect transition="in" filter="fade">
                                      <p:cBhvr>
                                        <p:cTn id="28" dur="500"/>
                                        <p:tgtEl>
                                          <p:spTgt spid="1435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341"/>
                                        </p:tgtEl>
                                        <p:attrNameLst>
                                          <p:attrName>style.visibility</p:attrName>
                                        </p:attrNameLst>
                                      </p:cBhvr>
                                      <p:to>
                                        <p:strVal val="visible"/>
                                      </p:to>
                                    </p:set>
                                    <p:animEffect transition="in" filter="fade">
                                      <p:cBhvr>
                                        <p:cTn id="33" dur="500"/>
                                        <p:tgtEl>
                                          <p:spTgt spid="14341"/>
                                        </p:tgtEl>
                                      </p:cBhvr>
                                    </p:animEffect>
                                  </p:childTnLst>
                                </p:cTn>
                              </p:par>
                              <p:par>
                                <p:cTn id="34" presetID="10" presetClass="entr" presetSubtype="0" fill="hold" nodeType="withEffect">
                                  <p:stCondLst>
                                    <p:cond delay="0"/>
                                  </p:stCondLst>
                                  <p:childTnLst>
                                    <p:set>
                                      <p:cBhvr>
                                        <p:cTn id="35" dur="1" fill="hold">
                                          <p:stCondLst>
                                            <p:cond delay="0"/>
                                          </p:stCondLst>
                                        </p:cTn>
                                        <p:tgtEl>
                                          <p:spTgt spid="14343"/>
                                        </p:tgtEl>
                                        <p:attrNameLst>
                                          <p:attrName>style.visibility</p:attrName>
                                        </p:attrNameLst>
                                      </p:cBhvr>
                                      <p:to>
                                        <p:strVal val="visible"/>
                                      </p:to>
                                    </p:set>
                                    <p:animEffect transition="in" filter="fade">
                                      <p:cBhvr>
                                        <p:cTn id="36" dur="500"/>
                                        <p:tgtEl>
                                          <p:spTgt spid="1434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351"/>
                                        </p:tgtEl>
                                        <p:attrNameLst>
                                          <p:attrName>style.visibility</p:attrName>
                                        </p:attrNameLst>
                                      </p:cBhvr>
                                      <p:to>
                                        <p:strVal val="visible"/>
                                      </p:to>
                                    </p:set>
                                    <p:animEffect transition="in" filter="fade">
                                      <p:cBhvr>
                                        <p:cTn id="41" dur="500"/>
                                        <p:tgtEl>
                                          <p:spTgt spid="1435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342"/>
                                        </p:tgtEl>
                                        <p:attrNameLst>
                                          <p:attrName>style.visibility</p:attrName>
                                        </p:attrNameLst>
                                      </p:cBhvr>
                                      <p:to>
                                        <p:strVal val="visible"/>
                                      </p:to>
                                    </p:set>
                                    <p:animEffect transition="in" filter="fade">
                                      <p:cBhvr>
                                        <p:cTn id="46" dur="500"/>
                                        <p:tgtEl>
                                          <p:spTgt spid="14342"/>
                                        </p:tgtEl>
                                      </p:cBhvr>
                                    </p:animEffect>
                                  </p:childTnLst>
                                </p:cTn>
                              </p:par>
                              <p:par>
                                <p:cTn id="47" presetID="10" presetClass="entr" presetSubtype="0" fill="hold" nodeType="withEffect">
                                  <p:stCondLst>
                                    <p:cond delay="0"/>
                                  </p:stCondLst>
                                  <p:childTnLst>
                                    <p:set>
                                      <p:cBhvr>
                                        <p:cTn id="48" dur="1" fill="hold">
                                          <p:stCondLst>
                                            <p:cond delay="0"/>
                                          </p:stCondLst>
                                        </p:cTn>
                                        <p:tgtEl>
                                          <p:spTgt spid="14344"/>
                                        </p:tgtEl>
                                        <p:attrNameLst>
                                          <p:attrName>style.visibility</p:attrName>
                                        </p:attrNameLst>
                                      </p:cBhvr>
                                      <p:to>
                                        <p:strVal val="visible"/>
                                      </p:to>
                                    </p:set>
                                    <p:animEffect transition="in" filter="fade">
                                      <p:cBhvr>
                                        <p:cTn id="49" dur="500"/>
                                        <p:tgtEl>
                                          <p:spTgt spid="1434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2"/>
                                        </p:tgtEl>
                                        <p:attrNameLst>
                                          <p:attrName>style.visibility</p:attrName>
                                        </p:attrNameLst>
                                      </p:cBhvr>
                                      <p:to>
                                        <p:strVal val="visible"/>
                                      </p:to>
                                    </p:set>
                                    <p:animEffect transition="in" filter="fade">
                                      <p:cBhvr>
                                        <p:cTn id="54" dur="500"/>
                                        <p:tgtEl>
                                          <p:spTgt spid="14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40" grpId="0"/>
      <p:bldP spid="14341" grpId="0"/>
      <p:bldP spid="14342" grpId="0"/>
      <p:bldP spid="14349" grpId="0"/>
      <p:bldP spid="14350" grpId="0"/>
      <p:bldP spid="14351" grpId="0"/>
      <p:bldP spid="1435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971800" y="304800"/>
            <a:ext cx="5516563" cy="5794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spAutoFit/>
          </a:bodyPr>
          <a:lstStyle/>
          <a:p>
            <a:pPr eaLnBrk="1" hangingPunct="1">
              <a:defRPr/>
            </a:pPr>
            <a:r>
              <a:rPr lang="en-US" sz="3200"/>
              <a:t>Reading the Goal of Students</a:t>
            </a:r>
            <a:endParaRPr lang="en-US" sz="3200" b="1" u="sng"/>
          </a:p>
        </p:txBody>
      </p:sp>
      <p:sp>
        <p:nvSpPr>
          <p:cNvPr id="16387" name="Rectangle 3"/>
          <p:cNvSpPr>
            <a:spLocks noChangeArrowheads="1"/>
          </p:cNvSpPr>
          <p:nvPr/>
        </p:nvSpPr>
        <p:spPr bwMode="auto">
          <a:xfrm>
            <a:off x="457200" y="1311275"/>
            <a:ext cx="8496300" cy="66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eaLnBrk="1" hangingPunct="1">
              <a:lnSpc>
                <a:spcPct val="95000"/>
              </a:lnSpc>
              <a:defRPr/>
            </a:pPr>
            <a:r>
              <a:rPr lang="en-US" sz="2000" b="1"/>
              <a:t>There are two reliable approaches to understanding the goal of a child's behaviour. </a:t>
            </a:r>
          </a:p>
        </p:txBody>
      </p:sp>
      <p:sp>
        <p:nvSpPr>
          <p:cNvPr id="16388" name="Rectangle 4"/>
          <p:cNvSpPr>
            <a:spLocks noChangeArrowheads="1"/>
          </p:cNvSpPr>
          <p:nvPr/>
        </p:nvSpPr>
        <p:spPr bwMode="auto">
          <a:xfrm>
            <a:off x="533400" y="3276600"/>
            <a:ext cx="82232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381000" indent="-381000" eaLnBrk="1" hangingPunct="1">
              <a:defRPr/>
            </a:pPr>
            <a:r>
              <a:rPr lang="en-US" sz="2000" b="1"/>
              <a:t>2.	</a:t>
            </a:r>
            <a:r>
              <a:rPr lang="en-US" sz="2000"/>
              <a:t>Observe the child's reaction to teacher/parental correction.</a:t>
            </a:r>
            <a:r>
              <a:rPr lang="en-US" sz="2000" b="1"/>
              <a:t> </a:t>
            </a:r>
          </a:p>
        </p:txBody>
      </p:sp>
      <p:sp>
        <p:nvSpPr>
          <p:cNvPr id="16389" name="Text Box 5"/>
          <p:cNvSpPr txBox="1">
            <a:spLocks noChangeArrowheads="1"/>
          </p:cNvSpPr>
          <p:nvPr/>
        </p:nvSpPr>
        <p:spPr bwMode="auto">
          <a:xfrm>
            <a:off x="5181600" y="990600"/>
            <a:ext cx="3241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200" i="1"/>
              <a:t>From  </a:t>
            </a:r>
            <a:r>
              <a:rPr lang="en-AU" sz="1200" i="1">
                <a:hlinkClick r:id="rId3"/>
              </a:rPr>
              <a:t>http://www.montessori.asn.au/lib/4.htm  </a:t>
            </a:r>
            <a:endParaRPr lang="en-AU" sz="1200" i="1"/>
          </a:p>
        </p:txBody>
      </p:sp>
      <p:sp>
        <p:nvSpPr>
          <p:cNvPr id="16390" name="Rectangle 6"/>
          <p:cNvSpPr>
            <a:spLocks noChangeArrowheads="1"/>
          </p:cNvSpPr>
          <p:nvPr/>
        </p:nvSpPr>
        <p:spPr bwMode="auto">
          <a:xfrm>
            <a:off x="6172200" y="3810000"/>
            <a:ext cx="21145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1800" b="1" u="sng"/>
              <a:t>How Child Reacts</a:t>
            </a:r>
            <a:endParaRPr lang="en-US" sz="1800"/>
          </a:p>
        </p:txBody>
      </p:sp>
      <p:sp>
        <p:nvSpPr>
          <p:cNvPr id="16391" name="Rectangle 7"/>
          <p:cNvSpPr>
            <a:spLocks noChangeArrowheads="1"/>
          </p:cNvSpPr>
          <p:nvPr/>
        </p:nvSpPr>
        <p:spPr bwMode="auto">
          <a:xfrm>
            <a:off x="533400" y="2133600"/>
            <a:ext cx="7696200" cy="1006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381000" indent="-381000"/>
            <a:r>
              <a:rPr lang="en-US" sz="2000" b="1"/>
              <a:t>1.	</a:t>
            </a:r>
            <a:r>
              <a:rPr lang="en-US" sz="2000"/>
              <a:t>Observe your own spontaneous and impulsive reaction to the child's behaviour. What teachers/parents feel like doing is exactly what children want them to do.</a:t>
            </a:r>
            <a:endParaRPr lang="en-US" sz="2000" b="1"/>
          </a:p>
        </p:txBody>
      </p:sp>
      <p:sp>
        <p:nvSpPr>
          <p:cNvPr id="16392" name="Line 8"/>
          <p:cNvSpPr>
            <a:spLocks noChangeShapeType="1"/>
          </p:cNvSpPr>
          <p:nvPr/>
        </p:nvSpPr>
        <p:spPr bwMode="auto">
          <a:xfrm>
            <a:off x="3124200" y="914400"/>
            <a:ext cx="52578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16393" name="Rectangle 9"/>
          <p:cNvSpPr>
            <a:spLocks noChangeArrowheads="1"/>
          </p:cNvSpPr>
          <p:nvPr/>
        </p:nvSpPr>
        <p:spPr bwMode="auto">
          <a:xfrm>
            <a:off x="3511550" y="3810000"/>
            <a:ext cx="21272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1800" b="1" u="sng"/>
              <a:t>How teacher feels</a:t>
            </a:r>
          </a:p>
        </p:txBody>
      </p:sp>
      <p:sp>
        <p:nvSpPr>
          <p:cNvPr id="16394" name="Rectangle 10"/>
          <p:cNvSpPr>
            <a:spLocks noChangeArrowheads="1"/>
          </p:cNvSpPr>
          <p:nvPr/>
        </p:nvSpPr>
        <p:spPr bwMode="auto">
          <a:xfrm>
            <a:off x="3522663" y="4322763"/>
            <a:ext cx="1085850" cy="311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lnSpc>
                <a:spcPct val="80000"/>
              </a:lnSpc>
            </a:pPr>
            <a:r>
              <a:rPr lang="en-US" sz="1800"/>
              <a:t>Annoyed</a:t>
            </a:r>
          </a:p>
        </p:txBody>
      </p:sp>
      <p:sp>
        <p:nvSpPr>
          <p:cNvPr id="16395" name="Rectangle 11"/>
          <p:cNvSpPr>
            <a:spLocks noChangeArrowheads="1"/>
          </p:cNvSpPr>
          <p:nvPr/>
        </p:nvSpPr>
        <p:spPr bwMode="auto">
          <a:xfrm>
            <a:off x="3522663" y="4738688"/>
            <a:ext cx="2420937"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800"/>
              <a:t>Personally challenged</a:t>
            </a:r>
          </a:p>
        </p:txBody>
      </p:sp>
      <p:sp>
        <p:nvSpPr>
          <p:cNvPr id="16396" name="Rectangle 12"/>
          <p:cNvSpPr>
            <a:spLocks noChangeArrowheads="1"/>
          </p:cNvSpPr>
          <p:nvPr/>
        </p:nvSpPr>
        <p:spPr bwMode="auto">
          <a:xfrm>
            <a:off x="3522663" y="5133975"/>
            <a:ext cx="1352550" cy="504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1" hangingPunct="1">
              <a:lnSpc>
                <a:spcPct val="150000"/>
              </a:lnSpc>
            </a:pPr>
            <a:r>
              <a:rPr lang="en-US" sz="1800"/>
              <a:t>Deeply hurt</a:t>
            </a:r>
          </a:p>
        </p:txBody>
      </p:sp>
      <p:sp>
        <p:nvSpPr>
          <p:cNvPr id="16397" name="Rectangle 13"/>
          <p:cNvSpPr>
            <a:spLocks noChangeArrowheads="1"/>
          </p:cNvSpPr>
          <p:nvPr/>
        </p:nvSpPr>
        <p:spPr bwMode="auto">
          <a:xfrm>
            <a:off x="3522663" y="5715000"/>
            <a:ext cx="1300162" cy="504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1" hangingPunct="1">
              <a:lnSpc>
                <a:spcPct val="150000"/>
              </a:lnSpc>
            </a:pPr>
            <a:r>
              <a:rPr lang="en-US" sz="1800"/>
              <a:t>"Hopeless"</a:t>
            </a:r>
          </a:p>
        </p:txBody>
      </p:sp>
      <p:sp>
        <p:nvSpPr>
          <p:cNvPr id="16398" name="Rectangle 14"/>
          <p:cNvSpPr>
            <a:spLocks noChangeArrowheads="1"/>
          </p:cNvSpPr>
          <p:nvPr/>
        </p:nvSpPr>
        <p:spPr bwMode="auto">
          <a:xfrm>
            <a:off x="6172200" y="4267200"/>
            <a:ext cx="20002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800"/>
              <a:t>Temporarily stops</a:t>
            </a:r>
          </a:p>
        </p:txBody>
      </p:sp>
      <p:sp>
        <p:nvSpPr>
          <p:cNvPr id="16399" name="Rectangle 15"/>
          <p:cNvSpPr>
            <a:spLocks noChangeArrowheads="1"/>
          </p:cNvSpPr>
          <p:nvPr/>
        </p:nvSpPr>
        <p:spPr bwMode="auto">
          <a:xfrm>
            <a:off x="6172200" y="4738688"/>
            <a:ext cx="2217738"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800"/>
              <a:t>Continues to disturb</a:t>
            </a:r>
          </a:p>
        </p:txBody>
      </p:sp>
      <p:sp>
        <p:nvSpPr>
          <p:cNvPr id="16400" name="Rectangle 16"/>
          <p:cNvSpPr>
            <a:spLocks noChangeArrowheads="1"/>
          </p:cNvSpPr>
          <p:nvPr/>
        </p:nvSpPr>
        <p:spPr bwMode="auto">
          <a:xfrm>
            <a:off x="6172200" y="5272088"/>
            <a:ext cx="2890838"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800"/>
              <a:t>Becomes more aggressive</a:t>
            </a:r>
          </a:p>
        </p:txBody>
      </p:sp>
      <p:sp>
        <p:nvSpPr>
          <p:cNvPr id="16401" name="Rectangle 17"/>
          <p:cNvSpPr>
            <a:spLocks noChangeArrowheads="1"/>
          </p:cNvSpPr>
          <p:nvPr/>
        </p:nvSpPr>
        <p:spPr bwMode="auto">
          <a:xfrm>
            <a:off x="6172200" y="5853113"/>
            <a:ext cx="1479550"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800"/>
              <a:t>Uninterested</a:t>
            </a:r>
          </a:p>
        </p:txBody>
      </p:sp>
      <p:sp>
        <p:nvSpPr>
          <p:cNvPr id="16402" name="Rectangle 18"/>
          <p:cNvSpPr>
            <a:spLocks noChangeArrowheads="1"/>
          </p:cNvSpPr>
          <p:nvPr/>
        </p:nvSpPr>
        <p:spPr bwMode="auto">
          <a:xfrm>
            <a:off x="933450" y="3810000"/>
            <a:ext cx="1508125"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1800" b="1" u="sng"/>
              <a:t>Child's Goal</a:t>
            </a:r>
          </a:p>
        </p:txBody>
      </p:sp>
      <p:sp>
        <p:nvSpPr>
          <p:cNvPr id="16403" name="Rectangle 19"/>
          <p:cNvSpPr>
            <a:spLocks noChangeArrowheads="1"/>
          </p:cNvSpPr>
          <p:nvPr/>
        </p:nvSpPr>
        <p:spPr bwMode="auto">
          <a:xfrm>
            <a:off x="957263" y="4267200"/>
            <a:ext cx="1938337"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800"/>
              <a:t>Attention seeking</a:t>
            </a:r>
          </a:p>
        </p:txBody>
      </p:sp>
      <p:sp>
        <p:nvSpPr>
          <p:cNvPr id="16404" name="Rectangle 20"/>
          <p:cNvSpPr>
            <a:spLocks noChangeArrowheads="1"/>
          </p:cNvSpPr>
          <p:nvPr/>
        </p:nvSpPr>
        <p:spPr bwMode="auto">
          <a:xfrm>
            <a:off x="957263" y="4738688"/>
            <a:ext cx="831850"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800"/>
              <a:t>Power</a:t>
            </a:r>
          </a:p>
        </p:txBody>
      </p:sp>
      <p:sp>
        <p:nvSpPr>
          <p:cNvPr id="16405" name="Rectangle 21"/>
          <p:cNvSpPr>
            <a:spLocks noChangeArrowheads="1"/>
          </p:cNvSpPr>
          <p:nvPr/>
        </p:nvSpPr>
        <p:spPr bwMode="auto">
          <a:xfrm>
            <a:off x="957263" y="5272088"/>
            <a:ext cx="1098550"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800"/>
              <a:t>Revenge</a:t>
            </a:r>
          </a:p>
        </p:txBody>
      </p:sp>
      <p:sp>
        <p:nvSpPr>
          <p:cNvPr id="16406" name="Rectangle 22"/>
          <p:cNvSpPr>
            <a:spLocks noChangeArrowheads="1"/>
          </p:cNvSpPr>
          <p:nvPr/>
        </p:nvSpPr>
        <p:spPr bwMode="auto">
          <a:xfrm>
            <a:off x="957263" y="5853113"/>
            <a:ext cx="2509837"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800"/>
              <a:t>Inadequacy/withdrawal</a:t>
            </a:r>
          </a:p>
        </p:txBody>
      </p:sp>
      <p:sp>
        <p:nvSpPr>
          <p:cNvPr id="16407" name="Text Box 23"/>
          <p:cNvSpPr txBox="1">
            <a:spLocks noChangeArrowheads="1"/>
          </p:cNvSpPr>
          <p:nvPr/>
        </p:nvSpPr>
        <p:spPr bwMode="auto">
          <a:xfrm>
            <a:off x="990600" y="6400800"/>
            <a:ext cx="8001000"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1400"/>
              <a:t>For a detailed </a:t>
            </a:r>
            <a:r>
              <a:rPr lang="en-AU" sz="1400" b="1" i="1"/>
              <a:t>Mistaken Goals Chart</a:t>
            </a:r>
            <a:r>
              <a:rPr lang="en-AU" sz="1400"/>
              <a:t> go to </a:t>
            </a:r>
            <a:r>
              <a:rPr lang="en-AU" sz="1400">
                <a:hlinkClick r:id="rId4"/>
              </a:rPr>
              <a:t>http://resources.sai-iowa.org/bd/mistakengoal.pdf</a:t>
            </a:r>
            <a:endParaRPr lang="en-AU"/>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10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1000"/>
                                        <p:tgtEl>
                                          <p:spTgt spid="163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402"/>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16393"/>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1639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40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39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39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40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39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39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40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396"/>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400"/>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40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397"/>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401"/>
                                        </p:tgtEl>
                                        <p:attrNameLst>
                                          <p:attrName>style.visibility</p:attrName>
                                        </p:attrNameLst>
                                      </p:cBhvr>
                                      <p:to>
                                        <p:strVal val="visible"/>
                                      </p:to>
                                    </p:set>
                                  </p:childTnLst>
                                </p:cTn>
                              </p:par>
                              <p:par>
                                <p:cTn id="69" presetID="10" presetClass="entr" presetSubtype="0" fill="hold" grpId="0" nodeType="withEffect">
                                  <p:stCondLst>
                                    <p:cond delay="0"/>
                                  </p:stCondLst>
                                  <p:childTnLst>
                                    <p:set>
                                      <p:cBhvr>
                                        <p:cTn id="70" dur="1" fill="hold">
                                          <p:stCondLst>
                                            <p:cond delay="0"/>
                                          </p:stCondLst>
                                        </p:cTn>
                                        <p:tgtEl>
                                          <p:spTgt spid="16407"/>
                                        </p:tgtEl>
                                        <p:attrNameLst>
                                          <p:attrName>style.visibility</p:attrName>
                                        </p:attrNameLst>
                                      </p:cBhvr>
                                      <p:to>
                                        <p:strVal val="visible"/>
                                      </p:to>
                                    </p:set>
                                    <p:animEffect transition="in" filter="fade">
                                      <p:cBhvr>
                                        <p:cTn id="71" dur="1000"/>
                                        <p:tgtEl>
                                          <p:spTgt spid="16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1" grpId="0"/>
      <p:bldP spid="16393" grpId="0"/>
      <p:bldP spid="16394" grpId="0"/>
      <p:bldP spid="16395" grpId="0"/>
      <p:bldP spid="16396" grpId="0"/>
      <p:bldP spid="16397" grpId="0"/>
      <p:bldP spid="16398" grpId="0"/>
      <p:bldP spid="16399" grpId="0"/>
      <p:bldP spid="16400" grpId="0"/>
      <p:bldP spid="16401" grpId="0"/>
      <p:bldP spid="16402" grpId="0"/>
      <p:bldP spid="16403" grpId="0"/>
      <p:bldP spid="16404" grpId="0"/>
      <p:bldP spid="16405" grpId="0"/>
      <p:bldP spid="16406" grpId="0"/>
      <p:bldP spid="1640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14400" y="411163"/>
            <a:ext cx="7924800" cy="5794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t>Needs based - Choice Theory (Glasser)</a:t>
            </a:r>
          </a:p>
        </p:txBody>
      </p:sp>
      <p:sp>
        <p:nvSpPr>
          <p:cNvPr id="18435" name="Text Box 3"/>
          <p:cNvSpPr txBox="1">
            <a:spLocks noChangeArrowheads="1"/>
          </p:cNvSpPr>
          <p:nvPr/>
        </p:nvSpPr>
        <p:spPr bwMode="auto">
          <a:xfrm>
            <a:off x="838200" y="1371600"/>
            <a:ext cx="7696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Our behaviour is directed at meeting our basic needs:</a:t>
            </a:r>
          </a:p>
        </p:txBody>
      </p:sp>
      <p:sp>
        <p:nvSpPr>
          <p:cNvPr id="18436" name="Text Box 4"/>
          <p:cNvSpPr txBox="1">
            <a:spLocks noChangeArrowheads="1"/>
          </p:cNvSpPr>
          <p:nvPr/>
        </p:nvSpPr>
        <p:spPr bwMode="auto">
          <a:xfrm>
            <a:off x="914400" y="5562600"/>
            <a:ext cx="76200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Students can be focused on being aware of their behaviour and how best it can meet their needs.</a:t>
            </a:r>
          </a:p>
        </p:txBody>
      </p:sp>
      <p:sp>
        <p:nvSpPr>
          <p:cNvPr id="18437" name="Line 5"/>
          <p:cNvSpPr>
            <a:spLocks noChangeShapeType="1"/>
          </p:cNvSpPr>
          <p:nvPr/>
        </p:nvSpPr>
        <p:spPr bwMode="auto">
          <a:xfrm>
            <a:off x="990600" y="990600"/>
            <a:ext cx="71628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pic>
        <p:nvPicPr>
          <p:cNvPr id="4" name="Choice1.png" descr="/Users/CSC/Desktop/ChoiceTheory/Choice1.pn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22413" y="2276475"/>
            <a:ext cx="6218237"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Choice2.png" descr="/Users/CSC/Desktop/ChoiceTheory/Choice2.png"/>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522413" y="2276475"/>
            <a:ext cx="6218237"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hoice3.png" descr="/Users/CSC/Desktop/ChoiceTheory/Choice3.png"/>
          <p:cNvPicPr>
            <a:picLocks noChangeAspect="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22413" y="2276475"/>
            <a:ext cx="6218237"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Choice4.png" descr="/Users/CSC/Desktop/ChoiceTheory/Choice4.png"/>
          <p:cNvPicPr>
            <a:picLocks noChangeAspect="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1522413" y="2276475"/>
            <a:ext cx="6218237"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4" name="TextBox 7"/>
          <p:cNvSpPr txBox="1">
            <a:spLocks noChangeArrowheads="1"/>
          </p:cNvSpPr>
          <p:nvPr/>
        </p:nvSpPr>
        <p:spPr bwMode="auto">
          <a:xfrm>
            <a:off x="8788400" y="5883275"/>
            <a:ext cx="1841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pic>
        <p:nvPicPr>
          <p:cNvPr id="9" name="Choice5.png" descr="/Users/CSC/Desktop/ChoiceTheory/Choice5.png"/>
          <p:cNvPicPr>
            <a:picLocks noChangeAspect="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1522413" y="2276475"/>
            <a:ext cx="6218237"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Choice6.png" descr="/Users/CSC/Desktop/ChoiceTheory/Choice6.png"/>
          <p:cNvPicPr>
            <a:picLocks noChangeAspect="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1522413" y="2276475"/>
            <a:ext cx="6218237"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Choice7.png" descr="/Users/CSC/Desktop/ChoiceTheory/Choice7.png"/>
          <p:cNvPicPr>
            <a:picLocks noChangeAspect="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1522413" y="2276475"/>
            <a:ext cx="6218237"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20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xit" presetSubtype="0" fill="hold"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xit" presetSubtype="0" fill="hold"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xit" presetSubtype="0" fill="hold"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436"/>
                                        </p:tgtEl>
                                        <p:attrNameLst>
                                          <p:attrName>style.visibility</p:attrName>
                                        </p:attrNameLst>
                                      </p:cBhvr>
                                      <p:to>
                                        <p:strVal val="visible"/>
                                      </p:to>
                                    </p:set>
                                    <p:animEffect transition="in" filter="fade">
                                      <p:cBhvr>
                                        <p:cTn id="65"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1843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28600" y="1189038"/>
            <a:ext cx="4572000" cy="59737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673100" indent="-2921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2">
              <a:lnSpc>
                <a:spcPct val="170000"/>
              </a:lnSpc>
            </a:pPr>
            <a:r>
              <a:rPr lang="en-AU" sz="2800"/>
              <a:t>1. Linguistic</a:t>
            </a:r>
          </a:p>
          <a:p>
            <a:pPr lvl="2">
              <a:lnSpc>
                <a:spcPct val="170000"/>
              </a:lnSpc>
            </a:pPr>
            <a:r>
              <a:rPr lang="en-AU" sz="2800"/>
              <a:t>2. Logical-Mathematical</a:t>
            </a:r>
          </a:p>
          <a:p>
            <a:pPr lvl="2">
              <a:lnSpc>
                <a:spcPct val="170000"/>
              </a:lnSpc>
            </a:pPr>
            <a:r>
              <a:rPr lang="en-AU" sz="2800"/>
              <a:t>3. Bodily-Kinesthetic </a:t>
            </a:r>
          </a:p>
          <a:p>
            <a:pPr lvl="2">
              <a:lnSpc>
                <a:spcPct val="170000"/>
              </a:lnSpc>
            </a:pPr>
            <a:r>
              <a:rPr lang="en-AU" sz="2800"/>
              <a:t>4. Spatial </a:t>
            </a:r>
          </a:p>
          <a:p>
            <a:pPr lvl="2">
              <a:lnSpc>
                <a:spcPct val="170000"/>
              </a:lnSpc>
            </a:pPr>
            <a:r>
              <a:rPr lang="en-AU" sz="2800"/>
              <a:t>5. Musical </a:t>
            </a:r>
          </a:p>
          <a:p>
            <a:pPr lvl="2">
              <a:lnSpc>
                <a:spcPct val="170000"/>
              </a:lnSpc>
            </a:pPr>
            <a:r>
              <a:rPr lang="en-AU" sz="2800"/>
              <a:t>6. Interpersonal</a:t>
            </a:r>
          </a:p>
          <a:p>
            <a:pPr lvl="2">
              <a:lnSpc>
                <a:spcPct val="170000"/>
              </a:lnSpc>
            </a:pPr>
            <a:r>
              <a:rPr lang="en-AU" sz="2800"/>
              <a:t>7. Intrapersonal</a:t>
            </a:r>
            <a:endParaRPr lang="en-AU"/>
          </a:p>
          <a:p>
            <a:pPr>
              <a:lnSpc>
                <a:spcPct val="170000"/>
              </a:lnSpc>
              <a:spcBef>
                <a:spcPct val="50000"/>
              </a:spcBef>
            </a:pPr>
            <a:endParaRPr lang="en-US"/>
          </a:p>
        </p:txBody>
      </p:sp>
      <p:sp>
        <p:nvSpPr>
          <p:cNvPr id="20484" name="Text Box 4"/>
          <p:cNvSpPr txBox="1">
            <a:spLocks noChangeArrowheads="1"/>
          </p:cNvSpPr>
          <p:nvPr/>
        </p:nvSpPr>
        <p:spPr bwMode="auto">
          <a:xfrm>
            <a:off x="4724400" y="2590800"/>
            <a:ext cx="4067175" cy="2590800"/>
          </a:xfrm>
          <a:prstGeom prst="rect">
            <a:avLst/>
          </a:prstGeom>
          <a:solidFill>
            <a:srgbClr val="FFFF00"/>
          </a:solidFill>
          <a:ln w="12700">
            <a:solidFill>
              <a:schemeClr val="tx1"/>
            </a:solidFill>
            <a:miter lim="800000"/>
            <a:headEnd/>
            <a:tailEnd/>
          </a:ln>
          <a:effectLst>
            <a:innerShdw blurRad="63500" dist="50800" dir="13500000">
              <a:prstClr val="black">
                <a:alpha val="50000"/>
              </a:prstClr>
            </a:innerShdw>
          </a:effec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AU" smtClean="0"/>
              <a:t>INTRAPERSONAL</a:t>
            </a:r>
          </a:p>
          <a:p>
            <a:pPr>
              <a:spcBef>
                <a:spcPct val="50000"/>
              </a:spcBef>
              <a:defRPr/>
            </a:pPr>
            <a:r>
              <a:rPr lang="en-AU" smtClean="0"/>
              <a:t>These children may be shy. They are very aware of their own feelings and are self-motivated.</a:t>
            </a:r>
            <a:endParaRPr lang="en-US" smtClean="0"/>
          </a:p>
        </p:txBody>
      </p:sp>
      <p:sp>
        <p:nvSpPr>
          <p:cNvPr id="20485" name="Text Box 5"/>
          <p:cNvSpPr txBox="1">
            <a:spLocks noChangeArrowheads="1"/>
          </p:cNvSpPr>
          <p:nvPr/>
        </p:nvSpPr>
        <p:spPr bwMode="auto">
          <a:xfrm>
            <a:off x="1219200" y="381000"/>
            <a:ext cx="6705600" cy="641350"/>
          </a:xfrm>
          <a:prstGeom prst="rect">
            <a:avLst/>
          </a:prstGeom>
          <a:noFill/>
          <a:ln>
            <a:noFill/>
          </a:ln>
          <a:effectLst>
            <a:outerShdw blurRad="63500" dist="50799" dir="19500096" algn="ctr" rotWithShape="0">
              <a:srgbClr val="000000">
                <a:alpha val="38000"/>
              </a:srgb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600"/>
              <a:t>Gardiner’s Multiple Intelligences</a:t>
            </a:r>
          </a:p>
        </p:txBody>
      </p:sp>
      <p:sp>
        <p:nvSpPr>
          <p:cNvPr id="20486" name="Text Box 6"/>
          <p:cNvSpPr txBox="1">
            <a:spLocks noChangeArrowheads="1"/>
          </p:cNvSpPr>
          <p:nvPr/>
        </p:nvSpPr>
        <p:spPr bwMode="auto">
          <a:xfrm>
            <a:off x="4724400" y="2590800"/>
            <a:ext cx="4067175" cy="2743200"/>
          </a:xfrm>
          <a:prstGeom prst="rect">
            <a:avLst/>
          </a:prstGeom>
          <a:solidFill>
            <a:srgbClr val="FFFF00"/>
          </a:solidFill>
          <a:ln w="12700">
            <a:solidFill>
              <a:schemeClr val="tx1"/>
            </a:solidFill>
            <a:miter lim="800000"/>
            <a:headEnd/>
            <a:tailEnd/>
          </a:ln>
          <a:effectLst>
            <a:innerShdw blurRad="63500" dist="50800" dir="13500000">
              <a:prstClr val="black">
                <a:alpha val="50000"/>
              </a:prstClr>
            </a:innerShdw>
          </a:effec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AU" smtClean="0"/>
              <a:t>LINGUISTIC</a:t>
            </a:r>
          </a:p>
          <a:p>
            <a:pPr>
              <a:spcBef>
                <a:spcPct val="50000"/>
              </a:spcBef>
              <a:defRPr/>
            </a:pPr>
            <a:r>
              <a:rPr lang="en-AU" smtClean="0"/>
              <a:t>Children with this kind of intelligence enjoy writing, reading, telling stories or doing crossword puzzles.</a:t>
            </a:r>
            <a:endParaRPr lang="en-US" smtClean="0"/>
          </a:p>
        </p:txBody>
      </p:sp>
      <p:sp>
        <p:nvSpPr>
          <p:cNvPr id="20487" name="Text Box 7"/>
          <p:cNvSpPr txBox="1">
            <a:spLocks noChangeArrowheads="1"/>
          </p:cNvSpPr>
          <p:nvPr/>
        </p:nvSpPr>
        <p:spPr bwMode="auto">
          <a:xfrm>
            <a:off x="4724400" y="2590800"/>
            <a:ext cx="4067175" cy="3200400"/>
          </a:xfrm>
          <a:prstGeom prst="rect">
            <a:avLst/>
          </a:prstGeom>
          <a:solidFill>
            <a:srgbClr val="FFFF00"/>
          </a:solidFill>
          <a:ln w="12700">
            <a:solidFill>
              <a:schemeClr val="tx1"/>
            </a:solidFill>
            <a:miter lim="800000"/>
            <a:headEnd/>
            <a:tailEnd/>
          </a:ln>
          <a:effectLst>
            <a:innerShdw blurRad="63500" dist="50800" dir="13500000">
              <a:prstClr val="black">
                <a:alpha val="50000"/>
              </a:prstClr>
            </a:innerShdw>
          </a:effec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AU" smtClean="0"/>
              <a:t>LOGICAL/MATHEMATICAL</a:t>
            </a:r>
          </a:p>
          <a:p>
            <a:pPr>
              <a:spcBef>
                <a:spcPct val="50000"/>
              </a:spcBef>
              <a:defRPr/>
            </a:pPr>
            <a:r>
              <a:rPr lang="en-AU" smtClean="0"/>
              <a:t>Children with lots of logical intelligence are interested in patterns, categories and relationships. They are drawn to arithmetic problems, strategy games and experiments.</a:t>
            </a:r>
            <a:endParaRPr lang="en-US" smtClean="0"/>
          </a:p>
        </p:txBody>
      </p:sp>
      <p:sp>
        <p:nvSpPr>
          <p:cNvPr id="40973" name="Rectangle 8"/>
          <p:cNvSpPr>
            <a:spLocks noChangeArrowheads="1"/>
          </p:cNvSpPr>
          <p:nvPr/>
        </p:nvSpPr>
        <p:spPr bwMode="auto">
          <a:xfrm>
            <a:off x="6934200" y="4038600"/>
            <a:ext cx="3598863" cy="1800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endParaRPr lang="en-US"/>
          </a:p>
        </p:txBody>
      </p:sp>
      <p:sp>
        <p:nvSpPr>
          <p:cNvPr id="20489" name="Text Box 9"/>
          <p:cNvSpPr txBox="1">
            <a:spLocks noChangeArrowheads="1"/>
          </p:cNvSpPr>
          <p:nvPr/>
        </p:nvSpPr>
        <p:spPr bwMode="auto">
          <a:xfrm>
            <a:off x="4724400" y="2590800"/>
            <a:ext cx="4067175" cy="3200400"/>
          </a:xfrm>
          <a:prstGeom prst="rect">
            <a:avLst/>
          </a:prstGeom>
          <a:solidFill>
            <a:srgbClr val="FFFF00"/>
          </a:solidFill>
          <a:ln w="12700">
            <a:solidFill>
              <a:schemeClr val="tx1"/>
            </a:solidFill>
            <a:miter lim="800000"/>
            <a:headEnd/>
            <a:tailEnd/>
          </a:ln>
          <a:effectLst>
            <a:innerShdw blurRad="63500" dist="50800" dir="13500000">
              <a:prstClr val="black">
                <a:alpha val="50000"/>
              </a:prstClr>
            </a:innerShdw>
          </a:effec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AU" smtClean="0"/>
              <a:t>BODILY/KINESTHETIC</a:t>
            </a:r>
          </a:p>
          <a:p>
            <a:pPr>
              <a:spcBef>
                <a:spcPct val="50000"/>
              </a:spcBef>
              <a:defRPr/>
            </a:pPr>
            <a:r>
              <a:rPr lang="en-AU" smtClean="0"/>
              <a:t>These kids process knowledge through bodily sensations. They are often athletic, dancers or good at crafts such as sewing or woodworking.</a:t>
            </a:r>
            <a:endParaRPr lang="en-US" smtClean="0"/>
          </a:p>
        </p:txBody>
      </p:sp>
      <p:sp>
        <p:nvSpPr>
          <p:cNvPr id="20490" name="Text Box 10"/>
          <p:cNvSpPr txBox="1">
            <a:spLocks noChangeArrowheads="1"/>
          </p:cNvSpPr>
          <p:nvPr/>
        </p:nvSpPr>
        <p:spPr bwMode="auto">
          <a:xfrm>
            <a:off x="4724400" y="2590800"/>
            <a:ext cx="4067175" cy="3276600"/>
          </a:xfrm>
          <a:prstGeom prst="rect">
            <a:avLst/>
          </a:prstGeom>
          <a:solidFill>
            <a:srgbClr val="FFFF00"/>
          </a:solidFill>
          <a:ln w="12700">
            <a:solidFill>
              <a:schemeClr val="tx1"/>
            </a:solidFill>
            <a:miter lim="800000"/>
            <a:headEnd/>
            <a:tailEnd/>
          </a:ln>
          <a:effectLst>
            <a:innerShdw blurRad="63500" dist="50800" dir="13500000">
              <a:prstClr val="black">
                <a:alpha val="50000"/>
              </a:prstClr>
            </a:innerShdw>
          </a:effec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AU" smtClean="0"/>
              <a:t>SPATIAL</a:t>
            </a:r>
          </a:p>
          <a:p>
            <a:pPr>
              <a:spcBef>
                <a:spcPct val="50000"/>
              </a:spcBef>
              <a:defRPr/>
            </a:pPr>
            <a:r>
              <a:rPr lang="en-AU" smtClean="0"/>
              <a:t>These children think in images and pictures. They may be fascinated with mazes or jigsaw puzzles, or spend free time drawing, building with Lego or daydreaming.</a:t>
            </a:r>
            <a:endParaRPr lang="en-US" smtClean="0"/>
          </a:p>
        </p:txBody>
      </p:sp>
      <p:sp>
        <p:nvSpPr>
          <p:cNvPr id="20491" name="Text Box 11"/>
          <p:cNvSpPr txBox="1">
            <a:spLocks noChangeArrowheads="1"/>
          </p:cNvSpPr>
          <p:nvPr/>
        </p:nvSpPr>
        <p:spPr bwMode="auto">
          <a:xfrm>
            <a:off x="4724400" y="2590800"/>
            <a:ext cx="4067175" cy="3200400"/>
          </a:xfrm>
          <a:prstGeom prst="rect">
            <a:avLst/>
          </a:prstGeom>
          <a:solidFill>
            <a:srgbClr val="FFFF00"/>
          </a:solidFill>
          <a:ln w="12700">
            <a:solidFill>
              <a:schemeClr val="tx1"/>
            </a:solidFill>
            <a:miter lim="800000"/>
            <a:headEnd/>
            <a:tailEnd/>
          </a:ln>
          <a:effectLst>
            <a:innerShdw blurRad="63500" dist="50800" dir="13500000">
              <a:prstClr val="black">
                <a:alpha val="50000"/>
              </a:prstClr>
            </a:innerShdw>
          </a:effec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AU" smtClean="0"/>
              <a:t>MUSICAL</a:t>
            </a:r>
          </a:p>
          <a:p>
            <a:pPr>
              <a:spcBef>
                <a:spcPct val="50000"/>
              </a:spcBef>
              <a:defRPr/>
            </a:pPr>
            <a:r>
              <a:rPr lang="en-AU" smtClean="0"/>
              <a:t>Musical children are always singing or drumming to themselves. They are usually quite aware of sounds others may miss. These kids are often discriminating listeners.</a:t>
            </a:r>
            <a:endParaRPr lang="en-US" smtClean="0"/>
          </a:p>
        </p:txBody>
      </p:sp>
      <p:sp>
        <p:nvSpPr>
          <p:cNvPr id="20492" name="Text Box 12"/>
          <p:cNvSpPr txBox="1">
            <a:spLocks noChangeArrowheads="1"/>
          </p:cNvSpPr>
          <p:nvPr/>
        </p:nvSpPr>
        <p:spPr bwMode="auto">
          <a:xfrm>
            <a:off x="4724400" y="2590800"/>
            <a:ext cx="4067175" cy="3657600"/>
          </a:xfrm>
          <a:prstGeom prst="rect">
            <a:avLst/>
          </a:prstGeom>
          <a:solidFill>
            <a:srgbClr val="FFFF00"/>
          </a:solidFill>
          <a:ln w="12700">
            <a:solidFill>
              <a:schemeClr val="tx1"/>
            </a:solidFill>
            <a:miter lim="800000"/>
            <a:headEnd/>
            <a:tailEnd/>
          </a:ln>
          <a:effectLst>
            <a:innerShdw blurRad="63500" dist="50800" dir="13500000">
              <a:prstClr val="black">
                <a:alpha val="50000"/>
              </a:prstClr>
            </a:innerShdw>
          </a:effec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AU" smtClean="0"/>
              <a:t>INTERPERSONAL</a:t>
            </a:r>
          </a:p>
          <a:p>
            <a:pPr>
              <a:spcBef>
                <a:spcPct val="50000"/>
              </a:spcBef>
              <a:defRPr/>
            </a:pPr>
            <a:r>
              <a:rPr lang="en-AU" smtClean="0"/>
              <a:t>Children who are leaders among their peers, who are good at communicating and who seem to understand others' feelings and motives possess interpersonal intelligence.</a:t>
            </a:r>
            <a:endParaRPr lang="en-US" smtClean="0"/>
          </a:p>
        </p:txBody>
      </p:sp>
      <p:sp>
        <p:nvSpPr>
          <p:cNvPr id="40986" name="Rectangle 13"/>
          <p:cNvSpPr>
            <a:spLocks noChangeArrowheads="1"/>
          </p:cNvSpPr>
          <p:nvPr/>
        </p:nvSpPr>
        <p:spPr bwMode="auto">
          <a:xfrm>
            <a:off x="533400" y="1371600"/>
            <a:ext cx="22860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40987" name="Rectangle 14"/>
          <p:cNvSpPr>
            <a:spLocks noChangeArrowheads="1"/>
          </p:cNvSpPr>
          <p:nvPr/>
        </p:nvSpPr>
        <p:spPr bwMode="auto">
          <a:xfrm>
            <a:off x="685800" y="2133600"/>
            <a:ext cx="38100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40988" name="Rectangle 15"/>
          <p:cNvSpPr>
            <a:spLocks noChangeArrowheads="1"/>
          </p:cNvSpPr>
          <p:nvPr/>
        </p:nvSpPr>
        <p:spPr bwMode="auto">
          <a:xfrm>
            <a:off x="609600" y="2895600"/>
            <a:ext cx="35052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40989" name="Rectangle 16"/>
          <p:cNvSpPr>
            <a:spLocks noChangeArrowheads="1"/>
          </p:cNvSpPr>
          <p:nvPr/>
        </p:nvSpPr>
        <p:spPr bwMode="auto">
          <a:xfrm>
            <a:off x="609600" y="3657600"/>
            <a:ext cx="1752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40990" name="Rectangle 17"/>
          <p:cNvSpPr>
            <a:spLocks noChangeArrowheads="1"/>
          </p:cNvSpPr>
          <p:nvPr/>
        </p:nvSpPr>
        <p:spPr bwMode="auto">
          <a:xfrm>
            <a:off x="609600" y="4419600"/>
            <a:ext cx="17526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40991" name="Rectangle 18"/>
          <p:cNvSpPr>
            <a:spLocks noChangeArrowheads="1"/>
          </p:cNvSpPr>
          <p:nvPr/>
        </p:nvSpPr>
        <p:spPr bwMode="auto">
          <a:xfrm>
            <a:off x="685800" y="5105400"/>
            <a:ext cx="2590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40992" name="Rectangle 19"/>
          <p:cNvSpPr>
            <a:spLocks noChangeArrowheads="1"/>
          </p:cNvSpPr>
          <p:nvPr/>
        </p:nvSpPr>
        <p:spPr bwMode="auto">
          <a:xfrm>
            <a:off x="685800" y="5867400"/>
            <a:ext cx="25146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0500" name="Line 20"/>
          <p:cNvSpPr>
            <a:spLocks noChangeShapeType="1"/>
          </p:cNvSpPr>
          <p:nvPr/>
        </p:nvSpPr>
        <p:spPr bwMode="auto">
          <a:xfrm>
            <a:off x="76200" y="1676400"/>
            <a:ext cx="533400" cy="0"/>
          </a:xfrm>
          <a:prstGeom prst="line">
            <a:avLst/>
          </a:prstGeom>
          <a:noFill/>
          <a:ln w="793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501" name="Line 21"/>
          <p:cNvSpPr>
            <a:spLocks noChangeShapeType="1"/>
          </p:cNvSpPr>
          <p:nvPr/>
        </p:nvSpPr>
        <p:spPr bwMode="auto">
          <a:xfrm>
            <a:off x="76200" y="2387600"/>
            <a:ext cx="533400" cy="0"/>
          </a:xfrm>
          <a:prstGeom prst="line">
            <a:avLst/>
          </a:prstGeom>
          <a:noFill/>
          <a:ln w="793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502" name="Line 22"/>
          <p:cNvSpPr>
            <a:spLocks noChangeShapeType="1"/>
          </p:cNvSpPr>
          <p:nvPr/>
        </p:nvSpPr>
        <p:spPr bwMode="auto">
          <a:xfrm>
            <a:off x="76200" y="3124200"/>
            <a:ext cx="533400" cy="0"/>
          </a:xfrm>
          <a:prstGeom prst="line">
            <a:avLst/>
          </a:prstGeom>
          <a:noFill/>
          <a:ln w="793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503" name="Line 23"/>
          <p:cNvSpPr>
            <a:spLocks noChangeShapeType="1"/>
          </p:cNvSpPr>
          <p:nvPr/>
        </p:nvSpPr>
        <p:spPr bwMode="auto">
          <a:xfrm>
            <a:off x="76200" y="3848100"/>
            <a:ext cx="533400" cy="0"/>
          </a:xfrm>
          <a:prstGeom prst="line">
            <a:avLst/>
          </a:prstGeom>
          <a:noFill/>
          <a:ln w="793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504" name="Line 24"/>
          <p:cNvSpPr>
            <a:spLocks noChangeShapeType="1"/>
          </p:cNvSpPr>
          <p:nvPr/>
        </p:nvSpPr>
        <p:spPr bwMode="auto">
          <a:xfrm>
            <a:off x="76200" y="4572000"/>
            <a:ext cx="533400" cy="0"/>
          </a:xfrm>
          <a:prstGeom prst="line">
            <a:avLst/>
          </a:prstGeom>
          <a:noFill/>
          <a:ln w="793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505" name="Line 25"/>
          <p:cNvSpPr>
            <a:spLocks noChangeShapeType="1"/>
          </p:cNvSpPr>
          <p:nvPr/>
        </p:nvSpPr>
        <p:spPr bwMode="auto">
          <a:xfrm>
            <a:off x="76200" y="5295900"/>
            <a:ext cx="533400" cy="0"/>
          </a:xfrm>
          <a:prstGeom prst="line">
            <a:avLst/>
          </a:prstGeom>
          <a:noFill/>
          <a:ln w="793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506" name="Line 26"/>
          <p:cNvSpPr>
            <a:spLocks noChangeShapeType="1"/>
          </p:cNvSpPr>
          <p:nvPr/>
        </p:nvSpPr>
        <p:spPr bwMode="auto">
          <a:xfrm>
            <a:off x="76200" y="6019800"/>
            <a:ext cx="533400" cy="0"/>
          </a:xfrm>
          <a:prstGeom prst="line">
            <a:avLst/>
          </a:prstGeom>
          <a:noFill/>
          <a:ln w="793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507" name="Line 27"/>
          <p:cNvSpPr>
            <a:spLocks noChangeShapeType="1"/>
          </p:cNvSpPr>
          <p:nvPr/>
        </p:nvSpPr>
        <p:spPr bwMode="auto">
          <a:xfrm>
            <a:off x="1295400" y="1066800"/>
            <a:ext cx="64770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fade">
                                      <p:cBhvr>
                                        <p:cTn id="7" dur="500"/>
                                        <p:tgtEl>
                                          <p:spTgt spid="20486"/>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2050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nodeType="clickEffect">
                                  <p:stCondLst>
                                    <p:cond delay="0"/>
                                  </p:stCondLst>
                                  <p:childTnLst>
                                    <p:animEffect transition="out" filter="fade">
                                      <p:cBhvr>
                                        <p:cTn id="13" dur="500"/>
                                        <p:tgtEl>
                                          <p:spTgt spid="20486"/>
                                        </p:tgtEl>
                                      </p:cBhvr>
                                    </p:animEffect>
                                    <p:set>
                                      <p:cBhvr>
                                        <p:cTn id="14" dur="1" fill="hold">
                                          <p:stCondLst>
                                            <p:cond delay="499"/>
                                          </p:stCondLst>
                                        </p:cTn>
                                        <p:tgtEl>
                                          <p:spTgt spid="2048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499"/>
                                          </p:stCondLst>
                                        </p:cTn>
                                        <p:tgtEl>
                                          <p:spTgt spid="2050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fade">
                                      <p:cBhvr>
                                        <p:cTn id="19" dur="500"/>
                                        <p:tgtEl>
                                          <p:spTgt spid="20487"/>
                                        </p:tgtEl>
                                      </p:cBhvr>
                                    </p:animEffect>
                                  </p:childTnLst>
                                </p:cTn>
                              </p:par>
                              <p:par>
                                <p:cTn id="20" presetID="1" presetClass="entr" presetSubtype="0" fill="hold" grpId="0" nodeType="withEffect">
                                  <p:stCondLst>
                                    <p:cond delay="0"/>
                                  </p:stCondLst>
                                  <p:childTnLst>
                                    <p:set>
                                      <p:cBhvr>
                                        <p:cTn id="21" dur="1" fill="hold">
                                          <p:stCondLst>
                                            <p:cond delay="499"/>
                                          </p:stCondLst>
                                        </p:cTn>
                                        <p:tgtEl>
                                          <p:spTgt spid="2050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0487"/>
                                        </p:tgtEl>
                                      </p:cBhvr>
                                    </p:animEffect>
                                    <p:set>
                                      <p:cBhvr>
                                        <p:cTn id="26" dur="1" fill="hold">
                                          <p:stCondLst>
                                            <p:cond delay="499"/>
                                          </p:stCondLst>
                                        </p:cTn>
                                        <p:tgtEl>
                                          <p:spTgt spid="2048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499"/>
                                          </p:stCondLst>
                                        </p:cTn>
                                        <p:tgtEl>
                                          <p:spTgt spid="20501"/>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0489"/>
                                        </p:tgtEl>
                                        <p:attrNameLst>
                                          <p:attrName>style.visibility</p:attrName>
                                        </p:attrNameLst>
                                      </p:cBhvr>
                                      <p:to>
                                        <p:strVal val="visible"/>
                                      </p:to>
                                    </p:set>
                                    <p:animEffect transition="in" filter="fade">
                                      <p:cBhvr>
                                        <p:cTn id="31" dur="500"/>
                                        <p:tgtEl>
                                          <p:spTgt spid="20489"/>
                                        </p:tgtEl>
                                      </p:cBhvr>
                                    </p:animEffect>
                                  </p:childTnLst>
                                </p:cTn>
                              </p:par>
                              <p:par>
                                <p:cTn id="32" presetID="1" presetClass="entr" presetSubtype="0" fill="hold" grpId="0" nodeType="withEffect">
                                  <p:stCondLst>
                                    <p:cond delay="0"/>
                                  </p:stCondLst>
                                  <p:childTnLst>
                                    <p:set>
                                      <p:cBhvr>
                                        <p:cTn id="33" dur="1" fill="hold">
                                          <p:stCondLst>
                                            <p:cond delay="499"/>
                                          </p:stCondLst>
                                        </p:cTn>
                                        <p:tgtEl>
                                          <p:spTgt spid="2050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nodeType="clickEffect">
                                  <p:stCondLst>
                                    <p:cond delay="0"/>
                                  </p:stCondLst>
                                  <p:childTnLst>
                                    <p:animEffect transition="out" filter="fade">
                                      <p:cBhvr>
                                        <p:cTn id="37" dur="500"/>
                                        <p:tgtEl>
                                          <p:spTgt spid="20489"/>
                                        </p:tgtEl>
                                      </p:cBhvr>
                                    </p:animEffect>
                                    <p:set>
                                      <p:cBhvr>
                                        <p:cTn id="38" dur="1" fill="hold">
                                          <p:stCondLst>
                                            <p:cond delay="499"/>
                                          </p:stCondLst>
                                        </p:cTn>
                                        <p:tgtEl>
                                          <p:spTgt spid="2048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499"/>
                                          </p:stCondLst>
                                        </p:cTn>
                                        <p:tgtEl>
                                          <p:spTgt spid="20502"/>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0490"/>
                                        </p:tgtEl>
                                        <p:attrNameLst>
                                          <p:attrName>style.visibility</p:attrName>
                                        </p:attrNameLst>
                                      </p:cBhvr>
                                      <p:to>
                                        <p:strVal val="visible"/>
                                      </p:to>
                                    </p:set>
                                    <p:animEffect transition="in" filter="fade">
                                      <p:cBhvr>
                                        <p:cTn id="43" dur="500"/>
                                        <p:tgtEl>
                                          <p:spTgt spid="20490"/>
                                        </p:tgtEl>
                                      </p:cBhvr>
                                    </p:animEffect>
                                  </p:childTnLst>
                                </p:cTn>
                              </p:par>
                              <p:par>
                                <p:cTn id="44" presetID="1" presetClass="entr" presetSubtype="0" fill="hold" grpId="0" nodeType="withEffect">
                                  <p:stCondLst>
                                    <p:cond delay="0"/>
                                  </p:stCondLst>
                                  <p:childTnLst>
                                    <p:set>
                                      <p:cBhvr>
                                        <p:cTn id="45" dur="1" fill="hold">
                                          <p:stCondLst>
                                            <p:cond delay="499"/>
                                          </p:stCondLst>
                                        </p:cTn>
                                        <p:tgtEl>
                                          <p:spTgt spid="2050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nodeType="clickEffect">
                                  <p:stCondLst>
                                    <p:cond delay="0"/>
                                  </p:stCondLst>
                                  <p:childTnLst>
                                    <p:animEffect transition="out" filter="fade">
                                      <p:cBhvr>
                                        <p:cTn id="49" dur="500"/>
                                        <p:tgtEl>
                                          <p:spTgt spid="20490"/>
                                        </p:tgtEl>
                                      </p:cBhvr>
                                    </p:animEffect>
                                    <p:set>
                                      <p:cBhvr>
                                        <p:cTn id="50" dur="1" fill="hold">
                                          <p:stCondLst>
                                            <p:cond delay="499"/>
                                          </p:stCondLst>
                                        </p:cTn>
                                        <p:tgtEl>
                                          <p:spTgt spid="2049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499"/>
                                          </p:stCondLst>
                                        </p:cTn>
                                        <p:tgtEl>
                                          <p:spTgt spid="20503"/>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0491"/>
                                        </p:tgtEl>
                                        <p:attrNameLst>
                                          <p:attrName>style.visibility</p:attrName>
                                        </p:attrNameLst>
                                      </p:cBhvr>
                                      <p:to>
                                        <p:strVal val="visible"/>
                                      </p:to>
                                    </p:set>
                                    <p:animEffect transition="in" filter="fade">
                                      <p:cBhvr>
                                        <p:cTn id="55" dur="500"/>
                                        <p:tgtEl>
                                          <p:spTgt spid="20491"/>
                                        </p:tgtEl>
                                      </p:cBhvr>
                                    </p:animEffect>
                                  </p:childTnLst>
                                </p:cTn>
                              </p:par>
                              <p:par>
                                <p:cTn id="56" presetID="1" presetClass="entr" presetSubtype="0" fill="hold" grpId="0" nodeType="withEffect">
                                  <p:stCondLst>
                                    <p:cond delay="0"/>
                                  </p:stCondLst>
                                  <p:childTnLst>
                                    <p:set>
                                      <p:cBhvr>
                                        <p:cTn id="57" dur="1" fill="hold">
                                          <p:stCondLst>
                                            <p:cond delay="499"/>
                                          </p:stCondLst>
                                        </p:cTn>
                                        <p:tgtEl>
                                          <p:spTgt spid="2050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20491"/>
                                        </p:tgtEl>
                                      </p:cBhvr>
                                    </p:animEffect>
                                    <p:set>
                                      <p:cBhvr>
                                        <p:cTn id="62" dur="1" fill="hold">
                                          <p:stCondLst>
                                            <p:cond delay="499"/>
                                          </p:stCondLst>
                                        </p:cTn>
                                        <p:tgtEl>
                                          <p:spTgt spid="2049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499"/>
                                          </p:stCondLst>
                                        </p:cTn>
                                        <p:tgtEl>
                                          <p:spTgt spid="20504"/>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0492"/>
                                        </p:tgtEl>
                                        <p:attrNameLst>
                                          <p:attrName>style.visibility</p:attrName>
                                        </p:attrNameLst>
                                      </p:cBhvr>
                                      <p:to>
                                        <p:strVal val="visible"/>
                                      </p:to>
                                    </p:set>
                                    <p:animEffect transition="in" filter="fade">
                                      <p:cBhvr>
                                        <p:cTn id="67" dur="500"/>
                                        <p:tgtEl>
                                          <p:spTgt spid="20492"/>
                                        </p:tgtEl>
                                      </p:cBhvr>
                                    </p:animEffect>
                                  </p:childTnLst>
                                </p:cTn>
                              </p:par>
                              <p:par>
                                <p:cTn id="68" presetID="1" presetClass="entr" presetSubtype="0" fill="hold" grpId="0" nodeType="withEffect">
                                  <p:stCondLst>
                                    <p:cond delay="0"/>
                                  </p:stCondLst>
                                  <p:childTnLst>
                                    <p:set>
                                      <p:cBhvr>
                                        <p:cTn id="69" dur="1" fill="hold">
                                          <p:stCondLst>
                                            <p:cond delay="499"/>
                                          </p:stCondLst>
                                        </p:cTn>
                                        <p:tgtEl>
                                          <p:spTgt spid="20505"/>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xit" presetSubtype="0" fill="hold" nodeType="clickEffect">
                                  <p:stCondLst>
                                    <p:cond delay="0"/>
                                  </p:stCondLst>
                                  <p:childTnLst>
                                    <p:animEffect transition="out" filter="fade">
                                      <p:cBhvr>
                                        <p:cTn id="73" dur="500"/>
                                        <p:tgtEl>
                                          <p:spTgt spid="20492"/>
                                        </p:tgtEl>
                                      </p:cBhvr>
                                    </p:animEffect>
                                    <p:set>
                                      <p:cBhvr>
                                        <p:cTn id="74" dur="1" fill="hold">
                                          <p:stCondLst>
                                            <p:cond delay="499"/>
                                          </p:stCondLst>
                                        </p:cTn>
                                        <p:tgtEl>
                                          <p:spTgt spid="2049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499"/>
                                          </p:stCondLst>
                                        </p:cTn>
                                        <p:tgtEl>
                                          <p:spTgt spid="20505"/>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484"/>
                                        </p:tgtEl>
                                        <p:attrNameLst>
                                          <p:attrName>style.visibility</p:attrName>
                                        </p:attrNameLst>
                                      </p:cBhvr>
                                      <p:to>
                                        <p:strVal val="visible"/>
                                      </p:to>
                                    </p:set>
                                    <p:animEffect transition="in" filter="fade">
                                      <p:cBhvr>
                                        <p:cTn id="79" dur="500"/>
                                        <p:tgtEl>
                                          <p:spTgt spid="20484"/>
                                        </p:tgtEl>
                                      </p:cBhvr>
                                    </p:animEffect>
                                  </p:childTnLst>
                                </p:cTn>
                              </p:par>
                              <p:par>
                                <p:cTn id="80" presetID="1" presetClass="entr" presetSubtype="0" fill="hold" grpId="0" nodeType="withEffect">
                                  <p:stCondLst>
                                    <p:cond delay="0"/>
                                  </p:stCondLst>
                                  <p:childTnLst>
                                    <p:set>
                                      <p:cBhvr>
                                        <p:cTn id="81" dur="1" fill="hold">
                                          <p:stCondLst>
                                            <p:cond delay="499"/>
                                          </p:stCondLst>
                                        </p:cTn>
                                        <p:tgtEl>
                                          <p:spTgt spid="20506"/>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0484"/>
                                        </p:tgtEl>
                                      </p:cBhvr>
                                    </p:animEffect>
                                    <p:set>
                                      <p:cBhvr>
                                        <p:cTn id="86" dur="1" fill="hold">
                                          <p:stCondLst>
                                            <p:cond delay="499"/>
                                          </p:stCondLst>
                                        </p:cTn>
                                        <p:tgtEl>
                                          <p:spTgt spid="2048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499"/>
                                          </p:stCondLst>
                                        </p:cTn>
                                        <p:tgtEl>
                                          <p:spTgt spid="205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0" grpId="0" animBg="1"/>
      <p:bldP spid="20500" grpId="1" animBg="1"/>
      <p:bldP spid="20501" grpId="0" animBg="1"/>
      <p:bldP spid="20501" grpId="1" animBg="1"/>
      <p:bldP spid="20502" grpId="0" animBg="1"/>
      <p:bldP spid="20502" grpId="1" animBg="1"/>
      <p:bldP spid="20503" grpId="0" animBg="1"/>
      <p:bldP spid="20503" grpId="1" animBg="1"/>
      <p:bldP spid="20504" grpId="0" animBg="1"/>
      <p:bldP spid="20504" grpId="1" animBg="1"/>
      <p:bldP spid="20505" grpId="0" animBg="1"/>
      <p:bldP spid="20505" grpId="1" animBg="1"/>
      <p:bldP spid="20506" grpId="0" animBg="1"/>
      <p:bldP spid="2050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33600"/>
            <a:ext cx="5029200" cy="3646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011" name="Text Box 3"/>
          <p:cNvSpPr txBox="1">
            <a:spLocks noChangeArrowheads="1"/>
          </p:cNvSpPr>
          <p:nvPr/>
        </p:nvSpPr>
        <p:spPr bwMode="auto">
          <a:xfrm>
            <a:off x="762000" y="228600"/>
            <a:ext cx="8077200" cy="5794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3200">
              <a:solidFill>
                <a:schemeClr val="bg1"/>
              </a:solidFill>
            </a:endParaRPr>
          </a:p>
        </p:txBody>
      </p:sp>
      <p:sp>
        <p:nvSpPr>
          <p:cNvPr id="22532" name="Text Box 4"/>
          <p:cNvSpPr txBox="1">
            <a:spLocks noChangeArrowheads="1"/>
          </p:cNvSpPr>
          <p:nvPr/>
        </p:nvSpPr>
        <p:spPr bwMode="auto">
          <a:xfrm>
            <a:off x="914400" y="304800"/>
            <a:ext cx="518160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t>Learning Preferences</a:t>
            </a:r>
            <a:endParaRPr lang="en-US"/>
          </a:p>
        </p:txBody>
      </p:sp>
      <p:sp>
        <p:nvSpPr>
          <p:cNvPr id="22533" name="Line 5"/>
          <p:cNvSpPr>
            <a:spLocks noChangeShapeType="1"/>
          </p:cNvSpPr>
          <p:nvPr/>
        </p:nvSpPr>
        <p:spPr bwMode="auto">
          <a:xfrm>
            <a:off x="990600" y="914400"/>
            <a:ext cx="74676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pic>
        <p:nvPicPr>
          <p:cNvPr id="43014" name="Picture 6" descr="hermann_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47800"/>
            <a:ext cx="5486400" cy="517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5" name="Picture 7" descr="HBDI-draw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1225" y="1285875"/>
            <a:ext cx="5562600" cy="549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6" name="Text Box 8"/>
          <p:cNvSpPr txBox="1">
            <a:spLocks noChangeArrowheads="1"/>
          </p:cNvSpPr>
          <p:nvPr/>
        </p:nvSpPr>
        <p:spPr bwMode="auto">
          <a:xfrm>
            <a:off x="914400" y="990600"/>
            <a:ext cx="5867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Hermann Brain Dominance Instrument</a:t>
            </a:r>
          </a:p>
        </p:txBody>
      </p:sp>
      <p:sp>
        <p:nvSpPr>
          <p:cNvPr id="43017" name="Text Box 9"/>
          <p:cNvSpPr txBox="1">
            <a:spLocks noChangeArrowheads="1"/>
          </p:cNvSpPr>
          <p:nvPr/>
        </p:nvSpPr>
        <p:spPr bwMode="auto">
          <a:xfrm>
            <a:off x="6781800" y="6400800"/>
            <a:ext cx="2362200"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1400">
                <a:hlinkClick r:id="rId6"/>
              </a:rPr>
              <a:t>http://www.hbdi.com/home/</a:t>
            </a:r>
            <a:endParaRPr lang="en-AU"/>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22535"/>
                                        </p:tgtEl>
                                      </p:cBhvr>
                                    </p:animEffect>
                                    <p:set>
                                      <p:cBhvr>
                                        <p:cTn id="7" dur="1" fill="hold">
                                          <p:stCondLst>
                                            <p:cond delay="1999"/>
                                          </p:stCondLst>
                                        </p:cTn>
                                        <p:tgtEl>
                                          <p:spTgt spid="225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rot="16200000">
            <a:off x="-659606" y="2896394"/>
            <a:ext cx="4246562" cy="1320800"/>
          </a:xfrm>
          <a:prstGeom prst="rect">
            <a:avLst/>
          </a:prstGeom>
          <a:solidFill>
            <a:srgbClr val="80808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50000"/>
              </a:spcBef>
              <a:defRPr/>
            </a:pPr>
            <a:r>
              <a:rPr lang="en-AU" sz="3200" b="1">
                <a:solidFill>
                  <a:schemeClr val="bg1"/>
                </a:solidFill>
              </a:rPr>
              <a:t>PREFERENCES</a:t>
            </a:r>
          </a:p>
          <a:p>
            <a:pPr algn="ctr" eaLnBrk="1" hangingPunct="1">
              <a:spcBef>
                <a:spcPct val="50000"/>
              </a:spcBef>
              <a:defRPr/>
            </a:pPr>
            <a:r>
              <a:rPr lang="en-AU" sz="3200" b="1">
                <a:solidFill>
                  <a:schemeClr val="bg1"/>
                </a:solidFill>
              </a:rPr>
              <a:t>Learning style</a:t>
            </a:r>
          </a:p>
        </p:txBody>
      </p:sp>
      <p:sp>
        <p:nvSpPr>
          <p:cNvPr id="24579" name="Text Box 3"/>
          <p:cNvSpPr txBox="1">
            <a:spLocks noChangeArrowheads="1"/>
          </p:cNvSpPr>
          <p:nvPr/>
        </p:nvSpPr>
        <p:spPr bwMode="auto">
          <a:xfrm>
            <a:off x="2124075" y="1457325"/>
            <a:ext cx="6048375" cy="4221163"/>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50000"/>
              </a:lnSpc>
              <a:spcBef>
                <a:spcPct val="50000"/>
              </a:spcBef>
              <a:defRPr/>
            </a:pPr>
            <a:r>
              <a:rPr lang="en-AU" sz="3600" b="1"/>
              <a:t>Visual</a:t>
            </a:r>
          </a:p>
          <a:p>
            <a:pPr algn="ctr" eaLnBrk="1" hangingPunct="1">
              <a:lnSpc>
                <a:spcPct val="150000"/>
              </a:lnSpc>
              <a:spcBef>
                <a:spcPct val="50000"/>
              </a:spcBef>
              <a:defRPr/>
            </a:pPr>
            <a:r>
              <a:rPr lang="en-AU" sz="3600" b="1"/>
              <a:t>Auditory/aural</a:t>
            </a:r>
          </a:p>
          <a:p>
            <a:pPr algn="ctr" eaLnBrk="1" hangingPunct="1">
              <a:lnSpc>
                <a:spcPct val="150000"/>
              </a:lnSpc>
              <a:spcBef>
                <a:spcPct val="50000"/>
              </a:spcBef>
              <a:defRPr/>
            </a:pPr>
            <a:r>
              <a:rPr lang="en-AU" sz="3600" b="1"/>
              <a:t>Read/write</a:t>
            </a:r>
          </a:p>
          <a:p>
            <a:pPr algn="ctr" eaLnBrk="1" hangingPunct="1">
              <a:lnSpc>
                <a:spcPct val="150000"/>
              </a:lnSpc>
              <a:spcBef>
                <a:spcPct val="50000"/>
              </a:spcBef>
              <a:defRPr/>
            </a:pPr>
            <a:r>
              <a:rPr lang="en-AU" sz="3600" b="1"/>
              <a:t>Kinesthetic</a:t>
            </a:r>
            <a:endParaRPr lang="en-AU" sz="3600" b="1">
              <a:solidFill>
                <a:schemeClr val="bg1"/>
              </a:solidFill>
            </a:endParaRPr>
          </a:p>
        </p:txBody>
      </p:sp>
      <p:sp>
        <p:nvSpPr>
          <p:cNvPr id="24580" name="Text Box 4"/>
          <p:cNvSpPr txBox="1">
            <a:spLocks noChangeArrowheads="1"/>
          </p:cNvSpPr>
          <p:nvPr/>
        </p:nvSpPr>
        <p:spPr bwMode="auto">
          <a:xfrm>
            <a:off x="5314950" y="6248400"/>
            <a:ext cx="38290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AU" sz="1200" i="1"/>
              <a:t>From VARK :</a:t>
            </a:r>
            <a:r>
              <a:rPr lang="en-AU" sz="1200" i="1">
                <a:solidFill>
                  <a:schemeClr val="bg1"/>
                </a:solidFill>
              </a:rPr>
              <a:t>   </a:t>
            </a:r>
            <a:r>
              <a:rPr lang="en-US" sz="1200">
                <a:solidFill>
                  <a:schemeClr val="bg1"/>
                </a:solidFill>
                <a:hlinkClick r:id="rId3"/>
              </a:rPr>
              <a:t>http://www.vark-learn.com/</a:t>
            </a:r>
            <a:endParaRPr lang="en-AU"/>
          </a:p>
        </p:txBody>
      </p:sp>
      <p:sp>
        <p:nvSpPr>
          <p:cNvPr id="24581" name="Text Box 5"/>
          <p:cNvSpPr txBox="1">
            <a:spLocks noChangeArrowheads="1"/>
          </p:cNvSpPr>
          <p:nvPr/>
        </p:nvSpPr>
        <p:spPr bwMode="auto">
          <a:xfrm>
            <a:off x="762000" y="304800"/>
            <a:ext cx="6248400" cy="777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t>Learning Preferences - </a:t>
            </a:r>
            <a:r>
              <a:rPr lang="en-US" sz="4500">
                <a:effectLst>
                  <a:outerShdw blurRad="38100" dist="38100" dir="2700000" algn="tl">
                    <a:srgbClr val="DDDDDD"/>
                  </a:outerShdw>
                </a:effectLst>
              </a:rPr>
              <a:t>VARK</a:t>
            </a:r>
            <a:endParaRPr lang="en-US" sz="4500">
              <a:solidFill>
                <a:schemeClr val="bg1"/>
              </a:solidFill>
              <a:effectLst>
                <a:outerShdw blurRad="38100" dist="38100" dir="2700000" algn="tl">
                  <a:srgbClr val="DDDDDD"/>
                </a:outerShdw>
              </a:effectLst>
            </a:endParaRPr>
          </a:p>
        </p:txBody>
      </p:sp>
      <p:sp>
        <p:nvSpPr>
          <p:cNvPr id="24582" name="Line 6"/>
          <p:cNvSpPr>
            <a:spLocks noChangeShapeType="1"/>
          </p:cNvSpPr>
          <p:nvPr/>
        </p:nvSpPr>
        <p:spPr bwMode="auto">
          <a:xfrm>
            <a:off x="838200" y="1143000"/>
            <a:ext cx="73152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45063" name="Rectangle 7"/>
          <p:cNvSpPr>
            <a:spLocks noChangeArrowheads="1"/>
          </p:cNvSpPr>
          <p:nvPr/>
        </p:nvSpPr>
        <p:spPr bwMode="auto">
          <a:xfrm>
            <a:off x="838200" y="1436688"/>
            <a:ext cx="7315200" cy="4246562"/>
          </a:xfrm>
          <a:prstGeom prst="rect">
            <a:avLst/>
          </a:prstGeom>
          <a:noFill/>
          <a:ln w="254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219200" y="381000"/>
            <a:ext cx="716280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t>Personality Profiles - Myers-Briggs</a:t>
            </a:r>
            <a:endParaRPr lang="en-US"/>
          </a:p>
        </p:txBody>
      </p:sp>
      <p:sp>
        <p:nvSpPr>
          <p:cNvPr id="26627" name="Line 3"/>
          <p:cNvSpPr>
            <a:spLocks noChangeShapeType="1"/>
          </p:cNvSpPr>
          <p:nvPr/>
        </p:nvSpPr>
        <p:spPr bwMode="auto">
          <a:xfrm>
            <a:off x="1219200" y="990600"/>
            <a:ext cx="64008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26628" name="Text Box 4"/>
          <p:cNvSpPr txBox="1">
            <a:spLocks noChangeArrowheads="1"/>
          </p:cNvSpPr>
          <p:nvPr/>
        </p:nvSpPr>
        <p:spPr bwMode="auto">
          <a:xfrm>
            <a:off x="4419600" y="2743200"/>
            <a:ext cx="4572000" cy="1028700"/>
          </a:xfrm>
          <a:prstGeom prst="rect">
            <a:avLst/>
          </a:prstGeom>
          <a:solidFill>
            <a:srgbClr val="FFFF00"/>
          </a:solidFill>
          <a:ln w="22225">
            <a:solidFill>
              <a:schemeClr val="tx1"/>
            </a:solidFill>
            <a:miter lim="800000"/>
            <a:headEnd/>
            <a:tailEnd/>
          </a:ln>
        </p:spPr>
        <p:txBody>
          <a:bodyPr>
            <a:spAutoFit/>
          </a:bodyPr>
          <a:lstStyle>
            <a:lvl1pPr>
              <a:tabLst>
                <a:tab pos="2095500" algn="l"/>
              </a:tabLst>
              <a:defRPr sz="2400">
                <a:solidFill>
                  <a:schemeClr val="tx1"/>
                </a:solidFill>
                <a:latin typeface="Arial" charset="0"/>
                <a:ea typeface="ＭＳ Ｐゴシック" charset="0"/>
                <a:cs typeface="ＭＳ Ｐゴシック" charset="0"/>
              </a:defRPr>
            </a:lvl1pPr>
            <a:lvl2pPr marL="742950" indent="-285750">
              <a:tabLst>
                <a:tab pos="2095500" algn="l"/>
              </a:tabLst>
              <a:defRPr sz="2400">
                <a:solidFill>
                  <a:schemeClr val="tx1"/>
                </a:solidFill>
                <a:latin typeface="Arial" charset="0"/>
                <a:ea typeface="ＭＳ Ｐゴシック" charset="0"/>
              </a:defRPr>
            </a:lvl2pPr>
            <a:lvl3pPr marL="1143000" indent="-228600">
              <a:tabLst>
                <a:tab pos="2095500" algn="l"/>
              </a:tabLst>
              <a:defRPr sz="2400">
                <a:solidFill>
                  <a:schemeClr val="tx1"/>
                </a:solidFill>
                <a:latin typeface="Arial" charset="0"/>
                <a:ea typeface="ＭＳ Ｐゴシック" charset="0"/>
              </a:defRPr>
            </a:lvl3pPr>
            <a:lvl4pPr marL="1600200" indent="-228600">
              <a:tabLst>
                <a:tab pos="2095500" algn="l"/>
              </a:tabLst>
              <a:defRPr sz="2400">
                <a:solidFill>
                  <a:schemeClr val="tx1"/>
                </a:solidFill>
                <a:latin typeface="Arial" charset="0"/>
                <a:ea typeface="ＭＳ Ｐゴシック" charset="0"/>
              </a:defRPr>
            </a:lvl4pPr>
            <a:lvl5pPr marL="2057400" indent="-228600">
              <a:tabLst>
                <a:tab pos="20955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0955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0955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0955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095500" algn="l"/>
              </a:tabLst>
              <a:defRPr sz="2400">
                <a:solidFill>
                  <a:schemeClr val="tx1"/>
                </a:solidFill>
                <a:latin typeface="Arial" charset="0"/>
                <a:ea typeface="ＭＳ Ｐゴシック" charset="0"/>
              </a:defRPr>
            </a:lvl9pPr>
          </a:lstStyle>
          <a:p>
            <a:pPr algn="ctr"/>
            <a:r>
              <a:rPr lang="en-US" sz="2000"/>
              <a:t>Do you prefer to focus on the basic information you take in (S) or do you prefer to interpret &amp; add meaning (N)?</a:t>
            </a:r>
          </a:p>
        </p:txBody>
      </p:sp>
      <p:sp>
        <p:nvSpPr>
          <p:cNvPr id="47109" name="Rectangle 5"/>
          <p:cNvSpPr>
            <a:spLocks noChangeArrowheads="1"/>
          </p:cNvSpPr>
          <p:nvPr/>
        </p:nvSpPr>
        <p:spPr bwMode="auto">
          <a:xfrm>
            <a:off x="838200" y="1143000"/>
            <a:ext cx="76962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2000"/>
              <a:t>The identification and description of the 16 distinctive personality types that result from the interactions among the preferences.</a:t>
            </a:r>
          </a:p>
        </p:txBody>
      </p:sp>
      <p:sp>
        <p:nvSpPr>
          <p:cNvPr id="26630" name="Rectangle 6"/>
          <p:cNvSpPr>
            <a:spLocks noChangeArrowheads="1"/>
          </p:cNvSpPr>
          <p:nvPr/>
        </p:nvSpPr>
        <p:spPr bwMode="auto">
          <a:xfrm>
            <a:off x="381000" y="1981200"/>
            <a:ext cx="4010025"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a:t>Favorite world </a:t>
            </a:r>
          </a:p>
          <a:p>
            <a:pPr algn="ctr">
              <a:defRPr/>
            </a:pPr>
            <a:r>
              <a:rPr lang="en-US" sz="2000"/>
              <a:t>Extraversion (E) or Introversion (I)</a:t>
            </a:r>
            <a:endParaRPr lang="en-US"/>
          </a:p>
        </p:txBody>
      </p:sp>
      <p:sp>
        <p:nvSpPr>
          <p:cNvPr id="26631" name="Rectangle 7"/>
          <p:cNvSpPr>
            <a:spLocks noChangeArrowheads="1"/>
          </p:cNvSpPr>
          <p:nvPr/>
        </p:nvSpPr>
        <p:spPr bwMode="auto">
          <a:xfrm>
            <a:off x="304800" y="2759075"/>
            <a:ext cx="3827463" cy="1031875"/>
          </a:xfrm>
          <a:prstGeom prst="rect">
            <a:avLst/>
          </a:prstGeom>
          <a:solidFill>
            <a:srgbClr val="FFFF00"/>
          </a:solidFill>
          <a:ln w="25400">
            <a:solidFill>
              <a:schemeClr val="tx1"/>
            </a:solidFill>
            <a:miter lim="800000"/>
            <a:headEnd/>
            <a:tailEnd/>
          </a:ln>
        </p:spPr>
        <p:txBody>
          <a:bodyPr>
            <a:spAutoFit/>
          </a:bodyPr>
          <a:lstStyle/>
          <a:p>
            <a:pPr algn="ctr"/>
            <a:r>
              <a:rPr lang="en-US" sz="2000"/>
              <a:t>Do you prefer to focus on the outer world (E) or on your own inner world (I)?</a:t>
            </a:r>
          </a:p>
        </p:txBody>
      </p:sp>
      <p:sp>
        <p:nvSpPr>
          <p:cNvPr id="26632" name="Rectangle 8"/>
          <p:cNvSpPr>
            <a:spLocks noChangeArrowheads="1"/>
          </p:cNvSpPr>
          <p:nvPr/>
        </p:nvSpPr>
        <p:spPr bwMode="auto">
          <a:xfrm>
            <a:off x="5334000" y="1981200"/>
            <a:ext cx="3190875"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a:t>Information </a:t>
            </a:r>
          </a:p>
          <a:p>
            <a:pPr algn="ctr">
              <a:defRPr/>
            </a:pPr>
            <a:r>
              <a:rPr lang="en-US" sz="2000"/>
              <a:t>Sensing (S) or Intuition (N)</a:t>
            </a:r>
            <a:endParaRPr lang="en-US"/>
          </a:p>
        </p:txBody>
      </p:sp>
      <p:sp>
        <p:nvSpPr>
          <p:cNvPr id="26633" name="Rectangle 9"/>
          <p:cNvSpPr>
            <a:spLocks noChangeArrowheads="1"/>
          </p:cNvSpPr>
          <p:nvPr/>
        </p:nvSpPr>
        <p:spPr bwMode="auto">
          <a:xfrm>
            <a:off x="838200" y="3886200"/>
            <a:ext cx="3133725"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a:t>Decisions </a:t>
            </a:r>
          </a:p>
          <a:p>
            <a:pPr algn="ctr">
              <a:defRPr/>
            </a:pPr>
            <a:r>
              <a:rPr lang="en-US" sz="2000"/>
              <a:t>Thinking (T) or Feeling (F)</a:t>
            </a:r>
            <a:endParaRPr lang="en-US"/>
          </a:p>
        </p:txBody>
      </p:sp>
      <p:sp>
        <p:nvSpPr>
          <p:cNvPr id="26634" name="Rectangle 10"/>
          <p:cNvSpPr>
            <a:spLocks noChangeArrowheads="1"/>
          </p:cNvSpPr>
          <p:nvPr/>
        </p:nvSpPr>
        <p:spPr bwMode="auto">
          <a:xfrm>
            <a:off x="381000" y="4724400"/>
            <a:ext cx="3810000" cy="1641475"/>
          </a:xfrm>
          <a:prstGeom prst="rect">
            <a:avLst/>
          </a:prstGeom>
          <a:solidFill>
            <a:srgbClr val="FFFF00"/>
          </a:solidFill>
          <a:ln w="25400">
            <a:solidFill>
              <a:schemeClr val="tx1"/>
            </a:solidFill>
            <a:miter lim="800000"/>
            <a:headEnd/>
            <a:tailEnd/>
          </a:ln>
        </p:spPr>
        <p:txBody>
          <a:bodyPr>
            <a:spAutoFit/>
          </a:bodyPr>
          <a:lstStyle/>
          <a:p>
            <a:pPr algn="ctr"/>
            <a:r>
              <a:rPr lang="en-US" sz="2000"/>
              <a:t>When making decisions, do you prefer to first look at logic &amp; consistency (T) or first look at the people &amp; special circumstances (F)?</a:t>
            </a:r>
          </a:p>
        </p:txBody>
      </p:sp>
      <p:sp>
        <p:nvSpPr>
          <p:cNvPr id="26635" name="Rectangle 11"/>
          <p:cNvSpPr>
            <a:spLocks noChangeArrowheads="1"/>
          </p:cNvSpPr>
          <p:nvPr/>
        </p:nvSpPr>
        <p:spPr bwMode="auto">
          <a:xfrm>
            <a:off x="5046663" y="3886200"/>
            <a:ext cx="3487737" cy="8223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a:t>Structure </a:t>
            </a:r>
          </a:p>
          <a:p>
            <a:pPr algn="ctr">
              <a:defRPr/>
            </a:pPr>
            <a:r>
              <a:rPr lang="en-US" sz="2000"/>
              <a:t>Judging (J) or Perceiving (P)</a:t>
            </a:r>
            <a:r>
              <a:rPr lang="en-US"/>
              <a:t> </a:t>
            </a:r>
          </a:p>
        </p:txBody>
      </p:sp>
      <p:sp>
        <p:nvSpPr>
          <p:cNvPr id="26636" name="Rectangle 12"/>
          <p:cNvSpPr>
            <a:spLocks noChangeArrowheads="1"/>
          </p:cNvSpPr>
          <p:nvPr/>
        </p:nvSpPr>
        <p:spPr bwMode="auto">
          <a:xfrm>
            <a:off x="4572000" y="4724400"/>
            <a:ext cx="4343400" cy="1336675"/>
          </a:xfrm>
          <a:prstGeom prst="rect">
            <a:avLst/>
          </a:prstGeom>
          <a:solidFill>
            <a:srgbClr val="FFFF00"/>
          </a:solidFill>
          <a:ln w="25400">
            <a:solidFill>
              <a:schemeClr val="tx1"/>
            </a:solidFill>
            <a:miter lim="800000"/>
            <a:headEnd/>
            <a:tailEnd/>
          </a:ln>
        </p:spPr>
        <p:txBody>
          <a:bodyPr>
            <a:spAutoFit/>
          </a:bodyPr>
          <a:lstStyle/>
          <a:p>
            <a:pPr algn="ctr"/>
            <a:r>
              <a:rPr lang="en-US" sz="2000"/>
              <a:t>In dealing with the outside world, do you prefer to get things decided (J) or do you prefer to stay open to new information and options (P)?</a:t>
            </a:r>
          </a:p>
        </p:txBody>
      </p:sp>
      <p:sp>
        <p:nvSpPr>
          <p:cNvPr id="47117" name="Text Box 13"/>
          <p:cNvSpPr txBox="1">
            <a:spLocks noChangeArrowheads="1"/>
          </p:cNvSpPr>
          <p:nvPr/>
        </p:nvSpPr>
        <p:spPr bwMode="auto">
          <a:xfrm>
            <a:off x="152400" y="6507163"/>
            <a:ext cx="8991600" cy="2746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From </a:t>
            </a:r>
            <a:r>
              <a:rPr lang="en-US" sz="1200">
                <a:hlinkClick r:id="rId3"/>
              </a:rPr>
              <a:t>http://www.myersbriggs.org </a:t>
            </a:r>
            <a:r>
              <a:rPr lang="en-US" sz="1200"/>
              <a:t>The MBTI® Manual: A Guide to the Development and Use of the Myers-Briggs Type Indicator®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500"/>
                                        <p:tgtEl>
                                          <p:spTgt spid="266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631"/>
                                        </p:tgtEl>
                                        <p:attrNameLst>
                                          <p:attrName>style.visibility</p:attrName>
                                        </p:attrNameLst>
                                      </p:cBhvr>
                                      <p:to>
                                        <p:strVal val="visible"/>
                                      </p:to>
                                    </p:set>
                                    <p:animEffect transition="in" filter="fade">
                                      <p:cBhvr>
                                        <p:cTn id="10" dur="500"/>
                                        <p:tgtEl>
                                          <p:spTgt spid="266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632"/>
                                        </p:tgtEl>
                                        <p:attrNameLst>
                                          <p:attrName>style.visibility</p:attrName>
                                        </p:attrNameLst>
                                      </p:cBhvr>
                                      <p:to>
                                        <p:strVal val="visible"/>
                                      </p:to>
                                    </p:set>
                                    <p:animEffect transition="in" filter="fade">
                                      <p:cBhvr>
                                        <p:cTn id="15" dur="500"/>
                                        <p:tgtEl>
                                          <p:spTgt spid="266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628"/>
                                        </p:tgtEl>
                                        <p:attrNameLst>
                                          <p:attrName>style.visibility</p:attrName>
                                        </p:attrNameLst>
                                      </p:cBhvr>
                                      <p:to>
                                        <p:strVal val="visible"/>
                                      </p:to>
                                    </p:set>
                                    <p:animEffect transition="in" filter="fade">
                                      <p:cBhvr>
                                        <p:cTn id="18" dur="500"/>
                                        <p:tgtEl>
                                          <p:spTgt spid="266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633"/>
                                        </p:tgtEl>
                                        <p:attrNameLst>
                                          <p:attrName>style.visibility</p:attrName>
                                        </p:attrNameLst>
                                      </p:cBhvr>
                                      <p:to>
                                        <p:strVal val="visible"/>
                                      </p:to>
                                    </p:set>
                                    <p:animEffect transition="in" filter="fade">
                                      <p:cBhvr>
                                        <p:cTn id="23" dur="500"/>
                                        <p:tgtEl>
                                          <p:spTgt spid="266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634"/>
                                        </p:tgtEl>
                                        <p:attrNameLst>
                                          <p:attrName>style.visibility</p:attrName>
                                        </p:attrNameLst>
                                      </p:cBhvr>
                                      <p:to>
                                        <p:strVal val="visible"/>
                                      </p:to>
                                    </p:set>
                                    <p:animEffect transition="in" filter="fade">
                                      <p:cBhvr>
                                        <p:cTn id="26" dur="500"/>
                                        <p:tgtEl>
                                          <p:spTgt spid="266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635"/>
                                        </p:tgtEl>
                                        <p:attrNameLst>
                                          <p:attrName>style.visibility</p:attrName>
                                        </p:attrNameLst>
                                      </p:cBhvr>
                                      <p:to>
                                        <p:strVal val="visible"/>
                                      </p:to>
                                    </p:set>
                                    <p:animEffect transition="in" filter="fade">
                                      <p:cBhvr>
                                        <p:cTn id="31" dur="500"/>
                                        <p:tgtEl>
                                          <p:spTgt spid="266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636"/>
                                        </p:tgtEl>
                                        <p:attrNameLst>
                                          <p:attrName>style.visibility</p:attrName>
                                        </p:attrNameLst>
                                      </p:cBhvr>
                                      <p:to>
                                        <p:strVal val="visible"/>
                                      </p:to>
                                    </p:set>
                                    <p:animEffect transition="in" filter="fade">
                                      <p:cBhvr>
                                        <p:cTn id="34" dur="500"/>
                                        <p:tgtEl>
                                          <p:spTgt spid="26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P spid="26630" grpId="0"/>
      <p:bldP spid="26631" grpId="0" animBg="1"/>
      <p:bldP spid="26632" grpId="0"/>
      <p:bldP spid="26633" grpId="0"/>
      <p:bldP spid="26634" grpId="0" animBg="1"/>
      <p:bldP spid="26635" grpId="0"/>
      <p:bldP spid="266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1663" y="487630"/>
            <a:ext cx="5885271" cy="584776"/>
          </a:xfrm>
          <a:prstGeom prst="rect">
            <a:avLst/>
          </a:prstGeom>
          <a:noFill/>
        </p:spPr>
        <p:txBody>
          <a:bodyPr wrap="square" rtlCol="0">
            <a:spAutoFit/>
          </a:bodyPr>
          <a:lstStyle/>
          <a:p>
            <a:r>
              <a:rPr lang="en-US" sz="3200" dirty="0" smtClean="0"/>
              <a:t> . . . a bit of history</a:t>
            </a:r>
            <a:endParaRPr lang="en-US" sz="3200" dirty="0"/>
          </a:p>
        </p:txBody>
      </p:sp>
      <p:sp>
        <p:nvSpPr>
          <p:cNvPr id="3" name="TextBox 2"/>
          <p:cNvSpPr txBox="1"/>
          <p:nvPr/>
        </p:nvSpPr>
        <p:spPr>
          <a:xfrm>
            <a:off x="1791663" y="498023"/>
            <a:ext cx="5885271" cy="584776"/>
          </a:xfrm>
          <a:prstGeom prst="rect">
            <a:avLst/>
          </a:prstGeom>
          <a:noFill/>
        </p:spPr>
        <p:txBody>
          <a:bodyPr wrap="square" rtlCol="0">
            <a:spAutoFit/>
          </a:bodyPr>
          <a:lstStyle/>
          <a:p>
            <a:r>
              <a:rPr lang="en-US" sz="3200" dirty="0" smtClean="0"/>
              <a:t> . . . a bit of </a:t>
            </a:r>
            <a:r>
              <a:rPr lang="en-US" sz="3200" i="1" dirty="0" smtClean="0"/>
              <a:t>my</a:t>
            </a:r>
            <a:r>
              <a:rPr lang="en-US" sz="3200" dirty="0" smtClean="0"/>
              <a:t> history</a:t>
            </a:r>
            <a:endParaRPr lang="en-US" sz="3200" dirty="0"/>
          </a:p>
        </p:txBody>
      </p:sp>
      <p:pic>
        <p:nvPicPr>
          <p:cNvPr id="4" name="Picture 3" descr="RayCNBHS_197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1894" y="1508606"/>
            <a:ext cx="6259068" cy="4500372"/>
          </a:xfrm>
          <a:prstGeom prst="rect">
            <a:avLst/>
          </a:prstGeom>
        </p:spPr>
      </p:pic>
      <p:pic>
        <p:nvPicPr>
          <p:cNvPr id="6" name="Picture 5" descr="Paul_Budawangs_MtCorang.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1376" y="1508606"/>
            <a:ext cx="6439912" cy="4109156"/>
          </a:xfrm>
          <a:prstGeom prst="rect">
            <a:avLst/>
          </a:prstGeom>
        </p:spPr>
      </p:pic>
      <p:pic>
        <p:nvPicPr>
          <p:cNvPr id="9" name="Picture 8" descr="boys with spongebob.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5507" y="1809102"/>
            <a:ext cx="5014771" cy="3761078"/>
          </a:xfrm>
          <a:prstGeom prst="rect">
            <a:avLst/>
          </a:prstGeom>
        </p:spPr>
      </p:pic>
      <p:pic>
        <p:nvPicPr>
          <p:cNvPr id="10" name="CSC_short_vide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4962" y="1896845"/>
            <a:ext cx="6096000" cy="3454400"/>
          </a:xfrm>
          <a:prstGeom prst="rect">
            <a:avLst/>
          </a:prstGeom>
        </p:spPr>
      </p:pic>
      <p:sp>
        <p:nvSpPr>
          <p:cNvPr id="5" name="TextBox 4"/>
          <p:cNvSpPr txBox="1"/>
          <p:nvPr/>
        </p:nvSpPr>
        <p:spPr>
          <a:xfrm>
            <a:off x="3923515" y="6021868"/>
            <a:ext cx="2086493" cy="369332"/>
          </a:xfrm>
          <a:prstGeom prst="rect">
            <a:avLst/>
          </a:prstGeom>
          <a:noFill/>
        </p:spPr>
        <p:txBody>
          <a:bodyPr wrap="square" rtlCol="0">
            <a:spAutoFit/>
          </a:bodyPr>
          <a:lstStyle/>
          <a:p>
            <a:r>
              <a:rPr lang="en-US" dirty="0" smtClean="0"/>
              <a:t>General teacher</a:t>
            </a:r>
            <a:endParaRPr lang="en-US" dirty="0"/>
          </a:p>
        </p:txBody>
      </p:sp>
      <p:sp>
        <p:nvSpPr>
          <p:cNvPr id="11" name="TextBox 10"/>
          <p:cNvSpPr txBox="1"/>
          <p:nvPr/>
        </p:nvSpPr>
        <p:spPr>
          <a:xfrm>
            <a:off x="3418215" y="6018936"/>
            <a:ext cx="4538161" cy="461665"/>
          </a:xfrm>
          <a:prstGeom prst="rect">
            <a:avLst/>
          </a:prstGeom>
          <a:noFill/>
        </p:spPr>
        <p:txBody>
          <a:bodyPr wrap="square" rtlCol="0">
            <a:spAutoFit/>
          </a:bodyPr>
          <a:lstStyle/>
          <a:p>
            <a:r>
              <a:rPr lang="en-US" dirty="0" smtClean="0"/>
              <a:t>Wilderness enhanced program</a:t>
            </a:r>
            <a:endParaRPr lang="en-US" dirty="0"/>
          </a:p>
        </p:txBody>
      </p:sp>
      <p:sp>
        <p:nvSpPr>
          <p:cNvPr id="12" name="TextBox 11"/>
          <p:cNvSpPr txBox="1"/>
          <p:nvPr/>
        </p:nvSpPr>
        <p:spPr>
          <a:xfrm>
            <a:off x="3419872" y="6021288"/>
            <a:ext cx="4673301" cy="369332"/>
          </a:xfrm>
          <a:prstGeom prst="rect">
            <a:avLst/>
          </a:prstGeom>
          <a:noFill/>
        </p:spPr>
        <p:txBody>
          <a:bodyPr wrap="square" rtlCol="0">
            <a:spAutoFit/>
          </a:bodyPr>
          <a:lstStyle/>
          <a:p>
            <a:r>
              <a:rPr lang="en-US" dirty="0" smtClean="0"/>
              <a:t>Principal – alternative school, Maine, USA</a:t>
            </a:r>
            <a:endParaRPr lang="en-US" dirty="0"/>
          </a:p>
        </p:txBody>
      </p:sp>
      <p:sp>
        <p:nvSpPr>
          <p:cNvPr id="13" name="TextBox 12"/>
          <p:cNvSpPr txBox="1"/>
          <p:nvPr/>
        </p:nvSpPr>
        <p:spPr>
          <a:xfrm>
            <a:off x="3419872" y="6021288"/>
            <a:ext cx="5285642" cy="369332"/>
          </a:xfrm>
          <a:prstGeom prst="rect">
            <a:avLst/>
          </a:prstGeom>
          <a:noFill/>
        </p:spPr>
        <p:txBody>
          <a:bodyPr wrap="square" rtlCol="0">
            <a:spAutoFit/>
          </a:bodyPr>
          <a:lstStyle/>
          <a:p>
            <a:r>
              <a:rPr lang="en-US" dirty="0" smtClean="0"/>
              <a:t>Head teacher – </a:t>
            </a:r>
            <a:r>
              <a:rPr lang="en-US" dirty="0" err="1" smtClean="0"/>
              <a:t>Campbelltown</a:t>
            </a:r>
            <a:r>
              <a:rPr lang="en-US" dirty="0" smtClean="0"/>
              <a:t> Suspension Centre</a:t>
            </a:r>
            <a:endParaRPr lang="en-US" dirty="0"/>
          </a:p>
        </p:txBody>
      </p:sp>
    </p:spTree>
    <p:extLst>
      <p:ext uri="{BB962C8B-B14F-4D97-AF65-F5344CB8AC3E}">
        <p14:creationId xmlns:p14="http://schemas.microsoft.com/office/powerpoint/2010/main" val="36044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 presetClass="mediacall" presetSubtype="0" fill="hold" nodeType="withEffect">
                                  <p:stCondLst>
                                    <p:cond delay="0"/>
                                  </p:stCondLst>
                                  <p:childTnLst>
                                    <p:cmd type="call" cmd="playFrom(0.0)">
                                      <p:cBhvr>
                                        <p:cTn id="62" dur="132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10"/>
                                        </p:tgtEl>
                                      </p:cBhvr>
                                    </p:cmd>
                                  </p:childTnLst>
                                </p:cTn>
                              </p:par>
                            </p:childTnLst>
                          </p:cTn>
                        </p:par>
                      </p:childTnLst>
                    </p:cTn>
                  </p:par>
                </p:childTnLst>
              </p:cTn>
              <p:nextCondLst>
                <p:cond evt="onClick" delay="0">
                  <p:tgtEl>
                    <p:spTgt spid="10"/>
                  </p:tgtEl>
                </p:cond>
              </p:nextCondLst>
            </p:seq>
            <p:video>
              <p:cMediaNode vol="80000">
                <p:cTn id="68" fill="hold" display="0">
                  <p:stCondLst>
                    <p:cond delay="indefinite"/>
                  </p:stCondLst>
                </p:cTn>
                <p:tgtEl>
                  <p:spTgt spid="10"/>
                </p:tgtEl>
              </p:cMediaNode>
            </p:video>
          </p:childTnLst>
        </p:cTn>
      </p:par>
    </p:tnLst>
    <p:bldLst>
      <p:bldP spid="2" grpId="0"/>
      <p:bldP spid="3" grpId="0"/>
      <p:bldP spid="5" grpId="0"/>
      <p:bldP spid="5" grpId="1"/>
      <p:bldP spid="11" grpId="0"/>
      <p:bldP spid="11" grpId="1"/>
      <p:bldP spid="12" grpId="0"/>
      <p:bldP spid="12" grpId="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219200" y="381000"/>
            <a:ext cx="716280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t>Personality Profiles - Myers-Briggs</a:t>
            </a:r>
            <a:endParaRPr lang="en-US"/>
          </a:p>
        </p:txBody>
      </p:sp>
      <p:sp>
        <p:nvSpPr>
          <p:cNvPr id="28675" name="Line 3"/>
          <p:cNvSpPr>
            <a:spLocks noChangeShapeType="1"/>
          </p:cNvSpPr>
          <p:nvPr/>
        </p:nvSpPr>
        <p:spPr bwMode="auto">
          <a:xfrm>
            <a:off x="1219200" y="990600"/>
            <a:ext cx="64008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28676" name="Rectangle 4"/>
          <p:cNvSpPr>
            <a:spLocks noChangeArrowheads="1"/>
          </p:cNvSpPr>
          <p:nvPr/>
        </p:nvSpPr>
        <p:spPr bwMode="auto">
          <a:xfrm>
            <a:off x="5410200" y="5029200"/>
            <a:ext cx="3276600" cy="1190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1800"/>
              <a:t>ISTJ 	Queen Elizabeth II</a:t>
            </a:r>
          </a:p>
          <a:p>
            <a:r>
              <a:rPr lang="en-US" sz="1800"/>
              <a:t>ISFJ	Mother Theresa</a:t>
            </a:r>
          </a:p>
          <a:p>
            <a:r>
              <a:rPr lang="en-US" sz="1800"/>
              <a:t>ESTJ	Colin Powell</a:t>
            </a:r>
          </a:p>
          <a:p>
            <a:r>
              <a:rPr lang="en-US" sz="1800"/>
              <a:t>ESFJ	George Washington</a:t>
            </a:r>
          </a:p>
        </p:txBody>
      </p:sp>
      <p:sp>
        <p:nvSpPr>
          <p:cNvPr id="28677" name="Rectangle 5"/>
          <p:cNvSpPr>
            <a:spLocks noChangeArrowheads="1"/>
          </p:cNvSpPr>
          <p:nvPr/>
        </p:nvSpPr>
        <p:spPr bwMode="auto">
          <a:xfrm>
            <a:off x="5410200" y="1143000"/>
            <a:ext cx="3276600" cy="1190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1800"/>
              <a:t>ISFP      	Barbara Streisand</a:t>
            </a:r>
          </a:p>
          <a:p>
            <a:r>
              <a:rPr lang="en-US" sz="1800"/>
              <a:t>ISTP    	Clint Eastwood</a:t>
            </a:r>
          </a:p>
          <a:p>
            <a:r>
              <a:rPr lang="en-US" sz="1800"/>
              <a:t>ESFP     Elvis Presley</a:t>
            </a:r>
          </a:p>
          <a:p>
            <a:r>
              <a:rPr lang="en-US" sz="1800"/>
              <a:t>ESTP	Madonna</a:t>
            </a:r>
          </a:p>
        </p:txBody>
      </p:sp>
      <p:sp>
        <p:nvSpPr>
          <p:cNvPr id="28678" name="Rectangle 6"/>
          <p:cNvSpPr>
            <a:spLocks noChangeArrowheads="1"/>
          </p:cNvSpPr>
          <p:nvPr/>
        </p:nvSpPr>
        <p:spPr bwMode="auto">
          <a:xfrm>
            <a:off x="304800" y="1143000"/>
            <a:ext cx="3625850" cy="1190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1800"/>
              <a:t>INFP      	Albert Schweitzer</a:t>
            </a:r>
          </a:p>
          <a:p>
            <a:r>
              <a:rPr lang="en-US" sz="1800"/>
              <a:t>INFJ	Mohandas Gandhi</a:t>
            </a:r>
          </a:p>
          <a:p>
            <a:r>
              <a:rPr lang="en-US" sz="1800"/>
              <a:t>ENFP     Carl Rogers</a:t>
            </a:r>
          </a:p>
          <a:p>
            <a:r>
              <a:rPr lang="en-US" sz="1800"/>
              <a:t>ENFJ	Mikhael Gorbachev</a:t>
            </a:r>
          </a:p>
        </p:txBody>
      </p:sp>
      <p:sp>
        <p:nvSpPr>
          <p:cNvPr id="28679" name="Rectangle 7"/>
          <p:cNvSpPr>
            <a:spLocks noChangeArrowheads="1"/>
          </p:cNvSpPr>
          <p:nvPr/>
        </p:nvSpPr>
        <p:spPr bwMode="auto">
          <a:xfrm>
            <a:off x="304800" y="5029200"/>
            <a:ext cx="3657600" cy="1190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1800"/>
              <a:t>INTP	Albert Einstein</a:t>
            </a:r>
          </a:p>
          <a:p>
            <a:r>
              <a:rPr lang="en-US" sz="1800"/>
              <a:t>INTJ	Dwight D. Eisenhower     </a:t>
            </a:r>
          </a:p>
          <a:p>
            <a:r>
              <a:rPr lang="en-US" sz="1800"/>
              <a:t>ENTP	Walt Disney</a:t>
            </a:r>
          </a:p>
          <a:p>
            <a:r>
              <a:rPr lang="en-US" sz="1800"/>
              <a:t>ENTJ	Bill Gates</a:t>
            </a:r>
            <a:r>
              <a:rPr lang="en-US"/>
              <a:t> </a:t>
            </a:r>
          </a:p>
        </p:txBody>
      </p:sp>
      <p:sp>
        <p:nvSpPr>
          <p:cNvPr id="28680" name="Line 8"/>
          <p:cNvSpPr>
            <a:spLocks noChangeShapeType="1"/>
          </p:cNvSpPr>
          <p:nvPr/>
        </p:nvSpPr>
        <p:spPr bwMode="auto">
          <a:xfrm>
            <a:off x="3276600" y="1600200"/>
            <a:ext cx="2133600" cy="533400"/>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49161" name="Picture 9" descr="M_B Profi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514600"/>
            <a:ext cx="45720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2" name="Line 10"/>
          <p:cNvSpPr>
            <a:spLocks noChangeShapeType="1"/>
          </p:cNvSpPr>
          <p:nvPr/>
        </p:nvSpPr>
        <p:spPr bwMode="auto">
          <a:xfrm flipV="1">
            <a:off x="2590800" y="5486400"/>
            <a:ext cx="2819400" cy="533400"/>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28683" name="Picture 11" descr="33450_Mahatma-Gandhi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743200"/>
            <a:ext cx="1525588"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4" name="Picture 12" descr="madonna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743200"/>
            <a:ext cx="14287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5" name="Picture 13" descr="billga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 y="2744788"/>
            <a:ext cx="2362200" cy="183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6" name="Picture 14" descr="mothertheres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2743200"/>
            <a:ext cx="14287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fade">
                                      <p:cBhvr>
                                        <p:cTn id="7" dur="500"/>
                                        <p:tgtEl>
                                          <p:spTgt spid="286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77"/>
                                        </p:tgtEl>
                                        <p:attrNameLst>
                                          <p:attrName>style.visibility</p:attrName>
                                        </p:attrNameLst>
                                      </p:cBhvr>
                                      <p:to>
                                        <p:strVal val="visible"/>
                                      </p:to>
                                    </p:set>
                                    <p:animEffect transition="in" filter="fade">
                                      <p:cBhvr>
                                        <p:cTn id="10" dur="500"/>
                                        <p:tgtEl>
                                          <p:spTgt spid="286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679"/>
                                        </p:tgtEl>
                                        <p:attrNameLst>
                                          <p:attrName>style.visibility</p:attrName>
                                        </p:attrNameLst>
                                      </p:cBhvr>
                                      <p:to>
                                        <p:strVal val="visible"/>
                                      </p:to>
                                    </p:set>
                                    <p:animEffect transition="in" filter="fade">
                                      <p:cBhvr>
                                        <p:cTn id="13" dur="500"/>
                                        <p:tgtEl>
                                          <p:spTgt spid="286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676"/>
                                        </p:tgtEl>
                                        <p:attrNameLst>
                                          <p:attrName>style.visibility</p:attrName>
                                        </p:attrNameLst>
                                      </p:cBhvr>
                                      <p:to>
                                        <p:strVal val="visible"/>
                                      </p:to>
                                    </p:set>
                                    <p:animEffect transition="in" filter="fade">
                                      <p:cBhvr>
                                        <p:cTn id="16" dur="500"/>
                                        <p:tgtEl>
                                          <p:spTgt spid="2867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680"/>
                                        </p:tgtEl>
                                        <p:attrNameLst>
                                          <p:attrName>style.visibility</p:attrName>
                                        </p:attrNameLst>
                                      </p:cBhvr>
                                      <p:to>
                                        <p:strVal val="visible"/>
                                      </p:to>
                                    </p:set>
                                    <p:animEffect transition="in" filter="fade">
                                      <p:cBhvr>
                                        <p:cTn id="21" dur="500"/>
                                        <p:tgtEl>
                                          <p:spTgt spid="28680"/>
                                        </p:tgtEl>
                                      </p:cBhvr>
                                    </p:animEffect>
                                  </p:childTnLst>
                                </p:cTn>
                              </p:par>
                              <p:par>
                                <p:cTn id="22" presetID="10" presetClass="entr" presetSubtype="0" fill="hold" nodeType="withEffect">
                                  <p:stCondLst>
                                    <p:cond delay="0"/>
                                  </p:stCondLst>
                                  <p:childTnLst>
                                    <p:set>
                                      <p:cBhvr>
                                        <p:cTn id="23" dur="1" fill="hold">
                                          <p:stCondLst>
                                            <p:cond delay="0"/>
                                          </p:stCondLst>
                                        </p:cTn>
                                        <p:tgtEl>
                                          <p:spTgt spid="28683"/>
                                        </p:tgtEl>
                                        <p:attrNameLst>
                                          <p:attrName>style.visibility</p:attrName>
                                        </p:attrNameLst>
                                      </p:cBhvr>
                                      <p:to>
                                        <p:strVal val="visible"/>
                                      </p:to>
                                    </p:set>
                                    <p:animEffect transition="in" filter="fade">
                                      <p:cBhvr>
                                        <p:cTn id="24" dur="500"/>
                                        <p:tgtEl>
                                          <p:spTgt spid="28683"/>
                                        </p:tgtEl>
                                      </p:cBhvr>
                                    </p:animEffect>
                                  </p:childTnLst>
                                </p:cTn>
                              </p:par>
                              <p:par>
                                <p:cTn id="25" presetID="10" presetClass="entr" presetSubtype="0" fill="hold" nodeType="withEffect">
                                  <p:stCondLst>
                                    <p:cond delay="0"/>
                                  </p:stCondLst>
                                  <p:childTnLst>
                                    <p:set>
                                      <p:cBhvr>
                                        <p:cTn id="26" dur="1" fill="hold">
                                          <p:stCondLst>
                                            <p:cond delay="0"/>
                                          </p:stCondLst>
                                        </p:cTn>
                                        <p:tgtEl>
                                          <p:spTgt spid="28684"/>
                                        </p:tgtEl>
                                        <p:attrNameLst>
                                          <p:attrName>style.visibility</p:attrName>
                                        </p:attrNameLst>
                                      </p:cBhvr>
                                      <p:to>
                                        <p:strVal val="visible"/>
                                      </p:to>
                                    </p:set>
                                    <p:animEffect transition="in" filter="fade">
                                      <p:cBhvr>
                                        <p:cTn id="27" dur="500"/>
                                        <p:tgtEl>
                                          <p:spTgt spid="2868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1" nodeType="clickEffect">
                                  <p:stCondLst>
                                    <p:cond delay="0"/>
                                  </p:stCondLst>
                                  <p:childTnLst>
                                    <p:animEffect transition="out" filter="fade">
                                      <p:cBhvr>
                                        <p:cTn id="31" dur="1000"/>
                                        <p:tgtEl>
                                          <p:spTgt spid="28680"/>
                                        </p:tgtEl>
                                      </p:cBhvr>
                                    </p:animEffect>
                                    <p:set>
                                      <p:cBhvr>
                                        <p:cTn id="32" dur="1" fill="hold">
                                          <p:stCondLst>
                                            <p:cond delay="999"/>
                                          </p:stCondLst>
                                        </p:cTn>
                                        <p:tgtEl>
                                          <p:spTgt spid="2868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28683"/>
                                        </p:tgtEl>
                                      </p:cBhvr>
                                    </p:animEffect>
                                    <p:set>
                                      <p:cBhvr>
                                        <p:cTn id="35" dur="1" fill="hold">
                                          <p:stCondLst>
                                            <p:cond delay="999"/>
                                          </p:stCondLst>
                                        </p:cTn>
                                        <p:tgtEl>
                                          <p:spTgt spid="2868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28684"/>
                                        </p:tgtEl>
                                      </p:cBhvr>
                                    </p:animEffect>
                                    <p:set>
                                      <p:cBhvr>
                                        <p:cTn id="38" dur="1" fill="hold">
                                          <p:stCondLst>
                                            <p:cond delay="999"/>
                                          </p:stCondLst>
                                        </p:cTn>
                                        <p:tgtEl>
                                          <p:spTgt spid="2868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8685"/>
                                        </p:tgtEl>
                                        <p:attrNameLst>
                                          <p:attrName>style.visibility</p:attrName>
                                        </p:attrNameLst>
                                      </p:cBhvr>
                                      <p:to>
                                        <p:strVal val="visible"/>
                                      </p:to>
                                    </p:set>
                                    <p:animEffect transition="in" filter="fade">
                                      <p:cBhvr>
                                        <p:cTn id="41" dur="1000"/>
                                        <p:tgtEl>
                                          <p:spTgt spid="28685"/>
                                        </p:tgtEl>
                                      </p:cBhvr>
                                    </p:animEffect>
                                  </p:childTnLst>
                                </p:cTn>
                              </p:par>
                              <p:par>
                                <p:cTn id="42" presetID="10" presetClass="entr" presetSubtype="0" fill="hold" nodeType="withEffect">
                                  <p:stCondLst>
                                    <p:cond delay="0"/>
                                  </p:stCondLst>
                                  <p:childTnLst>
                                    <p:set>
                                      <p:cBhvr>
                                        <p:cTn id="43" dur="1" fill="hold">
                                          <p:stCondLst>
                                            <p:cond delay="0"/>
                                          </p:stCondLst>
                                        </p:cTn>
                                        <p:tgtEl>
                                          <p:spTgt spid="28686"/>
                                        </p:tgtEl>
                                        <p:attrNameLst>
                                          <p:attrName>style.visibility</p:attrName>
                                        </p:attrNameLst>
                                      </p:cBhvr>
                                      <p:to>
                                        <p:strVal val="visible"/>
                                      </p:to>
                                    </p:set>
                                    <p:animEffect transition="in" filter="fade">
                                      <p:cBhvr>
                                        <p:cTn id="44" dur="1000"/>
                                        <p:tgtEl>
                                          <p:spTgt spid="2868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682"/>
                                        </p:tgtEl>
                                        <p:attrNameLst>
                                          <p:attrName>style.visibility</p:attrName>
                                        </p:attrNameLst>
                                      </p:cBhvr>
                                      <p:to>
                                        <p:strVal val="visible"/>
                                      </p:to>
                                    </p:set>
                                    <p:animEffect transition="in" filter="fade">
                                      <p:cBhvr>
                                        <p:cTn id="47" dur="10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7" grpId="0"/>
      <p:bldP spid="28678" grpId="0"/>
      <p:bldP spid="28679" grpId="0"/>
      <p:bldP spid="28680" grpId="0" animBg="1"/>
      <p:bldP spid="28680" grpId="1" animBg="1"/>
      <p:bldP spid="2868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9"/>
          <p:cNvSpPr>
            <a:spLocks noChangeArrowheads="1"/>
          </p:cNvSpPr>
          <p:nvPr/>
        </p:nvSpPr>
        <p:spPr bwMode="auto">
          <a:xfrm>
            <a:off x="6477000" y="0"/>
            <a:ext cx="2667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pic>
        <p:nvPicPr>
          <p:cNvPr id="51203" name="Picture 10" descr="punkagainst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524000"/>
            <a:ext cx="2212975" cy="562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1" name="Line 11"/>
          <p:cNvSpPr>
            <a:spLocks noChangeShapeType="1"/>
          </p:cNvSpPr>
          <p:nvPr/>
        </p:nvSpPr>
        <p:spPr bwMode="auto">
          <a:xfrm>
            <a:off x="990600" y="1066800"/>
            <a:ext cx="78486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30732" name="Text Box 12"/>
          <p:cNvSpPr txBox="1">
            <a:spLocks noChangeArrowheads="1"/>
          </p:cNvSpPr>
          <p:nvPr/>
        </p:nvSpPr>
        <p:spPr bwMode="auto">
          <a:xfrm>
            <a:off x="838200" y="381000"/>
            <a:ext cx="79248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600">
                <a:solidFill>
                  <a:schemeClr val="bg1"/>
                </a:solidFill>
              </a:rPr>
              <a:t>Learning Disabilities/Disord</a:t>
            </a:r>
            <a:r>
              <a:rPr lang="en-US" sz="3600" b="1"/>
              <a:t>ers</a:t>
            </a:r>
            <a:endParaRPr lang="en-US" sz="3600">
              <a:solidFill>
                <a:schemeClr val="bg1"/>
              </a:solidFill>
            </a:endParaRPr>
          </a:p>
        </p:txBody>
      </p:sp>
      <p:sp>
        <p:nvSpPr>
          <p:cNvPr id="51206" name="TextBox 1"/>
          <p:cNvSpPr txBox="1">
            <a:spLocks noChangeArrowheads="1"/>
          </p:cNvSpPr>
          <p:nvPr/>
        </p:nvSpPr>
        <p:spPr bwMode="auto">
          <a:xfrm>
            <a:off x="827088" y="1268413"/>
            <a:ext cx="61214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bg1"/>
                </a:solidFill>
              </a:rPr>
              <a:t>Anxiety</a:t>
            </a:r>
          </a:p>
          <a:p>
            <a:r>
              <a:rPr lang="en-US" sz="2200">
                <a:solidFill>
                  <a:schemeClr val="bg1"/>
                </a:solidFill>
              </a:rPr>
              <a:t>Asperger's Syndrome</a:t>
            </a:r>
          </a:p>
          <a:p>
            <a:r>
              <a:rPr lang="en-US" sz="2200">
                <a:solidFill>
                  <a:schemeClr val="bg1"/>
                </a:solidFill>
              </a:rPr>
              <a:t>Attachment Disorder</a:t>
            </a:r>
          </a:p>
          <a:p>
            <a:r>
              <a:rPr lang="en-US" sz="2200">
                <a:solidFill>
                  <a:schemeClr val="bg1"/>
                </a:solidFill>
              </a:rPr>
              <a:t>Attention Deficit/Hyperactivity Disorder (ADH</a:t>
            </a:r>
            <a:r>
              <a:rPr lang="en-US" sz="2200"/>
              <a:t>D)</a:t>
            </a:r>
          </a:p>
          <a:p>
            <a:r>
              <a:rPr lang="en-US" sz="2200">
                <a:solidFill>
                  <a:schemeClr val="bg1"/>
                </a:solidFill>
              </a:rPr>
              <a:t>Autism</a:t>
            </a:r>
          </a:p>
          <a:p>
            <a:r>
              <a:rPr lang="en-US" sz="2200">
                <a:solidFill>
                  <a:schemeClr val="bg1"/>
                </a:solidFill>
              </a:rPr>
              <a:t>Bipolar disorder</a:t>
            </a:r>
          </a:p>
          <a:p>
            <a:r>
              <a:rPr lang="en-US" sz="2200">
                <a:solidFill>
                  <a:schemeClr val="bg1"/>
                </a:solidFill>
              </a:rPr>
              <a:t>Bulimia Nervosa</a:t>
            </a:r>
          </a:p>
          <a:p>
            <a:r>
              <a:rPr lang="en-US" sz="2200">
                <a:solidFill>
                  <a:schemeClr val="bg1"/>
                </a:solidFill>
              </a:rPr>
              <a:t>Conduct Disorder</a:t>
            </a:r>
          </a:p>
          <a:p>
            <a:r>
              <a:rPr lang="en-US" sz="2200">
                <a:solidFill>
                  <a:schemeClr val="bg1"/>
                </a:solidFill>
              </a:rPr>
              <a:t>Depression</a:t>
            </a:r>
          </a:p>
          <a:p>
            <a:r>
              <a:rPr lang="en-US" sz="2200">
                <a:solidFill>
                  <a:schemeClr val="bg1"/>
                </a:solidFill>
              </a:rPr>
              <a:t>Eating disorder</a:t>
            </a:r>
          </a:p>
          <a:p>
            <a:r>
              <a:rPr lang="en-US" sz="2200">
                <a:solidFill>
                  <a:schemeClr val="bg1"/>
                </a:solidFill>
              </a:rPr>
              <a:t>Oppositional Defiant Disorder</a:t>
            </a:r>
          </a:p>
          <a:p>
            <a:r>
              <a:rPr lang="en-US" sz="2200">
                <a:solidFill>
                  <a:schemeClr val="bg1"/>
                </a:solidFill>
              </a:rPr>
              <a:t>Posttraumatic Stress Disorder</a:t>
            </a:r>
          </a:p>
          <a:p>
            <a:r>
              <a:rPr lang="en-US" sz="2200">
                <a:solidFill>
                  <a:schemeClr val="bg1"/>
                </a:solidFill>
              </a:rPr>
              <a:t>Schizophrenia</a:t>
            </a:r>
          </a:p>
          <a:p>
            <a:r>
              <a:rPr lang="en-US" sz="2200">
                <a:solidFill>
                  <a:schemeClr val="bg1"/>
                </a:solidFill>
              </a:rPr>
              <a:t>Separation Anxiety Disorder</a:t>
            </a:r>
          </a:p>
          <a:p>
            <a:r>
              <a:rPr lang="en-US" sz="2200">
                <a:solidFill>
                  <a:schemeClr val="bg1"/>
                </a:solidFill>
              </a:rPr>
              <a:t>Tourette's Disorder</a:t>
            </a:r>
          </a:p>
        </p:txBody>
      </p:sp>
      <p:sp>
        <p:nvSpPr>
          <p:cNvPr id="51207" name="TextBox 2"/>
          <p:cNvSpPr txBox="1">
            <a:spLocks noChangeArrowheads="1"/>
          </p:cNvSpPr>
          <p:nvPr/>
        </p:nvSpPr>
        <p:spPr bwMode="auto">
          <a:xfrm>
            <a:off x="4500563" y="6165850"/>
            <a:ext cx="187166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(DSM –IV)</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81000" y="228600"/>
            <a:ext cx="3959225" cy="59420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292100" indent="-292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Helvetica" charset="0"/>
              </a:rPr>
              <a:t>BEHAVIORS ASSOCIATED WITH ADHD</a:t>
            </a:r>
          </a:p>
          <a:p>
            <a:pPr algn="ctr"/>
            <a:r>
              <a:rPr lang="en-US" sz="2000">
                <a:latin typeface="Helvetica" charset="0"/>
              </a:rPr>
              <a:t> (BARKLEY, 1990)</a:t>
            </a:r>
          </a:p>
          <a:p>
            <a:endParaRPr lang="en-US" sz="2000">
              <a:latin typeface="Helvetica" charset="0"/>
            </a:endParaRPr>
          </a:p>
          <a:p>
            <a:r>
              <a:rPr lang="en-US" sz="2000">
                <a:latin typeface="Helvetica" charset="0"/>
              </a:rPr>
              <a:t>1. Poorly sustained attention in almost all situations</a:t>
            </a:r>
          </a:p>
          <a:p>
            <a:r>
              <a:rPr lang="en-US" sz="2000">
                <a:latin typeface="Helvetica" charset="0"/>
              </a:rPr>
              <a:t>2. Diminished persistence on tasks not having immediate consequences</a:t>
            </a:r>
          </a:p>
          <a:p>
            <a:r>
              <a:rPr lang="en-US" sz="2000">
                <a:latin typeface="Helvetica" charset="0"/>
              </a:rPr>
              <a:t>3. Impulsivity, poor delay of gratification</a:t>
            </a:r>
          </a:p>
          <a:p>
            <a:r>
              <a:rPr lang="en-US" sz="2000">
                <a:latin typeface="Helvetica" charset="0"/>
              </a:rPr>
              <a:t>4. Impaired adherence to commands to regulate or inhibit behavior in social contexts</a:t>
            </a:r>
          </a:p>
          <a:p>
            <a:r>
              <a:rPr lang="en-US" sz="2000">
                <a:latin typeface="Helvetica" charset="0"/>
              </a:rPr>
              <a:t>5. More active, restless than normal children</a:t>
            </a:r>
          </a:p>
          <a:p>
            <a:r>
              <a:rPr lang="en-US" sz="2000">
                <a:latin typeface="Helvetica" charset="0"/>
              </a:rPr>
              <a:t>6. Difficulty adhering to rules and regulations</a:t>
            </a:r>
            <a:endParaRPr lang="en-US">
              <a:latin typeface="Helvetica" charset="0"/>
            </a:endParaRPr>
          </a:p>
          <a:p>
            <a:endParaRPr lang="en-US">
              <a:latin typeface="Helvetica" charset="0"/>
            </a:endParaRPr>
          </a:p>
          <a:p>
            <a:endParaRPr lang="en-US">
              <a:latin typeface="Helvetica" charset="0"/>
            </a:endParaRPr>
          </a:p>
          <a:p>
            <a:pPr>
              <a:spcBef>
                <a:spcPct val="50000"/>
              </a:spcBef>
            </a:pPr>
            <a:endParaRPr lang="en-US"/>
          </a:p>
        </p:txBody>
      </p:sp>
      <p:sp>
        <p:nvSpPr>
          <p:cNvPr id="53251" name="Text Box 3"/>
          <p:cNvSpPr txBox="1">
            <a:spLocks noChangeArrowheads="1"/>
          </p:cNvSpPr>
          <p:nvPr/>
        </p:nvSpPr>
        <p:spPr bwMode="auto">
          <a:xfrm>
            <a:off x="762000" y="6400800"/>
            <a:ext cx="7848600" cy="549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i="1">
                <a:latin typeface="Helvetica" charset="0"/>
              </a:rPr>
              <a:t>Source: Webb &amp; Latimer 1993 ED358673 1993-07-00 ADHD and Children Who Are Gifted. ERIC Digest #522.</a:t>
            </a:r>
          </a:p>
          <a:p>
            <a:pPr>
              <a:spcBef>
                <a:spcPct val="50000"/>
              </a:spcBef>
            </a:pPr>
            <a:endParaRPr lang="en-US" sz="1200" i="1"/>
          </a:p>
        </p:txBody>
      </p:sp>
      <p:sp>
        <p:nvSpPr>
          <p:cNvPr id="32772" name="Text Box 4"/>
          <p:cNvSpPr txBox="1">
            <a:spLocks noChangeArrowheads="1"/>
          </p:cNvSpPr>
          <p:nvPr/>
        </p:nvSpPr>
        <p:spPr bwMode="auto">
          <a:xfrm>
            <a:off x="4724400" y="228600"/>
            <a:ext cx="4038600" cy="405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292100" indent="-292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Helvetica" charset="0"/>
              </a:rPr>
              <a:t>BEHAVIORS ASSOCIATED WITH GIFTEDNESS </a:t>
            </a:r>
          </a:p>
          <a:p>
            <a:pPr algn="ctr"/>
            <a:r>
              <a:rPr lang="en-US" sz="2000">
                <a:latin typeface="Helvetica" charset="0"/>
              </a:rPr>
              <a:t>(WEBB, 1993)</a:t>
            </a:r>
          </a:p>
          <a:p>
            <a:endParaRPr lang="en-US" sz="2000">
              <a:latin typeface="Helvetica" charset="0"/>
            </a:endParaRPr>
          </a:p>
          <a:p>
            <a:r>
              <a:rPr lang="en-US" sz="2000">
                <a:latin typeface="Helvetica" charset="0"/>
              </a:rPr>
              <a:t>1. Poor attention, boredom, daydreaming in specific situations</a:t>
            </a:r>
          </a:p>
          <a:p>
            <a:r>
              <a:rPr lang="en-US" sz="2000">
                <a:latin typeface="Helvetica" charset="0"/>
              </a:rPr>
              <a:t>2. Low tolerance for persistence on tasks that seem irrelevant</a:t>
            </a:r>
          </a:p>
          <a:p>
            <a:r>
              <a:rPr lang="en-US" sz="2000">
                <a:latin typeface="Helvetica" charset="0"/>
              </a:rPr>
              <a:t>3. Judgment lags behind development of intellect</a:t>
            </a:r>
          </a:p>
          <a:p>
            <a:r>
              <a:rPr lang="en-US" sz="2000">
                <a:latin typeface="Helvetica" charset="0"/>
              </a:rPr>
              <a:t>4. Intensity may lead to power struggles with authorities</a:t>
            </a:r>
          </a:p>
          <a:p>
            <a:r>
              <a:rPr lang="en-US" sz="2000">
                <a:latin typeface="Helvetica" charset="0"/>
              </a:rPr>
              <a:t>5. High activity level; may need less sleep</a:t>
            </a:r>
            <a:endParaRPr lang="en-US">
              <a:latin typeface="Helvetica" charset="0"/>
            </a:endParaRPr>
          </a:p>
        </p:txBody>
      </p:sp>
      <p:sp>
        <p:nvSpPr>
          <p:cNvPr id="53253" name="Rectangle 5"/>
          <p:cNvSpPr>
            <a:spLocks noChangeArrowheads="1"/>
          </p:cNvSpPr>
          <p:nvPr/>
        </p:nvSpPr>
        <p:spPr bwMode="auto">
          <a:xfrm>
            <a:off x="228600" y="152400"/>
            <a:ext cx="4191000" cy="6096000"/>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2774" name="Rectangle 6"/>
          <p:cNvSpPr>
            <a:spLocks noChangeArrowheads="1"/>
          </p:cNvSpPr>
          <p:nvPr/>
        </p:nvSpPr>
        <p:spPr bwMode="auto">
          <a:xfrm>
            <a:off x="4495800" y="152400"/>
            <a:ext cx="4191000" cy="6096000"/>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2775" name="Text Box 7"/>
          <p:cNvSpPr txBox="1">
            <a:spLocks noChangeArrowheads="1"/>
          </p:cNvSpPr>
          <p:nvPr/>
        </p:nvSpPr>
        <p:spPr bwMode="auto">
          <a:xfrm>
            <a:off x="4724400" y="4800600"/>
            <a:ext cx="3886200" cy="1190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292100" indent="-292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solidFill>
                  <a:srgbClr val="FF0000"/>
                </a:solidFill>
              </a:rPr>
              <a:t>6. Strong sense of justice and fairness can lead to impetuous and disruptive behaviour when rules or conditions seem unfair.</a:t>
            </a:r>
            <a:endParaRPr lang="en-US" sz="1800">
              <a:solidFill>
                <a:schemeClr val="fo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fade">
                                      <p:cBhvr>
                                        <p:cTn id="7" dur="1000"/>
                                        <p:tgtEl>
                                          <p:spTgt spid="327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774"/>
                                        </p:tgtEl>
                                        <p:attrNameLst>
                                          <p:attrName>style.visibility</p:attrName>
                                        </p:attrNameLst>
                                      </p:cBhvr>
                                      <p:to>
                                        <p:strVal val="visible"/>
                                      </p:to>
                                    </p:set>
                                    <p:animEffect transition="in" filter="fade">
                                      <p:cBhvr>
                                        <p:cTn id="10" dur="1000"/>
                                        <p:tgtEl>
                                          <p:spTgt spid="327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775"/>
                                        </p:tgtEl>
                                        <p:attrNameLst>
                                          <p:attrName>style.visibility</p:attrName>
                                        </p:attrNameLst>
                                      </p:cBhvr>
                                      <p:to>
                                        <p:strVal val="visible"/>
                                      </p:to>
                                    </p:set>
                                    <p:animEffect transition="in" filter="fade">
                                      <p:cBhvr>
                                        <p:cTn id="15" dur="20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4" grpId="0" animBg="1"/>
      <p:bldP spid="327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059488" cy="3123932"/>
          </a:xfrm>
          <a:prstGeom prst="rect">
            <a:avLst/>
          </a:prstGeom>
          <a:noFill/>
        </p:spPr>
        <p:txBody>
          <a:bodyPr wrap="square" rtlCol="0">
            <a:spAutoFit/>
          </a:bodyPr>
          <a:lstStyle/>
          <a:p>
            <a:r>
              <a:rPr lang="en-US" sz="2800" b="1" dirty="0" smtClean="0"/>
              <a:t>Brandon</a:t>
            </a:r>
            <a:endParaRPr lang="en-US" dirty="0"/>
          </a:p>
          <a:p>
            <a:pPr marL="342900" indent="-342900">
              <a:spcBef>
                <a:spcPts val="1200"/>
              </a:spcBef>
              <a:buFont typeface="Arial"/>
              <a:buChar char="•"/>
            </a:pPr>
            <a:r>
              <a:rPr lang="en-US" dirty="0" smtClean="0"/>
              <a:t>Year 10 </a:t>
            </a:r>
          </a:p>
          <a:p>
            <a:pPr marL="342900" indent="-342900">
              <a:spcBef>
                <a:spcPts val="600"/>
              </a:spcBef>
              <a:buFont typeface="Arial"/>
              <a:buChar char="•"/>
            </a:pPr>
            <a:r>
              <a:rPr lang="en-US" dirty="0" smtClean="0"/>
              <a:t>Constantly either truanting or suspended</a:t>
            </a:r>
          </a:p>
          <a:p>
            <a:pPr marL="342900" indent="-342900">
              <a:spcBef>
                <a:spcPts val="600"/>
              </a:spcBef>
              <a:buFont typeface="Arial"/>
              <a:buChar char="•"/>
            </a:pPr>
            <a:r>
              <a:rPr lang="en-US" dirty="0" smtClean="0"/>
              <a:t>Moves between mum in Sydney and dad in Newcastle</a:t>
            </a:r>
          </a:p>
          <a:p>
            <a:pPr marL="342900" indent="-342900">
              <a:spcBef>
                <a:spcPts val="600"/>
              </a:spcBef>
              <a:buFont typeface="Arial"/>
              <a:buChar char="•"/>
            </a:pPr>
            <a:r>
              <a:rPr lang="en-US" dirty="0" smtClean="0"/>
              <a:t>Does not complete work and constantly making comments, moving around and fidgeting.</a:t>
            </a:r>
            <a:endParaRPr lang="en-US" dirty="0"/>
          </a:p>
        </p:txBody>
      </p:sp>
      <p:sp>
        <p:nvSpPr>
          <p:cNvPr id="5" name="TextBox 4"/>
          <p:cNvSpPr txBox="1"/>
          <p:nvPr/>
        </p:nvSpPr>
        <p:spPr>
          <a:xfrm>
            <a:off x="6372200" y="4365105"/>
            <a:ext cx="2952328" cy="2031325"/>
          </a:xfrm>
          <a:prstGeom prst="rect">
            <a:avLst/>
          </a:prstGeom>
          <a:noFill/>
        </p:spPr>
        <p:txBody>
          <a:bodyPr wrap="square" rtlCol="0">
            <a:spAutoFit/>
          </a:bodyPr>
          <a:lstStyle/>
          <a:p>
            <a:pPr marL="342900" indent="-342900">
              <a:spcBef>
                <a:spcPts val="1200"/>
              </a:spcBef>
              <a:buFont typeface="Courier New"/>
              <a:buChar char="o"/>
            </a:pPr>
            <a:r>
              <a:rPr lang="en-US" dirty="0" smtClean="0"/>
              <a:t>A    100 </a:t>
            </a:r>
            <a:r>
              <a:rPr lang="en-US" dirty="0" err="1" smtClean="0"/>
              <a:t>metres</a:t>
            </a:r>
            <a:endParaRPr lang="en-US" dirty="0" smtClean="0"/>
          </a:p>
          <a:p>
            <a:pPr marL="342900" indent="-342900">
              <a:spcBef>
                <a:spcPts val="1200"/>
              </a:spcBef>
              <a:buFont typeface="Courier New"/>
              <a:buChar char="o"/>
            </a:pPr>
            <a:r>
              <a:rPr lang="en-US" dirty="0" smtClean="0"/>
              <a:t>B    200 </a:t>
            </a:r>
            <a:r>
              <a:rPr lang="en-US" dirty="0" err="1" smtClean="0"/>
              <a:t>metres</a:t>
            </a:r>
            <a:endParaRPr lang="en-US" dirty="0" smtClean="0"/>
          </a:p>
          <a:p>
            <a:pPr marL="342900" indent="-342900">
              <a:spcBef>
                <a:spcPts val="1200"/>
              </a:spcBef>
              <a:buFont typeface="Courier New"/>
              <a:buChar char="o"/>
            </a:pPr>
            <a:r>
              <a:rPr lang="en-US" dirty="0" smtClean="0"/>
              <a:t>C    300 </a:t>
            </a:r>
            <a:r>
              <a:rPr lang="en-US" dirty="0" err="1" smtClean="0"/>
              <a:t>metres</a:t>
            </a:r>
            <a:endParaRPr lang="en-US" dirty="0" smtClean="0"/>
          </a:p>
          <a:p>
            <a:pPr marL="342900" indent="-342900">
              <a:spcBef>
                <a:spcPts val="1200"/>
              </a:spcBef>
              <a:buFont typeface="Courier New"/>
              <a:buChar char="o"/>
            </a:pPr>
            <a:r>
              <a:rPr lang="en-US" dirty="0" smtClean="0"/>
              <a:t>D    500 </a:t>
            </a:r>
            <a:r>
              <a:rPr lang="en-US" dirty="0" err="1" smtClean="0"/>
              <a:t>metres</a:t>
            </a:r>
            <a:endParaRPr lang="en-US" dirty="0"/>
          </a:p>
        </p:txBody>
      </p:sp>
      <p:sp>
        <p:nvSpPr>
          <p:cNvPr id="6" name="Oval 5"/>
          <p:cNvSpPr/>
          <p:nvPr/>
        </p:nvSpPr>
        <p:spPr bwMode="auto">
          <a:xfrm>
            <a:off x="6465416" y="5085184"/>
            <a:ext cx="144016" cy="144016"/>
          </a:xfrm>
          <a:prstGeom prst="ellipse">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7" name="Picture 6" descr="ch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260648"/>
            <a:ext cx="2095500" cy="2428875"/>
          </a:xfrm>
          <a:prstGeom prst="rect">
            <a:avLst/>
          </a:prstGeom>
        </p:spPr>
      </p:pic>
      <p:grpSp>
        <p:nvGrpSpPr>
          <p:cNvPr id="9" name="Group 8"/>
          <p:cNvGrpSpPr/>
          <p:nvPr/>
        </p:nvGrpSpPr>
        <p:grpSpPr>
          <a:xfrm>
            <a:off x="251520" y="3789040"/>
            <a:ext cx="5616624" cy="2880320"/>
            <a:chOff x="251520" y="3789040"/>
            <a:chExt cx="5616624" cy="2880320"/>
          </a:xfrm>
        </p:grpSpPr>
        <p:sp>
          <p:nvSpPr>
            <p:cNvPr id="3" name="TextBox 2"/>
            <p:cNvSpPr txBox="1"/>
            <p:nvPr/>
          </p:nvSpPr>
          <p:spPr>
            <a:xfrm>
              <a:off x="971600" y="3919696"/>
              <a:ext cx="4608512" cy="2677656"/>
            </a:xfrm>
            <a:prstGeom prst="rect">
              <a:avLst/>
            </a:prstGeom>
            <a:noFill/>
          </p:spPr>
          <p:txBody>
            <a:bodyPr wrap="square" rtlCol="0">
              <a:spAutoFit/>
            </a:bodyPr>
            <a:lstStyle/>
            <a:p>
              <a:r>
                <a:rPr lang="en-US" dirty="0" smtClean="0"/>
                <a:t>John takes 1 minute to walk 100 </a:t>
              </a:r>
              <a:r>
                <a:rPr lang="en-US" dirty="0" err="1" smtClean="0"/>
                <a:t>metres</a:t>
              </a:r>
              <a:r>
                <a:rPr lang="en-US" dirty="0" smtClean="0"/>
                <a:t>. Kylie takes 5 minutes to walk 400 minutes. </a:t>
              </a:r>
            </a:p>
            <a:p>
              <a:endParaRPr lang="en-US" dirty="0"/>
            </a:p>
            <a:p>
              <a:r>
                <a:rPr lang="en-US" dirty="0" smtClean="0"/>
                <a:t>If they start off together, how far ahead will one be of the other after 10 minutes?</a:t>
              </a:r>
              <a:endParaRPr lang="en-US" dirty="0"/>
            </a:p>
          </p:txBody>
        </p:sp>
        <p:sp>
          <p:nvSpPr>
            <p:cNvPr id="4" name="TextBox 3"/>
            <p:cNvSpPr txBox="1"/>
            <p:nvPr/>
          </p:nvSpPr>
          <p:spPr>
            <a:xfrm>
              <a:off x="395536" y="3933056"/>
              <a:ext cx="504056" cy="461665"/>
            </a:xfrm>
            <a:prstGeom prst="rect">
              <a:avLst/>
            </a:prstGeom>
            <a:noFill/>
          </p:spPr>
          <p:txBody>
            <a:bodyPr wrap="square" rtlCol="0">
              <a:spAutoFit/>
            </a:bodyPr>
            <a:lstStyle/>
            <a:p>
              <a:r>
                <a:rPr lang="en-US" dirty="0" smtClean="0"/>
                <a:t>8.</a:t>
              </a:r>
              <a:endParaRPr lang="en-US" dirty="0"/>
            </a:p>
          </p:txBody>
        </p:sp>
        <p:sp>
          <p:nvSpPr>
            <p:cNvPr id="8" name="Rectangle 7"/>
            <p:cNvSpPr/>
            <p:nvPr/>
          </p:nvSpPr>
          <p:spPr bwMode="auto">
            <a:xfrm>
              <a:off x="251520" y="3789040"/>
              <a:ext cx="5616624" cy="288032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27923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2" descr="throwing_bal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983038"/>
            <a:ext cx="5521325" cy="257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3"/>
          <p:cNvSpPr>
            <a:spLocks noChangeArrowheads="1"/>
          </p:cNvSpPr>
          <p:nvPr/>
        </p:nvSpPr>
        <p:spPr bwMode="auto">
          <a:xfrm>
            <a:off x="1839913" y="2809875"/>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nSpc>
                <a:spcPct val="170000"/>
              </a:lnSpc>
            </a:pPr>
            <a:r>
              <a:rPr lang="en-US" sz="2800"/>
              <a:t>‘Nothing is as dangerous as an idea </a:t>
            </a:r>
            <a:br>
              <a:rPr lang="en-US" sz="2800"/>
            </a:br>
            <a:r>
              <a:rPr lang="en-US" sz="2800"/>
              <a:t>when it is the only one you have.’  </a:t>
            </a:r>
            <a:br>
              <a:rPr lang="en-US" sz="2800"/>
            </a:br>
            <a:r>
              <a:rPr lang="en-US" i="1"/>
              <a:t>Emile Chartier</a:t>
            </a:r>
            <a:r>
              <a:rPr lang="en-US" sz="2800"/>
              <a:t> </a:t>
            </a:r>
            <a:br>
              <a:rPr lang="en-US" sz="2800"/>
            </a:br>
            <a:r>
              <a:rPr lang="en-US"/>
              <a:t/>
            </a:r>
            <a:br>
              <a:rPr lang="en-US"/>
            </a:br>
            <a:endParaRPr lang="en-US"/>
          </a:p>
        </p:txBody>
      </p:sp>
      <p:sp>
        <p:nvSpPr>
          <p:cNvPr id="34820" name="Text Box 4"/>
          <p:cNvSpPr txBox="1">
            <a:spLocks noChangeArrowheads="1"/>
          </p:cNvSpPr>
          <p:nvPr/>
        </p:nvSpPr>
        <p:spPr bwMode="auto">
          <a:xfrm>
            <a:off x="1835150" y="1905000"/>
            <a:ext cx="6172200" cy="519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a:t>‘Nothing is as dangerous as an idea</a:t>
            </a:r>
            <a:endParaRPr lang="en-AU" sz="2800"/>
          </a:p>
        </p:txBody>
      </p:sp>
      <p:sp>
        <p:nvSpPr>
          <p:cNvPr id="34821" name="Text Box 5"/>
          <p:cNvSpPr txBox="1">
            <a:spLocks noChangeArrowheads="1"/>
          </p:cNvSpPr>
          <p:nvPr/>
        </p:nvSpPr>
        <p:spPr bwMode="auto">
          <a:xfrm>
            <a:off x="3200400" y="4283075"/>
            <a:ext cx="3217863" cy="517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(from A guide to possibility land (1997)</a:t>
            </a:r>
            <a:br>
              <a:rPr lang="en-US" sz="1400"/>
            </a:br>
            <a:r>
              <a:rPr lang="en-US" sz="1400"/>
              <a:t>by Bill O’Hanlon and Sandy Beadle)</a:t>
            </a:r>
            <a:endParaRPr lang="en-AU" sz="1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1000"/>
                                        <p:tgtEl>
                                          <p:spTgt spid="34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fade">
                                      <p:cBhvr>
                                        <p:cTn id="12" dur="1000"/>
                                        <p:tgtEl>
                                          <p:spTgt spid="34819"/>
                                        </p:tgtEl>
                                      </p:cBhvr>
                                    </p:animEffect>
                                  </p:childTnLst>
                                </p:cTn>
                              </p:par>
                              <p:par>
                                <p:cTn id="13" presetID="10" presetClass="exit" presetSubtype="0" fill="hold" grpId="1" nodeType="withEffect">
                                  <p:stCondLst>
                                    <p:cond delay="0"/>
                                  </p:stCondLst>
                                  <p:childTnLst>
                                    <p:animEffect transition="out" filter="fade">
                                      <p:cBhvr>
                                        <p:cTn id="14" dur="500"/>
                                        <p:tgtEl>
                                          <p:spTgt spid="34820"/>
                                        </p:tgtEl>
                                      </p:cBhvr>
                                    </p:animEffect>
                                    <p:set>
                                      <p:cBhvr>
                                        <p:cTn id="15" dur="1" fill="hold">
                                          <p:stCondLst>
                                            <p:cond delay="499"/>
                                          </p:stCondLst>
                                        </p:cTn>
                                        <p:tgtEl>
                                          <p:spTgt spid="34820"/>
                                        </p:tgtEl>
                                        <p:attrNameLst>
                                          <p:attrName>style.visibility</p:attrName>
                                        </p:attrNameLst>
                                      </p:cBhvr>
                                      <p:to>
                                        <p:strVal val="hidden"/>
                                      </p:to>
                                    </p:set>
                                  </p:childTnLst>
                                </p:cTn>
                              </p:par>
                              <p:par>
                                <p:cTn id="16" presetID="10" presetClass="entr" presetSubtype="0" fill="hold" grpId="0" nodeType="withEffect">
                                  <p:stCondLst>
                                    <p:cond delay="3000"/>
                                  </p:stCondLst>
                                  <p:childTnLst>
                                    <p:set>
                                      <p:cBhvr>
                                        <p:cTn id="17" dur="1" fill="hold">
                                          <p:stCondLst>
                                            <p:cond delay="0"/>
                                          </p:stCondLst>
                                        </p:cTn>
                                        <p:tgtEl>
                                          <p:spTgt spid="34821"/>
                                        </p:tgtEl>
                                        <p:attrNameLst>
                                          <p:attrName>style.visibility</p:attrName>
                                        </p:attrNameLst>
                                      </p:cBhvr>
                                      <p:to>
                                        <p:strVal val="visible"/>
                                      </p:to>
                                    </p:set>
                                    <p:animEffect transition="in" filter="fade">
                                      <p:cBhvr>
                                        <p:cTn id="18" dur="10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34820" grpId="0"/>
      <p:bldP spid="34820" grpId="1"/>
      <p:bldP spid="348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76200" y="2895600"/>
            <a:ext cx="4114800" cy="1800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AU" sz="2800"/>
              <a:t>Not about what we do or what kids are like . . it is about what happens in the spaces in-between</a:t>
            </a:r>
            <a:r>
              <a:rPr lang="en-AU" sz="2800">
                <a:solidFill>
                  <a:schemeClr val="bg1"/>
                </a:solidFill>
              </a:rPr>
              <a:t>.</a:t>
            </a:r>
            <a:endParaRPr lang="en-US" sz="2800">
              <a:solidFill>
                <a:schemeClr val="bg1"/>
              </a:solidFill>
            </a:endParaRPr>
          </a:p>
        </p:txBody>
      </p:sp>
      <p:sp>
        <p:nvSpPr>
          <p:cNvPr id="36867" name="Text Box 3"/>
          <p:cNvSpPr txBox="1">
            <a:spLocks noChangeArrowheads="1"/>
          </p:cNvSpPr>
          <p:nvPr/>
        </p:nvSpPr>
        <p:spPr bwMode="auto">
          <a:xfrm>
            <a:off x="1600200" y="685800"/>
            <a:ext cx="6477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600"/>
              <a:t>Interactional Incongruency</a:t>
            </a:r>
            <a:endParaRPr lang="en-AU" sz="3600"/>
          </a:p>
        </p:txBody>
      </p:sp>
      <p:sp>
        <p:nvSpPr>
          <p:cNvPr id="36868" name="Text Box 4"/>
          <p:cNvSpPr txBox="1">
            <a:spLocks noChangeArrowheads="1"/>
          </p:cNvSpPr>
          <p:nvPr/>
        </p:nvSpPr>
        <p:spPr bwMode="auto">
          <a:xfrm>
            <a:off x="381000" y="2895600"/>
            <a:ext cx="3810000" cy="1800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AU" sz="2800"/>
              <a:t>When we generate the opposite results to what we really intend by our actions</a:t>
            </a:r>
            <a:endParaRPr lang="en-US" sz="2800"/>
          </a:p>
        </p:txBody>
      </p:sp>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828800"/>
            <a:ext cx="4038600" cy="396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10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fade">
                                      <p:cBhvr>
                                        <p:cTn id="12" dur="1000"/>
                                        <p:tgtEl>
                                          <p:spTgt spid="36866"/>
                                        </p:tgtEl>
                                      </p:cBhvr>
                                    </p:animEffect>
                                  </p:childTnLst>
                                </p:cTn>
                              </p:par>
                              <p:par>
                                <p:cTn id="13" presetID="10" presetClass="exit" presetSubtype="0" fill="hold" grpId="1" nodeType="withEffect">
                                  <p:stCondLst>
                                    <p:cond delay="0"/>
                                  </p:stCondLst>
                                  <p:childTnLst>
                                    <p:animEffect transition="out" filter="fade">
                                      <p:cBhvr>
                                        <p:cTn id="14" dur="1000"/>
                                        <p:tgtEl>
                                          <p:spTgt spid="36868"/>
                                        </p:tgtEl>
                                      </p:cBhvr>
                                    </p:animEffect>
                                    <p:set>
                                      <p:cBhvr>
                                        <p:cTn id="15" dur="1" fill="hold">
                                          <p:stCondLst>
                                            <p:cond delay="999"/>
                                          </p:stCondLst>
                                        </p:cTn>
                                        <p:tgtEl>
                                          <p:spTgt spid="368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68" grpId="0"/>
      <p:bldP spid="36868"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2" descr="delinquent_grad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14400"/>
            <a:ext cx="4800600" cy="363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5" name="Picture 3" descr="delinqu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143000"/>
            <a:ext cx="4800600" cy="386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6" name="Text Box 4"/>
          <p:cNvSpPr txBox="1">
            <a:spLocks noChangeArrowheads="1"/>
          </p:cNvSpPr>
          <p:nvPr/>
        </p:nvSpPr>
        <p:spPr bwMode="auto">
          <a:xfrm>
            <a:off x="1905000" y="5257800"/>
            <a:ext cx="6477000" cy="914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5400"/>
              <a:t>the stuff of teaching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38915"/>
                                        </p:tgtEl>
                                      </p:cBhvr>
                                    </p:animEffect>
                                    <p:set>
                                      <p:cBhvr>
                                        <p:cTn id="7" dur="1" fill="hold">
                                          <p:stCondLst>
                                            <p:cond delay="999"/>
                                          </p:stCondLst>
                                        </p:cTn>
                                        <p:tgtEl>
                                          <p:spTgt spid="389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8914"/>
                                        </p:tgtEl>
                                        <p:attrNameLst>
                                          <p:attrName>style.visibility</p:attrName>
                                        </p:attrNameLst>
                                      </p:cBhvr>
                                      <p:to>
                                        <p:strVal val="visible"/>
                                      </p:to>
                                    </p:set>
                                    <p:animEffect transition="in" filter="fade">
                                      <p:cBhvr>
                                        <p:cTn id="10" dur="1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2" descr="crisisLine_sha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2964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3" descr="crisis grap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447800"/>
            <a:ext cx="7924800" cy="3760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4" name="Picture 4" descr="Orange_overp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45689">
            <a:off x="5486400" y="-76200"/>
            <a:ext cx="3733800"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AutoShape 5"/>
          <p:cNvSpPr>
            <a:spLocks noChangeArrowheads="1"/>
          </p:cNvSpPr>
          <p:nvPr/>
        </p:nvSpPr>
        <p:spPr bwMode="auto">
          <a:xfrm rot="-10808064">
            <a:off x="150813" y="1446213"/>
            <a:ext cx="533400" cy="3735387"/>
          </a:xfrm>
          <a:prstGeom prst="upDownArrow">
            <a:avLst>
              <a:gd name="adj1" fmla="val 51028"/>
              <a:gd name="adj2" fmla="val 97069"/>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eaVert" wrap="none" lIns="108000" rIns="108000" anchor="ctr"/>
          <a:lstStyle/>
          <a:p>
            <a:pPr algn="ctr">
              <a:lnSpc>
                <a:spcPct val="70000"/>
              </a:lnSpc>
              <a:defRPr/>
            </a:pPr>
            <a:r>
              <a:rPr lang="en-AU" sz="2000"/>
              <a:t>Intervention ownership</a:t>
            </a:r>
          </a:p>
        </p:txBody>
      </p:sp>
      <p:sp>
        <p:nvSpPr>
          <p:cNvPr id="40966" name="Text Box 6"/>
          <p:cNvSpPr txBox="1">
            <a:spLocks noChangeArrowheads="1"/>
          </p:cNvSpPr>
          <p:nvPr/>
        </p:nvSpPr>
        <p:spPr bwMode="auto">
          <a:xfrm>
            <a:off x="4191000" y="1676400"/>
            <a:ext cx="2438400" cy="396875"/>
          </a:xfrm>
          <a:prstGeom prst="rect">
            <a:avLst/>
          </a:prstGeom>
          <a:noFill/>
          <a:ln>
            <a:noFill/>
          </a:ln>
          <a:effectLst/>
          <a:extLst>
            <a:ext uri="{909E8E84-426E-40dd-AFC4-6F175D3DCCD1}">
              <a14:hiddenFill xmlns:a14="http://schemas.microsoft.com/office/drawing/2010/main" xmlns="">
                <a:solidFill>
                  <a:srgbClr val="CC9900"/>
                </a:solidFill>
              </a14:hiddenFill>
            </a:ext>
            <a:ext uri="{91240B29-F687-4f45-9708-019B960494DF}">
              <a14:hiddenLine xmlns:a14="http://schemas.microsoft.com/office/drawing/2010/main" xmlns="" w="9525">
                <a:solidFill>
                  <a:srgbClr val="CC99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gn="ctr">
              <a:spcBef>
                <a:spcPct val="50000"/>
              </a:spcBef>
              <a:defRPr/>
            </a:pPr>
            <a:r>
              <a:rPr lang="en-AU" sz="2000" b="1"/>
              <a:t>External control</a:t>
            </a:r>
          </a:p>
        </p:txBody>
      </p:sp>
      <p:sp>
        <p:nvSpPr>
          <p:cNvPr id="40967" name="Text Box 7"/>
          <p:cNvSpPr txBox="1">
            <a:spLocks noChangeArrowheads="1"/>
          </p:cNvSpPr>
          <p:nvPr/>
        </p:nvSpPr>
        <p:spPr bwMode="auto">
          <a:xfrm>
            <a:off x="1219200" y="3048000"/>
            <a:ext cx="2209800" cy="396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gn="ctr">
              <a:spcBef>
                <a:spcPct val="50000"/>
              </a:spcBef>
              <a:defRPr/>
            </a:pPr>
            <a:r>
              <a:rPr lang="en-AU" sz="2000" b="1"/>
              <a:t>Internal control</a:t>
            </a:r>
          </a:p>
        </p:txBody>
      </p:sp>
      <p:sp>
        <p:nvSpPr>
          <p:cNvPr id="40968" name="Text Box 8"/>
          <p:cNvSpPr txBox="1">
            <a:spLocks noChangeArrowheads="1"/>
          </p:cNvSpPr>
          <p:nvPr/>
        </p:nvSpPr>
        <p:spPr bwMode="auto">
          <a:xfrm>
            <a:off x="1676400" y="533400"/>
            <a:ext cx="5334000" cy="641350"/>
          </a:xfrm>
          <a:prstGeom prst="rect">
            <a:avLst/>
          </a:prstGeom>
          <a:noFill/>
          <a:ln>
            <a:noFill/>
          </a:ln>
          <a:effectLst>
            <a:outerShdw blurRad="63500" dist="38095" dir="1379995" algn="ctr" rotWithShape="0">
              <a:srgbClr val="000000">
                <a:alpha val="74998"/>
              </a:srgb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108000" rIns="108000" anchor="ctr">
            <a:spAutoFit/>
          </a:bodyPr>
          <a:lstStyle/>
          <a:p>
            <a:pPr algn="ctr">
              <a:spcBef>
                <a:spcPct val="50000"/>
              </a:spcBef>
              <a:defRPr/>
            </a:pPr>
            <a:r>
              <a:rPr lang="en-AU" sz="3600" b="1" dirty="0"/>
              <a:t>The Management Map</a:t>
            </a:r>
            <a:endParaRPr lang="en-AU" sz="2000" dirty="0"/>
          </a:p>
        </p:txBody>
      </p:sp>
      <p:sp>
        <p:nvSpPr>
          <p:cNvPr id="40969" name="Text Box 9"/>
          <p:cNvSpPr txBox="1">
            <a:spLocks noChangeArrowheads="1"/>
          </p:cNvSpPr>
          <p:nvPr/>
        </p:nvSpPr>
        <p:spPr bwMode="auto">
          <a:xfrm>
            <a:off x="4495800" y="2057400"/>
            <a:ext cx="1828800" cy="396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gn="ctr">
              <a:spcBef>
                <a:spcPct val="50000"/>
              </a:spcBef>
              <a:defRPr/>
            </a:pPr>
            <a:r>
              <a:rPr lang="en-AU" sz="2000" i="1"/>
              <a:t>Staff actions</a:t>
            </a:r>
          </a:p>
        </p:txBody>
      </p:sp>
      <p:sp>
        <p:nvSpPr>
          <p:cNvPr id="40970" name="Text Box 10"/>
          <p:cNvSpPr txBox="1">
            <a:spLocks noChangeArrowheads="1"/>
          </p:cNvSpPr>
          <p:nvPr/>
        </p:nvSpPr>
        <p:spPr bwMode="auto">
          <a:xfrm>
            <a:off x="1371600" y="3429000"/>
            <a:ext cx="1828800" cy="396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gn="ctr">
              <a:spcBef>
                <a:spcPct val="50000"/>
              </a:spcBef>
              <a:defRPr/>
            </a:pPr>
            <a:r>
              <a:rPr lang="en-AU" sz="2000" i="1"/>
              <a:t>Client actions</a:t>
            </a:r>
          </a:p>
        </p:txBody>
      </p:sp>
      <p:sp>
        <p:nvSpPr>
          <p:cNvPr id="40971" name="Rectangle 11"/>
          <p:cNvSpPr>
            <a:spLocks noChangeArrowheads="1"/>
          </p:cNvSpPr>
          <p:nvPr/>
        </p:nvSpPr>
        <p:spPr bwMode="auto">
          <a:xfrm>
            <a:off x="762000" y="5191125"/>
            <a:ext cx="2743200" cy="457200"/>
          </a:xfrm>
          <a:prstGeom prst="rect">
            <a:avLst/>
          </a:prstGeom>
          <a:gradFill rotWithShape="0">
            <a:gsLst>
              <a:gs pos="0">
                <a:srgbClr val="66CC33"/>
              </a:gs>
              <a:gs pos="100000">
                <a:srgbClr val="FF0000">
                  <a:alpha val="57001"/>
                </a:srgbClr>
              </a:gs>
            </a:gsLst>
            <a:lin ang="0" scaled="1"/>
          </a:gradFill>
          <a:ln>
            <a:noFill/>
          </a:ln>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40972" name="Rectangle 12"/>
          <p:cNvSpPr>
            <a:spLocks noChangeArrowheads="1"/>
          </p:cNvSpPr>
          <p:nvPr/>
        </p:nvSpPr>
        <p:spPr bwMode="auto">
          <a:xfrm>
            <a:off x="3505200" y="5191125"/>
            <a:ext cx="2362200" cy="457200"/>
          </a:xfrm>
          <a:prstGeom prst="rect">
            <a:avLst/>
          </a:prstGeom>
          <a:gradFill rotWithShape="0">
            <a:gsLst>
              <a:gs pos="0">
                <a:srgbClr val="FF0000">
                  <a:alpha val="57001"/>
                </a:srgbClr>
              </a:gs>
              <a:gs pos="100000">
                <a:srgbClr val="FF0000"/>
              </a:gs>
            </a:gsLst>
            <a:lin ang="0" scaled="1"/>
          </a:gradFill>
          <a:ln>
            <a:noFill/>
          </a:ln>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40973" name="Rectangle 13"/>
          <p:cNvSpPr>
            <a:spLocks noChangeArrowheads="1"/>
          </p:cNvSpPr>
          <p:nvPr/>
        </p:nvSpPr>
        <p:spPr bwMode="auto">
          <a:xfrm>
            <a:off x="7086600" y="5191125"/>
            <a:ext cx="838200" cy="457200"/>
          </a:xfrm>
          <a:prstGeom prst="rect">
            <a:avLst/>
          </a:prstGeom>
          <a:gradFill rotWithShape="0">
            <a:gsLst>
              <a:gs pos="0">
                <a:srgbClr val="FF0000"/>
              </a:gs>
              <a:gs pos="100000">
                <a:srgbClr val="FFFF33">
                  <a:alpha val="60001"/>
                </a:srgbClr>
              </a:gs>
            </a:gsLst>
            <a:lin ang="0" scaled="1"/>
          </a:gradFill>
          <a:ln>
            <a:noFill/>
          </a:ln>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40974" name="Rectangle 14"/>
          <p:cNvSpPr>
            <a:spLocks noChangeArrowheads="1"/>
          </p:cNvSpPr>
          <p:nvPr/>
        </p:nvSpPr>
        <p:spPr bwMode="auto">
          <a:xfrm>
            <a:off x="5867400" y="5191125"/>
            <a:ext cx="1295400" cy="457200"/>
          </a:xfrm>
          <a:prstGeom prst="rect">
            <a:avLst/>
          </a:prstGeom>
          <a:solidFill>
            <a:srgbClr val="FF0000"/>
          </a:solidFill>
          <a:ln>
            <a:noFill/>
          </a:ln>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40975" name="Rectangle 15"/>
          <p:cNvSpPr>
            <a:spLocks noChangeArrowheads="1"/>
          </p:cNvSpPr>
          <p:nvPr/>
        </p:nvSpPr>
        <p:spPr bwMode="auto">
          <a:xfrm>
            <a:off x="7924800" y="5191125"/>
            <a:ext cx="781050" cy="457200"/>
          </a:xfrm>
          <a:prstGeom prst="rect">
            <a:avLst/>
          </a:prstGeom>
          <a:gradFill rotWithShape="0">
            <a:gsLst>
              <a:gs pos="0">
                <a:srgbClr val="FFFF33">
                  <a:alpha val="60001"/>
                </a:srgbClr>
              </a:gs>
              <a:gs pos="100000">
                <a:srgbClr val="FFFF33"/>
              </a:gs>
            </a:gsLst>
            <a:lin ang="0" scaled="1"/>
          </a:gradFill>
          <a:ln>
            <a:noFill/>
          </a:ln>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40976" name="Text Box 16"/>
          <p:cNvSpPr txBox="1">
            <a:spLocks noChangeArrowheads="1"/>
          </p:cNvSpPr>
          <p:nvPr/>
        </p:nvSpPr>
        <p:spPr bwMode="auto">
          <a:xfrm>
            <a:off x="1295400" y="5181600"/>
            <a:ext cx="1676400" cy="457200"/>
          </a:xfrm>
          <a:prstGeom prst="rect">
            <a:avLst/>
          </a:prstGeom>
          <a:noFill/>
          <a:ln>
            <a:noFill/>
          </a:ln>
          <a:effectLst>
            <a:outerShdw blurRad="63500" dist="38068" dir="1877999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AU"/>
              <a:t>preventive</a:t>
            </a:r>
          </a:p>
        </p:txBody>
      </p:sp>
      <p:sp>
        <p:nvSpPr>
          <p:cNvPr id="40977" name="Text Box 17"/>
          <p:cNvSpPr txBox="1">
            <a:spLocks noChangeArrowheads="1"/>
          </p:cNvSpPr>
          <p:nvPr/>
        </p:nvSpPr>
        <p:spPr bwMode="auto">
          <a:xfrm>
            <a:off x="4267200" y="5181600"/>
            <a:ext cx="1676400" cy="457200"/>
          </a:xfrm>
          <a:prstGeom prst="rect">
            <a:avLst/>
          </a:prstGeom>
          <a:noFill/>
          <a:ln>
            <a:noFill/>
          </a:ln>
          <a:effectLst>
            <a:outerShdw blurRad="63500" dist="38068" dir="1877999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AU"/>
              <a:t>corrective</a:t>
            </a:r>
          </a:p>
        </p:txBody>
      </p:sp>
      <p:sp>
        <p:nvSpPr>
          <p:cNvPr id="40978" name="Text Box 18"/>
          <p:cNvSpPr txBox="1">
            <a:spLocks noChangeArrowheads="1"/>
          </p:cNvSpPr>
          <p:nvPr/>
        </p:nvSpPr>
        <p:spPr bwMode="auto">
          <a:xfrm>
            <a:off x="7086600" y="5181600"/>
            <a:ext cx="1676400" cy="457200"/>
          </a:xfrm>
          <a:prstGeom prst="rect">
            <a:avLst/>
          </a:prstGeom>
          <a:noFill/>
          <a:ln>
            <a:noFill/>
          </a:ln>
          <a:effectLst>
            <a:outerShdw blurRad="63500" dist="38068" dir="1877999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AU"/>
              <a:t>restorative</a:t>
            </a:r>
          </a:p>
        </p:txBody>
      </p:sp>
      <p:sp>
        <p:nvSpPr>
          <p:cNvPr id="40979" name="Text Box 19"/>
          <p:cNvSpPr txBox="1">
            <a:spLocks noChangeArrowheads="1"/>
          </p:cNvSpPr>
          <p:nvPr/>
        </p:nvSpPr>
        <p:spPr bwMode="auto">
          <a:xfrm rot="-734464">
            <a:off x="762000" y="5699125"/>
            <a:ext cx="16002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2000"/>
              <a:t>anticipation</a:t>
            </a:r>
          </a:p>
        </p:txBody>
      </p:sp>
      <p:sp>
        <p:nvSpPr>
          <p:cNvPr id="40980" name="Text Box 20"/>
          <p:cNvSpPr txBox="1">
            <a:spLocks noChangeArrowheads="1"/>
          </p:cNvSpPr>
          <p:nvPr/>
        </p:nvSpPr>
        <p:spPr bwMode="auto">
          <a:xfrm rot="38611">
            <a:off x="762000" y="6172200"/>
            <a:ext cx="17526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2000"/>
              <a:t>management</a:t>
            </a:r>
          </a:p>
        </p:txBody>
      </p:sp>
      <p:sp>
        <p:nvSpPr>
          <p:cNvPr id="40981" name="Text Box 21"/>
          <p:cNvSpPr txBox="1">
            <a:spLocks noChangeArrowheads="1"/>
          </p:cNvSpPr>
          <p:nvPr/>
        </p:nvSpPr>
        <p:spPr bwMode="auto">
          <a:xfrm rot="1056988">
            <a:off x="2362200" y="5791200"/>
            <a:ext cx="16002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2000"/>
              <a:t>design</a:t>
            </a:r>
          </a:p>
        </p:txBody>
      </p:sp>
      <p:sp>
        <p:nvSpPr>
          <p:cNvPr id="40982" name="Text Box 22"/>
          <p:cNvSpPr txBox="1">
            <a:spLocks noChangeArrowheads="1"/>
          </p:cNvSpPr>
          <p:nvPr/>
        </p:nvSpPr>
        <p:spPr bwMode="auto">
          <a:xfrm rot="394005">
            <a:off x="3962400" y="6096000"/>
            <a:ext cx="12192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2000"/>
              <a:t>reacting</a:t>
            </a:r>
          </a:p>
        </p:txBody>
      </p:sp>
      <p:sp>
        <p:nvSpPr>
          <p:cNvPr id="40983" name="Text Box 23"/>
          <p:cNvSpPr txBox="1">
            <a:spLocks noChangeArrowheads="1"/>
          </p:cNvSpPr>
          <p:nvPr/>
        </p:nvSpPr>
        <p:spPr bwMode="auto">
          <a:xfrm rot="147442">
            <a:off x="3962400" y="5638800"/>
            <a:ext cx="25146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2000"/>
              <a:t>crisis management</a:t>
            </a:r>
          </a:p>
        </p:txBody>
      </p:sp>
      <p:sp>
        <p:nvSpPr>
          <p:cNvPr id="40984" name="Text Box 24"/>
          <p:cNvSpPr txBox="1">
            <a:spLocks noChangeArrowheads="1"/>
          </p:cNvSpPr>
          <p:nvPr/>
        </p:nvSpPr>
        <p:spPr bwMode="auto">
          <a:xfrm rot="-643619">
            <a:off x="4953000" y="6019800"/>
            <a:ext cx="16002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2000"/>
              <a:t>protection</a:t>
            </a:r>
          </a:p>
        </p:txBody>
      </p:sp>
      <p:sp>
        <p:nvSpPr>
          <p:cNvPr id="40985" name="Text Box 25"/>
          <p:cNvSpPr txBox="1">
            <a:spLocks noChangeArrowheads="1"/>
          </p:cNvSpPr>
          <p:nvPr/>
        </p:nvSpPr>
        <p:spPr bwMode="auto">
          <a:xfrm rot="-560653">
            <a:off x="7620000" y="5562600"/>
            <a:ext cx="16002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2000"/>
              <a:t>relational</a:t>
            </a:r>
          </a:p>
        </p:txBody>
      </p:sp>
      <p:sp>
        <p:nvSpPr>
          <p:cNvPr id="40986" name="Text Box 26"/>
          <p:cNvSpPr txBox="1">
            <a:spLocks noChangeArrowheads="1"/>
          </p:cNvSpPr>
          <p:nvPr/>
        </p:nvSpPr>
        <p:spPr bwMode="auto">
          <a:xfrm rot="671773">
            <a:off x="6477000" y="5791200"/>
            <a:ext cx="16002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2000"/>
              <a:t>regenerative</a:t>
            </a:r>
          </a:p>
        </p:txBody>
      </p:sp>
      <p:sp>
        <p:nvSpPr>
          <p:cNvPr id="40987" name="Text Box 27"/>
          <p:cNvSpPr txBox="1">
            <a:spLocks noChangeArrowheads="1"/>
          </p:cNvSpPr>
          <p:nvPr/>
        </p:nvSpPr>
        <p:spPr bwMode="auto">
          <a:xfrm rot="22214">
            <a:off x="6629400" y="6172200"/>
            <a:ext cx="22860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2000"/>
              <a:t>solution focussed</a:t>
            </a:r>
          </a:p>
        </p:txBody>
      </p:sp>
      <p:sp>
        <p:nvSpPr>
          <p:cNvPr id="61468" name="Rectangle 28"/>
          <p:cNvSpPr>
            <a:spLocks noChangeArrowheads="1"/>
          </p:cNvSpPr>
          <p:nvPr/>
        </p:nvSpPr>
        <p:spPr bwMode="auto">
          <a:xfrm>
            <a:off x="3544888" y="6113463"/>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40989" name="Freeform 29"/>
          <p:cNvSpPr>
            <a:spLocks/>
          </p:cNvSpPr>
          <p:nvPr/>
        </p:nvSpPr>
        <p:spPr bwMode="auto">
          <a:xfrm>
            <a:off x="0" y="1247775"/>
            <a:ext cx="809625" cy="304800"/>
          </a:xfrm>
          <a:custGeom>
            <a:avLst/>
            <a:gdLst>
              <a:gd name="T0" fmla="*/ 2147483647 w 480"/>
              <a:gd name="T1" fmla="*/ 2147483647 h 192"/>
              <a:gd name="T2" fmla="*/ 0 w 480"/>
              <a:gd name="T3" fmla="*/ 0 h 192"/>
              <a:gd name="T4" fmla="*/ 0 60000 65536"/>
              <a:gd name="T5" fmla="*/ 0 60000 65536"/>
            </a:gdLst>
            <a:ahLst/>
            <a:cxnLst>
              <a:cxn ang="T4">
                <a:pos x="T0" y="T1"/>
              </a:cxn>
              <a:cxn ang="T5">
                <a:pos x="T2" y="T3"/>
              </a:cxn>
            </a:cxnLst>
            <a:rect l="0" t="0" r="r" b="b"/>
            <a:pathLst>
              <a:path w="480" h="192">
                <a:moveTo>
                  <a:pt x="480" y="192"/>
                </a:moveTo>
                <a:cubicBezTo>
                  <a:pt x="280" y="112"/>
                  <a:pt x="80" y="32"/>
                  <a:pt x="0" y="0"/>
                </a:cubicBezTo>
              </a:path>
            </a:pathLst>
          </a:custGeom>
          <a:noFill/>
          <a:ln w="34925">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40990" name="Freeform 30"/>
          <p:cNvSpPr>
            <a:spLocks/>
          </p:cNvSpPr>
          <p:nvPr/>
        </p:nvSpPr>
        <p:spPr bwMode="auto">
          <a:xfrm>
            <a:off x="8610600" y="2371725"/>
            <a:ext cx="533400" cy="76200"/>
          </a:xfrm>
          <a:custGeom>
            <a:avLst/>
            <a:gdLst>
              <a:gd name="T0" fmla="*/ 0 w 288"/>
              <a:gd name="T1" fmla="*/ 2147483647 h 56"/>
              <a:gd name="T2" fmla="*/ 2147483647 w 288"/>
              <a:gd name="T3" fmla="*/ 2147483647 h 56"/>
              <a:gd name="T4" fmla="*/ 2147483647 w 288"/>
              <a:gd name="T5" fmla="*/ 2147483647 h 56"/>
              <a:gd name="T6" fmla="*/ 0 60000 65536"/>
              <a:gd name="T7" fmla="*/ 0 60000 65536"/>
              <a:gd name="T8" fmla="*/ 0 60000 65536"/>
            </a:gdLst>
            <a:ahLst/>
            <a:cxnLst>
              <a:cxn ang="T6">
                <a:pos x="T0" y="T1"/>
              </a:cxn>
              <a:cxn ang="T7">
                <a:pos x="T2" y="T3"/>
              </a:cxn>
              <a:cxn ang="T8">
                <a:pos x="T4" y="T5"/>
              </a:cxn>
            </a:cxnLst>
            <a:rect l="0" t="0" r="r" b="b"/>
            <a:pathLst>
              <a:path w="288" h="56">
                <a:moveTo>
                  <a:pt x="0" y="56"/>
                </a:moveTo>
                <a:cubicBezTo>
                  <a:pt x="48" y="36"/>
                  <a:pt x="96" y="16"/>
                  <a:pt x="144" y="8"/>
                </a:cubicBezTo>
                <a:cubicBezTo>
                  <a:pt x="192" y="0"/>
                  <a:pt x="264" y="8"/>
                  <a:pt x="288" y="8"/>
                </a:cubicBezTo>
              </a:path>
            </a:pathLst>
          </a:custGeom>
          <a:noFill/>
          <a:ln w="31750">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61471" name="Rectangle 31"/>
          <p:cNvSpPr>
            <a:spLocks noChangeArrowheads="1"/>
          </p:cNvSpPr>
          <p:nvPr/>
        </p:nvSpPr>
        <p:spPr bwMode="auto">
          <a:xfrm>
            <a:off x="762000" y="1447800"/>
            <a:ext cx="7924800" cy="2362200"/>
          </a:xfrm>
          <a:prstGeom prst="rect">
            <a:avLst/>
          </a:prstGeom>
          <a:noFill/>
          <a:ln>
            <a:noFill/>
          </a:ln>
          <a:extLst>
            <a:ext uri="{909E8E84-426E-40dd-AFC4-6F175D3DCCD1}">
              <a14:hiddenFill xmlns:a14="http://schemas.microsoft.com/office/drawing/2010/main" xmlns="">
                <a:solidFill>
                  <a:srgbClr val="66CC33"/>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grpSp>
        <p:nvGrpSpPr>
          <p:cNvPr id="40992" name="Group 32"/>
          <p:cNvGrpSpPr>
            <a:grpSpLocks/>
          </p:cNvGrpSpPr>
          <p:nvPr/>
        </p:nvGrpSpPr>
        <p:grpSpPr bwMode="auto">
          <a:xfrm>
            <a:off x="0" y="1295400"/>
            <a:ext cx="9245600" cy="3886200"/>
            <a:chOff x="0" y="816"/>
            <a:chExt cx="5824" cy="2448"/>
          </a:xfrm>
        </p:grpSpPr>
        <p:pic>
          <p:nvPicPr>
            <p:cNvPr id="61478" name="Picture 33" descr="crisisLin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 y="912"/>
              <a:ext cx="5184" cy="1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9" name="Rectangle 34"/>
            <p:cNvSpPr>
              <a:spLocks noChangeArrowheads="1"/>
            </p:cNvSpPr>
            <p:nvPr/>
          </p:nvSpPr>
          <p:spPr bwMode="auto">
            <a:xfrm>
              <a:off x="474" y="1986"/>
              <a:ext cx="4992" cy="1278"/>
            </a:xfrm>
            <a:prstGeom prst="rect">
              <a:avLst/>
            </a:prstGeom>
            <a:solidFill>
              <a:srgbClr val="66CC33"/>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61480" name="Freeform 35"/>
            <p:cNvSpPr>
              <a:spLocks/>
            </p:cNvSpPr>
            <p:nvPr/>
          </p:nvSpPr>
          <p:spPr bwMode="auto">
            <a:xfrm rot="-453336">
              <a:off x="5520" y="1480"/>
              <a:ext cx="304" cy="56"/>
            </a:xfrm>
            <a:custGeom>
              <a:avLst/>
              <a:gdLst>
                <a:gd name="T0" fmla="*/ 0 w 304"/>
                <a:gd name="T1" fmla="*/ 8 h 56"/>
                <a:gd name="T2" fmla="*/ 144 w 304"/>
                <a:gd name="T3" fmla="*/ 8 h 56"/>
                <a:gd name="T4" fmla="*/ 288 w 304"/>
                <a:gd name="T5" fmla="*/ 56 h 56"/>
                <a:gd name="T6" fmla="*/ 240 w 304"/>
                <a:gd name="T7" fmla="*/ 8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4" h="56">
                  <a:moveTo>
                    <a:pt x="0" y="8"/>
                  </a:moveTo>
                  <a:cubicBezTo>
                    <a:pt x="48" y="4"/>
                    <a:pt x="96" y="0"/>
                    <a:pt x="144" y="8"/>
                  </a:cubicBezTo>
                  <a:cubicBezTo>
                    <a:pt x="192" y="16"/>
                    <a:pt x="272" y="56"/>
                    <a:pt x="288" y="56"/>
                  </a:cubicBezTo>
                  <a:cubicBezTo>
                    <a:pt x="304" y="56"/>
                    <a:pt x="272" y="32"/>
                    <a:pt x="240" y="8"/>
                  </a:cubicBezTo>
                </a:path>
              </a:pathLst>
            </a:custGeom>
            <a:noFill/>
            <a:ln w="50800">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61481" name="Freeform 36"/>
            <p:cNvSpPr>
              <a:spLocks/>
            </p:cNvSpPr>
            <p:nvPr/>
          </p:nvSpPr>
          <p:spPr bwMode="auto">
            <a:xfrm>
              <a:off x="0" y="816"/>
              <a:ext cx="384" cy="144"/>
            </a:xfrm>
            <a:custGeom>
              <a:avLst/>
              <a:gdLst>
                <a:gd name="T0" fmla="*/ 384 w 384"/>
                <a:gd name="T1" fmla="*/ 144 h 144"/>
                <a:gd name="T2" fmla="*/ 192 w 384"/>
                <a:gd name="T3" fmla="*/ 48 h 144"/>
                <a:gd name="T4" fmla="*/ 0 w 384"/>
                <a:gd name="T5" fmla="*/ 0 h 144"/>
                <a:gd name="T6" fmla="*/ 0 60000 65536"/>
                <a:gd name="T7" fmla="*/ 0 60000 65536"/>
                <a:gd name="T8" fmla="*/ 0 60000 65536"/>
              </a:gdLst>
              <a:ahLst/>
              <a:cxnLst>
                <a:cxn ang="T6">
                  <a:pos x="T0" y="T1"/>
                </a:cxn>
                <a:cxn ang="T7">
                  <a:pos x="T2" y="T3"/>
                </a:cxn>
                <a:cxn ang="T8">
                  <a:pos x="T4" y="T5"/>
                </a:cxn>
              </a:cxnLst>
              <a:rect l="0" t="0" r="r" b="b"/>
              <a:pathLst>
                <a:path w="384" h="144">
                  <a:moveTo>
                    <a:pt x="384" y="144"/>
                  </a:moveTo>
                  <a:cubicBezTo>
                    <a:pt x="320" y="108"/>
                    <a:pt x="256" y="72"/>
                    <a:pt x="192" y="48"/>
                  </a:cubicBezTo>
                  <a:cubicBezTo>
                    <a:pt x="128" y="24"/>
                    <a:pt x="32" y="8"/>
                    <a:pt x="0" y="0"/>
                  </a:cubicBezTo>
                </a:path>
              </a:pathLst>
            </a:custGeom>
            <a:noFill/>
            <a:ln w="50800">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sp>
        <p:nvSpPr>
          <p:cNvPr id="40997" name="Text Box 37"/>
          <p:cNvSpPr txBox="1">
            <a:spLocks noChangeArrowheads="1"/>
          </p:cNvSpPr>
          <p:nvPr/>
        </p:nvSpPr>
        <p:spPr bwMode="auto">
          <a:xfrm>
            <a:off x="1143000" y="2362200"/>
            <a:ext cx="2209800" cy="396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gn="ctr">
              <a:spcBef>
                <a:spcPct val="50000"/>
              </a:spcBef>
              <a:defRPr/>
            </a:pPr>
            <a:r>
              <a:rPr lang="en-AU" sz="2000" b="1"/>
              <a:t>Internal control</a:t>
            </a:r>
          </a:p>
        </p:txBody>
      </p:sp>
      <p:sp>
        <p:nvSpPr>
          <p:cNvPr id="40998" name="Text Box 38"/>
          <p:cNvSpPr txBox="1">
            <a:spLocks noChangeArrowheads="1"/>
          </p:cNvSpPr>
          <p:nvPr/>
        </p:nvSpPr>
        <p:spPr bwMode="auto">
          <a:xfrm>
            <a:off x="1295400" y="2651125"/>
            <a:ext cx="1828800" cy="396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gn="ctr">
              <a:spcBef>
                <a:spcPct val="50000"/>
              </a:spcBef>
              <a:defRPr/>
            </a:pPr>
            <a:r>
              <a:rPr lang="en-AU" sz="2000" i="1"/>
              <a:t>Client actions</a:t>
            </a:r>
          </a:p>
        </p:txBody>
      </p:sp>
      <p:sp>
        <p:nvSpPr>
          <p:cNvPr id="40999" name="Text Box 39"/>
          <p:cNvSpPr txBox="1">
            <a:spLocks noChangeArrowheads="1"/>
          </p:cNvSpPr>
          <p:nvPr/>
        </p:nvSpPr>
        <p:spPr bwMode="auto">
          <a:xfrm>
            <a:off x="5181600" y="1524000"/>
            <a:ext cx="2438400" cy="396875"/>
          </a:xfrm>
          <a:prstGeom prst="rect">
            <a:avLst/>
          </a:prstGeom>
          <a:noFill/>
          <a:ln>
            <a:noFill/>
          </a:ln>
          <a:effectLst/>
          <a:extLst>
            <a:ext uri="{909E8E84-426E-40dd-AFC4-6F175D3DCCD1}">
              <a14:hiddenFill xmlns:a14="http://schemas.microsoft.com/office/drawing/2010/main" xmlns="">
                <a:solidFill>
                  <a:srgbClr val="CC9900"/>
                </a:solidFill>
              </a14:hiddenFill>
            </a:ext>
            <a:ext uri="{91240B29-F687-4f45-9708-019B960494DF}">
              <a14:hiddenLine xmlns:a14="http://schemas.microsoft.com/office/drawing/2010/main" xmlns="" w="9525">
                <a:solidFill>
                  <a:srgbClr val="CC99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gn="ctr">
              <a:spcBef>
                <a:spcPct val="50000"/>
              </a:spcBef>
              <a:defRPr/>
            </a:pPr>
            <a:r>
              <a:rPr lang="en-AU" sz="2000" b="1"/>
              <a:t>External control</a:t>
            </a:r>
          </a:p>
        </p:txBody>
      </p:sp>
      <p:sp>
        <p:nvSpPr>
          <p:cNvPr id="41000" name="Text Box 40"/>
          <p:cNvSpPr txBox="1">
            <a:spLocks noChangeArrowheads="1"/>
          </p:cNvSpPr>
          <p:nvPr/>
        </p:nvSpPr>
        <p:spPr bwMode="auto">
          <a:xfrm>
            <a:off x="5486400" y="1784350"/>
            <a:ext cx="1828800" cy="396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gn="ctr">
              <a:spcBef>
                <a:spcPct val="50000"/>
              </a:spcBef>
              <a:defRPr/>
            </a:pPr>
            <a:r>
              <a:rPr lang="en-AU" sz="2000" i="1"/>
              <a:t>Staff actions</a:t>
            </a:r>
          </a:p>
        </p:txBody>
      </p:sp>
      <p:sp>
        <p:nvSpPr>
          <p:cNvPr id="41001" name="Text Box 41"/>
          <p:cNvSpPr txBox="1">
            <a:spLocks noChangeArrowheads="1"/>
          </p:cNvSpPr>
          <p:nvPr/>
        </p:nvSpPr>
        <p:spPr bwMode="auto">
          <a:xfrm rot="-1257817">
            <a:off x="2362200" y="6096000"/>
            <a:ext cx="1449388"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2000"/>
              <a:t>responding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92"/>
                                        </p:tgtEl>
                                        <p:attrNameLst>
                                          <p:attrName>style.visibility</p:attrName>
                                        </p:attrNameLst>
                                      </p:cBhvr>
                                      <p:to>
                                        <p:strVal val="visible"/>
                                      </p:to>
                                    </p:set>
                                    <p:animEffect transition="in" filter="fade">
                                      <p:cBhvr>
                                        <p:cTn id="7" dur="1000"/>
                                        <p:tgtEl>
                                          <p:spTgt spid="409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7"/>
                                        </p:tgtEl>
                                        <p:attrNameLst>
                                          <p:attrName>style.visibility</p:attrName>
                                        </p:attrNameLst>
                                      </p:cBhvr>
                                      <p:to>
                                        <p:strVal val="visible"/>
                                      </p:to>
                                    </p:set>
                                    <p:animEffect transition="in" filter="fade">
                                      <p:cBhvr>
                                        <p:cTn id="12" dur="1000"/>
                                        <p:tgtEl>
                                          <p:spTgt spid="409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998"/>
                                        </p:tgtEl>
                                        <p:attrNameLst>
                                          <p:attrName>style.visibility</p:attrName>
                                        </p:attrNameLst>
                                      </p:cBhvr>
                                      <p:to>
                                        <p:strVal val="visible"/>
                                      </p:to>
                                    </p:set>
                                    <p:animEffect transition="in" filter="fade">
                                      <p:cBhvr>
                                        <p:cTn id="15" dur="1000"/>
                                        <p:tgtEl>
                                          <p:spTgt spid="4099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999"/>
                                        </p:tgtEl>
                                        <p:attrNameLst>
                                          <p:attrName>style.visibility</p:attrName>
                                        </p:attrNameLst>
                                      </p:cBhvr>
                                      <p:to>
                                        <p:strVal val="visible"/>
                                      </p:to>
                                    </p:set>
                                    <p:animEffect transition="in" filter="fade">
                                      <p:cBhvr>
                                        <p:cTn id="18" dur="1000"/>
                                        <p:tgtEl>
                                          <p:spTgt spid="4099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000"/>
                                        </p:tgtEl>
                                        <p:attrNameLst>
                                          <p:attrName>style.visibility</p:attrName>
                                        </p:attrNameLst>
                                      </p:cBhvr>
                                      <p:to>
                                        <p:strVal val="visible"/>
                                      </p:to>
                                    </p:set>
                                    <p:animEffect transition="in" filter="fade">
                                      <p:cBhvr>
                                        <p:cTn id="21" dur="1000"/>
                                        <p:tgtEl>
                                          <p:spTgt spid="41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965"/>
                                        </p:tgtEl>
                                        <p:attrNameLst>
                                          <p:attrName>style.visibility</p:attrName>
                                        </p:attrNameLst>
                                      </p:cBhvr>
                                      <p:to>
                                        <p:strVal val="visible"/>
                                      </p:to>
                                    </p:set>
                                    <p:animEffect transition="in" filter="fade">
                                      <p:cBhvr>
                                        <p:cTn id="26" dur="1000"/>
                                        <p:tgtEl>
                                          <p:spTgt spid="409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966"/>
                                        </p:tgtEl>
                                        <p:attrNameLst>
                                          <p:attrName>style.visibility</p:attrName>
                                        </p:attrNameLst>
                                      </p:cBhvr>
                                      <p:to>
                                        <p:strVal val="visible"/>
                                      </p:to>
                                    </p:set>
                                    <p:animEffect transition="in" filter="fade">
                                      <p:cBhvr>
                                        <p:cTn id="31" dur="1000"/>
                                        <p:tgtEl>
                                          <p:spTgt spid="4096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969"/>
                                        </p:tgtEl>
                                        <p:attrNameLst>
                                          <p:attrName>style.visibility</p:attrName>
                                        </p:attrNameLst>
                                      </p:cBhvr>
                                      <p:to>
                                        <p:strVal val="visible"/>
                                      </p:to>
                                    </p:set>
                                    <p:animEffect transition="in" filter="fade">
                                      <p:cBhvr>
                                        <p:cTn id="34" dur="1000"/>
                                        <p:tgtEl>
                                          <p:spTgt spid="4096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967"/>
                                        </p:tgtEl>
                                        <p:attrNameLst>
                                          <p:attrName>style.visibility</p:attrName>
                                        </p:attrNameLst>
                                      </p:cBhvr>
                                      <p:to>
                                        <p:strVal val="visible"/>
                                      </p:to>
                                    </p:set>
                                    <p:animEffect transition="in" filter="fade">
                                      <p:cBhvr>
                                        <p:cTn id="37" dur="1000"/>
                                        <p:tgtEl>
                                          <p:spTgt spid="4096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40963"/>
                                        </p:tgtEl>
                                        <p:attrNameLst>
                                          <p:attrName>style.visibility</p:attrName>
                                        </p:attrNameLst>
                                      </p:cBhvr>
                                      <p:to>
                                        <p:strVal val="visible"/>
                                      </p:to>
                                    </p:set>
                                    <p:animEffect transition="in" filter="fade">
                                      <p:cBhvr>
                                        <p:cTn id="42" dur="1000"/>
                                        <p:tgtEl>
                                          <p:spTgt spid="40963"/>
                                        </p:tgtEl>
                                      </p:cBhvr>
                                    </p:animEffect>
                                  </p:childTnLst>
                                </p:cTn>
                              </p:par>
                              <p:par>
                                <p:cTn id="43" presetID="10" presetClass="exit" presetSubtype="0" fill="hold" nodeType="withEffect">
                                  <p:stCondLst>
                                    <p:cond delay="0"/>
                                  </p:stCondLst>
                                  <p:childTnLst>
                                    <p:animEffect transition="out" filter="fade">
                                      <p:cBhvr>
                                        <p:cTn id="44" dur="1000"/>
                                        <p:tgtEl>
                                          <p:spTgt spid="40992"/>
                                        </p:tgtEl>
                                      </p:cBhvr>
                                    </p:animEffect>
                                    <p:set>
                                      <p:cBhvr>
                                        <p:cTn id="45" dur="1" fill="hold">
                                          <p:stCondLst>
                                            <p:cond delay="999"/>
                                          </p:stCondLst>
                                        </p:cTn>
                                        <p:tgtEl>
                                          <p:spTgt spid="40992"/>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40970"/>
                                        </p:tgtEl>
                                        <p:attrNameLst>
                                          <p:attrName>style.visibility</p:attrName>
                                        </p:attrNameLst>
                                      </p:cBhvr>
                                      <p:to>
                                        <p:strVal val="visible"/>
                                      </p:to>
                                    </p:set>
                                    <p:animEffect transition="in" filter="fade">
                                      <p:cBhvr>
                                        <p:cTn id="48" dur="1000"/>
                                        <p:tgtEl>
                                          <p:spTgt spid="40970"/>
                                        </p:tgtEl>
                                      </p:cBhvr>
                                    </p:animEffect>
                                  </p:childTnLst>
                                </p:cTn>
                              </p:par>
                              <p:par>
                                <p:cTn id="49" presetID="10" presetClass="exit" presetSubtype="0" fill="hold" grpId="1" nodeType="withEffect">
                                  <p:stCondLst>
                                    <p:cond delay="0"/>
                                  </p:stCondLst>
                                  <p:childTnLst>
                                    <p:animEffect transition="out" filter="fade">
                                      <p:cBhvr>
                                        <p:cTn id="50" dur="1000"/>
                                        <p:tgtEl>
                                          <p:spTgt spid="40997"/>
                                        </p:tgtEl>
                                      </p:cBhvr>
                                    </p:animEffect>
                                    <p:set>
                                      <p:cBhvr>
                                        <p:cTn id="51" dur="1" fill="hold">
                                          <p:stCondLst>
                                            <p:cond delay="999"/>
                                          </p:stCondLst>
                                        </p:cTn>
                                        <p:tgtEl>
                                          <p:spTgt spid="4099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40999"/>
                                        </p:tgtEl>
                                      </p:cBhvr>
                                    </p:animEffect>
                                    <p:set>
                                      <p:cBhvr>
                                        <p:cTn id="54" dur="1" fill="hold">
                                          <p:stCondLst>
                                            <p:cond delay="999"/>
                                          </p:stCondLst>
                                        </p:cTn>
                                        <p:tgtEl>
                                          <p:spTgt spid="4099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41000"/>
                                        </p:tgtEl>
                                      </p:cBhvr>
                                    </p:animEffect>
                                    <p:set>
                                      <p:cBhvr>
                                        <p:cTn id="57" dur="1" fill="hold">
                                          <p:stCondLst>
                                            <p:cond delay="999"/>
                                          </p:stCondLst>
                                        </p:cTn>
                                        <p:tgtEl>
                                          <p:spTgt spid="4100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40998"/>
                                        </p:tgtEl>
                                      </p:cBhvr>
                                    </p:animEffect>
                                    <p:set>
                                      <p:cBhvr>
                                        <p:cTn id="60" dur="1" fill="hold">
                                          <p:stCondLst>
                                            <p:cond delay="999"/>
                                          </p:stCondLst>
                                        </p:cTn>
                                        <p:tgtEl>
                                          <p:spTgt spid="40998"/>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40990"/>
                                        </p:tgtEl>
                                        <p:attrNameLst>
                                          <p:attrName>style.visibility</p:attrName>
                                        </p:attrNameLst>
                                      </p:cBhvr>
                                      <p:to>
                                        <p:strVal val="visible"/>
                                      </p:to>
                                    </p:set>
                                    <p:animEffect transition="in" filter="fade">
                                      <p:cBhvr>
                                        <p:cTn id="63" dur="1000"/>
                                        <p:tgtEl>
                                          <p:spTgt spid="4099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0989"/>
                                        </p:tgtEl>
                                        <p:attrNameLst>
                                          <p:attrName>style.visibility</p:attrName>
                                        </p:attrNameLst>
                                      </p:cBhvr>
                                      <p:to>
                                        <p:strVal val="visible"/>
                                      </p:to>
                                    </p:set>
                                    <p:animEffect transition="in" filter="fade">
                                      <p:cBhvr>
                                        <p:cTn id="66" dur="1000"/>
                                        <p:tgtEl>
                                          <p:spTgt spid="4098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40962"/>
                                        </p:tgtEl>
                                        <p:attrNameLst>
                                          <p:attrName>style.visibility</p:attrName>
                                        </p:attrNameLst>
                                      </p:cBhvr>
                                      <p:to>
                                        <p:strVal val="visible"/>
                                      </p:to>
                                    </p:set>
                                    <p:animEffect transition="in" filter="fade">
                                      <p:cBhvr>
                                        <p:cTn id="71" dur="1000"/>
                                        <p:tgtEl>
                                          <p:spTgt spid="40962"/>
                                        </p:tgtEl>
                                      </p:cBhvr>
                                    </p:animEffect>
                                  </p:childTnLst>
                                </p:cTn>
                              </p:par>
                              <p:par>
                                <p:cTn id="72" presetID="10" presetClass="exit" presetSubtype="0" fill="hold" nodeType="withEffect">
                                  <p:stCondLst>
                                    <p:cond delay="0"/>
                                  </p:stCondLst>
                                  <p:childTnLst>
                                    <p:animEffect transition="out" filter="fade">
                                      <p:cBhvr>
                                        <p:cTn id="73" dur="1000"/>
                                        <p:tgtEl>
                                          <p:spTgt spid="40963"/>
                                        </p:tgtEl>
                                      </p:cBhvr>
                                    </p:animEffect>
                                    <p:set>
                                      <p:cBhvr>
                                        <p:cTn id="74" dur="1" fill="hold">
                                          <p:stCondLst>
                                            <p:cond delay="999"/>
                                          </p:stCondLst>
                                        </p:cTn>
                                        <p:tgtEl>
                                          <p:spTgt spid="4096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40989"/>
                                        </p:tgtEl>
                                      </p:cBhvr>
                                    </p:animEffect>
                                    <p:set>
                                      <p:cBhvr>
                                        <p:cTn id="77" dur="1" fill="hold">
                                          <p:stCondLst>
                                            <p:cond delay="999"/>
                                          </p:stCondLst>
                                        </p:cTn>
                                        <p:tgtEl>
                                          <p:spTgt spid="4098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40990"/>
                                        </p:tgtEl>
                                      </p:cBhvr>
                                    </p:animEffect>
                                    <p:set>
                                      <p:cBhvr>
                                        <p:cTn id="80" dur="1" fill="hold">
                                          <p:stCondLst>
                                            <p:cond delay="999"/>
                                          </p:stCondLst>
                                        </p:cTn>
                                        <p:tgtEl>
                                          <p:spTgt spid="40990"/>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nodeType="clickEffect">
                                  <p:stCondLst>
                                    <p:cond delay="0"/>
                                  </p:stCondLst>
                                  <p:childTnLst>
                                    <p:set>
                                      <p:cBhvr>
                                        <p:cTn id="84" dur="1" fill="hold">
                                          <p:stCondLst>
                                            <p:cond delay="0"/>
                                          </p:stCondLst>
                                        </p:cTn>
                                        <p:tgtEl>
                                          <p:spTgt spid="40963"/>
                                        </p:tgtEl>
                                        <p:attrNameLst>
                                          <p:attrName>style.visibility</p:attrName>
                                        </p:attrNameLst>
                                      </p:cBhvr>
                                      <p:to>
                                        <p:strVal val="visible"/>
                                      </p:to>
                                    </p:set>
                                    <p:animEffect transition="in" filter="fade">
                                      <p:cBhvr>
                                        <p:cTn id="85" dur="1000"/>
                                        <p:tgtEl>
                                          <p:spTgt spid="40963"/>
                                        </p:tgtEl>
                                      </p:cBhvr>
                                    </p:animEffect>
                                  </p:childTnLst>
                                </p:cTn>
                              </p:par>
                              <p:par>
                                <p:cTn id="86" presetID="10" presetClass="exit" presetSubtype="0" fill="hold" nodeType="withEffect">
                                  <p:stCondLst>
                                    <p:cond delay="0"/>
                                  </p:stCondLst>
                                  <p:childTnLst>
                                    <p:animEffect transition="out" filter="fade">
                                      <p:cBhvr>
                                        <p:cTn id="87" dur="1000"/>
                                        <p:tgtEl>
                                          <p:spTgt spid="40962"/>
                                        </p:tgtEl>
                                      </p:cBhvr>
                                    </p:animEffect>
                                    <p:set>
                                      <p:cBhvr>
                                        <p:cTn id="88" dur="1" fill="hold">
                                          <p:stCondLst>
                                            <p:cond delay="999"/>
                                          </p:stCondLst>
                                        </p:cTn>
                                        <p:tgtEl>
                                          <p:spTgt spid="40962"/>
                                        </p:tgtEl>
                                        <p:attrNameLst>
                                          <p:attrName>style.visibility</p:attrName>
                                        </p:attrNameLst>
                                      </p:cBhvr>
                                      <p:to>
                                        <p:strVal val="hidden"/>
                                      </p:to>
                                    </p:set>
                                  </p:childTnLst>
                                </p:cTn>
                              </p:par>
                              <p:par>
                                <p:cTn id="89" presetID="10" presetClass="entr" presetSubtype="0" fill="hold" grpId="2" nodeType="withEffect">
                                  <p:stCondLst>
                                    <p:cond delay="0"/>
                                  </p:stCondLst>
                                  <p:childTnLst>
                                    <p:set>
                                      <p:cBhvr>
                                        <p:cTn id="90" dur="1" fill="hold">
                                          <p:stCondLst>
                                            <p:cond delay="0"/>
                                          </p:stCondLst>
                                        </p:cTn>
                                        <p:tgtEl>
                                          <p:spTgt spid="40989"/>
                                        </p:tgtEl>
                                        <p:attrNameLst>
                                          <p:attrName>style.visibility</p:attrName>
                                        </p:attrNameLst>
                                      </p:cBhvr>
                                      <p:to>
                                        <p:strVal val="visible"/>
                                      </p:to>
                                    </p:set>
                                    <p:animEffect transition="in" filter="fade">
                                      <p:cBhvr>
                                        <p:cTn id="91" dur="1000"/>
                                        <p:tgtEl>
                                          <p:spTgt spid="40989"/>
                                        </p:tgtEl>
                                      </p:cBhvr>
                                    </p:animEffect>
                                  </p:childTnLst>
                                </p:cTn>
                              </p:par>
                              <p:par>
                                <p:cTn id="92" presetID="10" presetClass="entr" presetSubtype="0" fill="hold" grpId="2" nodeType="withEffect">
                                  <p:stCondLst>
                                    <p:cond delay="0"/>
                                  </p:stCondLst>
                                  <p:childTnLst>
                                    <p:set>
                                      <p:cBhvr>
                                        <p:cTn id="93" dur="1" fill="hold">
                                          <p:stCondLst>
                                            <p:cond delay="0"/>
                                          </p:stCondLst>
                                        </p:cTn>
                                        <p:tgtEl>
                                          <p:spTgt spid="40990"/>
                                        </p:tgtEl>
                                        <p:attrNameLst>
                                          <p:attrName>style.visibility</p:attrName>
                                        </p:attrNameLst>
                                      </p:cBhvr>
                                      <p:to>
                                        <p:strVal val="visible"/>
                                      </p:to>
                                    </p:set>
                                    <p:animEffect transition="in" filter="fade">
                                      <p:cBhvr>
                                        <p:cTn id="94" dur="1000"/>
                                        <p:tgtEl>
                                          <p:spTgt spid="40990"/>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40971"/>
                                        </p:tgtEl>
                                        <p:attrNameLst>
                                          <p:attrName>style.visibility</p:attrName>
                                        </p:attrNameLst>
                                      </p:cBhvr>
                                      <p:to>
                                        <p:strVal val="visible"/>
                                      </p:to>
                                    </p:set>
                                    <p:animEffect transition="in" filter="fade">
                                      <p:cBhvr>
                                        <p:cTn id="99" dur="1000"/>
                                        <p:tgtEl>
                                          <p:spTgt spid="4097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0974"/>
                                        </p:tgtEl>
                                        <p:attrNameLst>
                                          <p:attrName>style.visibility</p:attrName>
                                        </p:attrNameLst>
                                      </p:cBhvr>
                                      <p:to>
                                        <p:strVal val="visible"/>
                                      </p:to>
                                    </p:set>
                                    <p:animEffect transition="in" filter="fade">
                                      <p:cBhvr>
                                        <p:cTn id="102" dur="1000"/>
                                        <p:tgtEl>
                                          <p:spTgt spid="4097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0977"/>
                                        </p:tgtEl>
                                        <p:attrNameLst>
                                          <p:attrName>style.visibility</p:attrName>
                                        </p:attrNameLst>
                                      </p:cBhvr>
                                      <p:to>
                                        <p:strVal val="visible"/>
                                      </p:to>
                                    </p:set>
                                    <p:animEffect transition="in" filter="fade">
                                      <p:cBhvr>
                                        <p:cTn id="105" dur="1000"/>
                                        <p:tgtEl>
                                          <p:spTgt spid="4097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0973"/>
                                        </p:tgtEl>
                                        <p:attrNameLst>
                                          <p:attrName>style.visibility</p:attrName>
                                        </p:attrNameLst>
                                      </p:cBhvr>
                                      <p:to>
                                        <p:strVal val="visible"/>
                                      </p:to>
                                    </p:set>
                                    <p:animEffect transition="in" filter="fade">
                                      <p:cBhvr>
                                        <p:cTn id="108" dur="1000"/>
                                        <p:tgtEl>
                                          <p:spTgt spid="4097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0976"/>
                                        </p:tgtEl>
                                        <p:attrNameLst>
                                          <p:attrName>style.visibility</p:attrName>
                                        </p:attrNameLst>
                                      </p:cBhvr>
                                      <p:to>
                                        <p:strVal val="visible"/>
                                      </p:to>
                                    </p:set>
                                    <p:animEffect transition="in" filter="fade">
                                      <p:cBhvr>
                                        <p:cTn id="111" dur="1000"/>
                                        <p:tgtEl>
                                          <p:spTgt spid="40976"/>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0978"/>
                                        </p:tgtEl>
                                        <p:attrNameLst>
                                          <p:attrName>style.visibility</p:attrName>
                                        </p:attrNameLst>
                                      </p:cBhvr>
                                      <p:to>
                                        <p:strVal val="visible"/>
                                      </p:to>
                                    </p:set>
                                    <p:animEffect transition="in" filter="fade">
                                      <p:cBhvr>
                                        <p:cTn id="114" dur="1000"/>
                                        <p:tgtEl>
                                          <p:spTgt spid="4097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0975"/>
                                        </p:tgtEl>
                                        <p:attrNameLst>
                                          <p:attrName>style.visibility</p:attrName>
                                        </p:attrNameLst>
                                      </p:cBhvr>
                                      <p:to>
                                        <p:strVal val="visible"/>
                                      </p:to>
                                    </p:set>
                                    <p:animEffect transition="in" filter="fade">
                                      <p:cBhvr>
                                        <p:cTn id="117" dur="1000"/>
                                        <p:tgtEl>
                                          <p:spTgt spid="4097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0972"/>
                                        </p:tgtEl>
                                        <p:attrNameLst>
                                          <p:attrName>style.visibility</p:attrName>
                                        </p:attrNameLst>
                                      </p:cBhvr>
                                      <p:to>
                                        <p:strVal val="visible"/>
                                      </p:to>
                                    </p:set>
                                    <p:animEffect transition="in" filter="fade">
                                      <p:cBhvr>
                                        <p:cTn id="120" dur="1000"/>
                                        <p:tgtEl>
                                          <p:spTgt spid="40972"/>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40979"/>
                                        </p:tgtEl>
                                        <p:attrNameLst>
                                          <p:attrName>style.visibility</p:attrName>
                                        </p:attrNameLst>
                                      </p:cBhvr>
                                      <p:to>
                                        <p:strVal val="visible"/>
                                      </p:to>
                                    </p:set>
                                    <p:animEffect transition="in" filter="fade">
                                      <p:cBhvr>
                                        <p:cTn id="125" dur="1000"/>
                                        <p:tgtEl>
                                          <p:spTgt spid="40979"/>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1001"/>
                                        </p:tgtEl>
                                        <p:attrNameLst>
                                          <p:attrName>style.visibility</p:attrName>
                                        </p:attrNameLst>
                                      </p:cBhvr>
                                      <p:to>
                                        <p:strVal val="visible"/>
                                      </p:to>
                                    </p:set>
                                    <p:animEffect transition="in" filter="fade">
                                      <p:cBhvr>
                                        <p:cTn id="128" dur="1000"/>
                                        <p:tgtEl>
                                          <p:spTgt spid="4100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0980"/>
                                        </p:tgtEl>
                                        <p:attrNameLst>
                                          <p:attrName>style.visibility</p:attrName>
                                        </p:attrNameLst>
                                      </p:cBhvr>
                                      <p:to>
                                        <p:strVal val="visible"/>
                                      </p:to>
                                    </p:set>
                                    <p:animEffect transition="in" filter="fade">
                                      <p:cBhvr>
                                        <p:cTn id="131" dur="1000"/>
                                        <p:tgtEl>
                                          <p:spTgt spid="4098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0981"/>
                                        </p:tgtEl>
                                        <p:attrNameLst>
                                          <p:attrName>style.visibility</p:attrName>
                                        </p:attrNameLst>
                                      </p:cBhvr>
                                      <p:to>
                                        <p:strVal val="visible"/>
                                      </p:to>
                                    </p:set>
                                    <p:animEffect transition="in" filter="fade">
                                      <p:cBhvr>
                                        <p:cTn id="134" dur="1000"/>
                                        <p:tgtEl>
                                          <p:spTgt spid="40981"/>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40983"/>
                                        </p:tgtEl>
                                        <p:attrNameLst>
                                          <p:attrName>style.visibility</p:attrName>
                                        </p:attrNameLst>
                                      </p:cBhvr>
                                      <p:to>
                                        <p:strVal val="visible"/>
                                      </p:to>
                                    </p:set>
                                    <p:animEffect transition="in" filter="fade">
                                      <p:cBhvr>
                                        <p:cTn id="139" dur="1000"/>
                                        <p:tgtEl>
                                          <p:spTgt spid="4098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40982"/>
                                        </p:tgtEl>
                                        <p:attrNameLst>
                                          <p:attrName>style.visibility</p:attrName>
                                        </p:attrNameLst>
                                      </p:cBhvr>
                                      <p:to>
                                        <p:strVal val="visible"/>
                                      </p:to>
                                    </p:set>
                                    <p:animEffect transition="in" filter="fade">
                                      <p:cBhvr>
                                        <p:cTn id="142" dur="1000"/>
                                        <p:tgtEl>
                                          <p:spTgt spid="4098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40984"/>
                                        </p:tgtEl>
                                        <p:attrNameLst>
                                          <p:attrName>style.visibility</p:attrName>
                                        </p:attrNameLst>
                                      </p:cBhvr>
                                      <p:to>
                                        <p:strVal val="visible"/>
                                      </p:to>
                                    </p:set>
                                    <p:animEffect transition="in" filter="fade">
                                      <p:cBhvr>
                                        <p:cTn id="145" dur="1000"/>
                                        <p:tgtEl>
                                          <p:spTgt spid="4098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0986"/>
                                        </p:tgtEl>
                                        <p:attrNameLst>
                                          <p:attrName>style.visibility</p:attrName>
                                        </p:attrNameLst>
                                      </p:cBhvr>
                                      <p:to>
                                        <p:strVal val="visible"/>
                                      </p:to>
                                    </p:set>
                                    <p:animEffect transition="in" filter="fade">
                                      <p:cBhvr>
                                        <p:cTn id="150" dur="1000"/>
                                        <p:tgtEl>
                                          <p:spTgt spid="40986"/>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40987"/>
                                        </p:tgtEl>
                                        <p:attrNameLst>
                                          <p:attrName>style.visibility</p:attrName>
                                        </p:attrNameLst>
                                      </p:cBhvr>
                                      <p:to>
                                        <p:strVal val="visible"/>
                                      </p:to>
                                    </p:set>
                                    <p:animEffect transition="in" filter="fade">
                                      <p:cBhvr>
                                        <p:cTn id="153" dur="1000"/>
                                        <p:tgtEl>
                                          <p:spTgt spid="40987"/>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40985"/>
                                        </p:tgtEl>
                                        <p:attrNameLst>
                                          <p:attrName>style.visibility</p:attrName>
                                        </p:attrNameLst>
                                      </p:cBhvr>
                                      <p:to>
                                        <p:strVal val="visible"/>
                                      </p:to>
                                    </p:set>
                                    <p:animEffect transition="in" filter="fade">
                                      <p:cBhvr>
                                        <p:cTn id="156" dur="1000"/>
                                        <p:tgtEl>
                                          <p:spTgt spid="40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p:bldP spid="40967" grpId="0"/>
      <p:bldP spid="40969" grpId="0"/>
      <p:bldP spid="40970" grpId="0"/>
      <p:bldP spid="40971" grpId="0" animBg="1"/>
      <p:bldP spid="40972" grpId="0" animBg="1"/>
      <p:bldP spid="40973" grpId="0" animBg="1"/>
      <p:bldP spid="40974" grpId="0" animBg="1"/>
      <p:bldP spid="40975" grpId="0" animBg="1"/>
      <p:bldP spid="40976" grpId="0"/>
      <p:bldP spid="40977" grpId="0"/>
      <p:bldP spid="40978" grpId="0"/>
      <p:bldP spid="40979" grpId="0"/>
      <p:bldP spid="40980" grpId="0"/>
      <p:bldP spid="40981" grpId="0"/>
      <p:bldP spid="40982" grpId="0"/>
      <p:bldP spid="40983" grpId="0"/>
      <p:bldP spid="40984" grpId="0"/>
      <p:bldP spid="40985" grpId="0"/>
      <p:bldP spid="40986" grpId="0"/>
      <p:bldP spid="40987" grpId="0"/>
      <p:bldP spid="40989" grpId="0" animBg="1"/>
      <p:bldP spid="40989" grpId="1" animBg="1"/>
      <p:bldP spid="40989" grpId="2" animBg="1"/>
      <p:bldP spid="40990" grpId="0" animBg="1"/>
      <p:bldP spid="40990" grpId="1" animBg="1"/>
      <p:bldP spid="40990" grpId="2" animBg="1"/>
      <p:bldP spid="40997" grpId="0"/>
      <p:bldP spid="40997" grpId="1"/>
      <p:bldP spid="40998" grpId="0"/>
      <p:bldP spid="40998" grpId="1"/>
      <p:bldP spid="40999" grpId="0"/>
      <p:bldP spid="40999" grpId="1"/>
      <p:bldP spid="41000" grpId="0"/>
      <p:bldP spid="41000" grpId="1"/>
      <p:bldP spid="4100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2" descr="iceberg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5257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1" name="Picture 3" descr="1302_anim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0"/>
            <a:ext cx="147002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4" descr="1302_anim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5181600"/>
            <a:ext cx="1981200"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5" descr="1302_anim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495800"/>
            <a:ext cx="1981200"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4" name="Picture 6" descr="1302_anim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505200"/>
            <a:ext cx="1981200"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5" name="Text Box 7"/>
          <p:cNvSpPr txBox="1">
            <a:spLocks noChangeArrowheads="1"/>
          </p:cNvSpPr>
          <p:nvPr/>
        </p:nvSpPr>
        <p:spPr bwMode="auto">
          <a:xfrm>
            <a:off x="1447800" y="605264"/>
            <a:ext cx="6553200" cy="83099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gn="ctr">
              <a:spcBef>
                <a:spcPct val="50000"/>
              </a:spcBef>
              <a:defRPr/>
            </a:pPr>
            <a:r>
              <a:rPr lang="en-AU" b="1" dirty="0"/>
              <a:t>PRECIPITATING FACTORS, RATIONAL DETACHMENT, INTEGRATED EXPERIENCE</a:t>
            </a:r>
          </a:p>
        </p:txBody>
      </p:sp>
      <p:sp>
        <p:nvSpPr>
          <p:cNvPr id="43016" name="Text Box 8"/>
          <p:cNvSpPr txBox="1">
            <a:spLocks noChangeArrowheads="1"/>
          </p:cNvSpPr>
          <p:nvPr/>
        </p:nvSpPr>
        <p:spPr bwMode="auto">
          <a:xfrm>
            <a:off x="533400" y="1676400"/>
            <a:ext cx="3200400" cy="4572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spcBef>
                <a:spcPct val="50000"/>
              </a:spcBef>
              <a:defRPr/>
            </a:pPr>
            <a:r>
              <a:rPr lang="en-AU" dirty="0"/>
              <a:t>Precipitating Factors</a:t>
            </a:r>
          </a:p>
        </p:txBody>
      </p:sp>
      <p:sp>
        <p:nvSpPr>
          <p:cNvPr id="43017" name="Rectangle 9"/>
          <p:cNvSpPr>
            <a:spLocks noChangeArrowheads="1"/>
          </p:cNvSpPr>
          <p:nvPr/>
        </p:nvSpPr>
        <p:spPr bwMode="auto">
          <a:xfrm>
            <a:off x="533400" y="2286000"/>
            <a:ext cx="8305800" cy="396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defRPr/>
            </a:pPr>
            <a:r>
              <a:rPr lang="en-AU" sz="2000" i="1" dirty="0"/>
              <a:t>Internal or external factors over which teachers have little or no control</a:t>
            </a:r>
          </a:p>
        </p:txBody>
      </p:sp>
      <p:sp>
        <p:nvSpPr>
          <p:cNvPr id="43018" name="Text Box 10"/>
          <p:cNvSpPr txBox="1">
            <a:spLocks noChangeArrowheads="1"/>
          </p:cNvSpPr>
          <p:nvPr/>
        </p:nvSpPr>
        <p:spPr bwMode="auto">
          <a:xfrm>
            <a:off x="6934200" y="2057400"/>
            <a:ext cx="457200" cy="396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gn="ctr">
              <a:spcBef>
                <a:spcPct val="50000"/>
              </a:spcBef>
              <a:defRPr/>
            </a:pPr>
            <a:endParaRPr lang="en-US" sz="2000" b="1"/>
          </a:p>
        </p:txBody>
      </p:sp>
      <p:sp>
        <p:nvSpPr>
          <p:cNvPr id="43019" name="Text Box 11"/>
          <p:cNvSpPr txBox="1">
            <a:spLocks noChangeArrowheads="1"/>
          </p:cNvSpPr>
          <p:nvPr/>
        </p:nvSpPr>
        <p:spPr bwMode="auto">
          <a:xfrm>
            <a:off x="533400" y="2895600"/>
            <a:ext cx="1752600" cy="4572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spcBef>
                <a:spcPct val="50000"/>
              </a:spcBef>
              <a:defRPr/>
            </a:pPr>
            <a:r>
              <a:rPr lang="en-AU" dirty="0"/>
              <a:t>Examples:</a:t>
            </a:r>
          </a:p>
        </p:txBody>
      </p:sp>
      <p:sp>
        <p:nvSpPr>
          <p:cNvPr id="43020" name="AutoShape 12"/>
          <p:cNvSpPr>
            <a:spLocks noChangeArrowheads="1"/>
          </p:cNvSpPr>
          <p:nvPr/>
        </p:nvSpPr>
        <p:spPr bwMode="auto">
          <a:xfrm>
            <a:off x="5715000" y="4343400"/>
            <a:ext cx="3048000" cy="762000"/>
          </a:xfrm>
          <a:prstGeom prst="cloudCallout">
            <a:avLst>
              <a:gd name="adj1" fmla="val -25833"/>
              <a:gd name="adj2" fmla="val 35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lstStyle/>
          <a:p>
            <a:pPr algn="ctr">
              <a:lnSpc>
                <a:spcPct val="90000"/>
              </a:lnSpc>
              <a:defRPr/>
            </a:pPr>
            <a:r>
              <a:rPr lang="en-AU" sz="2000"/>
              <a:t>displaced anger</a:t>
            </a:r>
            <a:endParaRPr lang="en-AU" sz="2000" b="1"/>
          </a:p>
        </p:txBody>
      </p:sp>
      <p:sp>
        <p:nvSpPr>
          <p:cNvPr id="43021" name="AutoShape 13"/>
          <p:cNvSpPr>
            <a:spLocks noChangeArrowheads="1"/>
          </p:cNvSpPr>
          <p:nvPr/>
        </p:nvSpPr>
        <p:spPr bwMode="auto">
          <a:xfrm>
            <a:off x="2667000" y="3276600"/>
            <a:ext cx="2514600" cy="762000"/>
          </a:xfrm>
          <a:prstGeom prst="cloudCallout">
            <a:avLst>
              <a:gd name="adj1" fmla="val 694"/>
              <a:gd name="adj2" fmla="val 48333"/>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lstStyle/>
          <a:p>
            <a:pPr algn="ctr">
              <a:lnSpc>
                <a:spcPct val="90000"/>
              </a:lnSpc>
              <a:defRPr/>
            </a:pPr>
            <a:r>
              <a:rPr lang="en-AU" sz="2000"/>
              <a:t>family issues</a:t>
            </a:r>
            <a:endParaRPr lang="en-AU" sz="2000" b="1"/>
          </a:p>
        </p:txBody>
      </p:sp>
      <p:sp>
        <p:nvSpPr>
          <p:cNvPr id="43022" name="AutoShape 14"/>
          <p:cNvSpPr>
            <a:spLocks noChangeArrowheads="1"/>
          </p:cNvSpPr>
          <p:nvPr/>
        </p:nvSpPr>
        <p:spPr bwMode="auto">
          <a:xfrm>
            <a:off x="914400" y="5791200"/>
            <a:ext cx="2667000" cy="762000"/>
          </a:xfrm>
          <a:prstGeom prst="cloudCallout">
            <a:avLst>
              <a:gd name="adj1" fmla="val 27440"/>
              <a:gd name="adj2" fmla="val 32083"/>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lstStyle/>
          <a:p>
            <a:pPr algn="ctr">
              <a:lnSpc>
                <a:spcPct val="90000"/>
              </a:lnSpc>
              <a:defRPr/>
            </a:pPr>
            <a:r>
              <a:rPr lang="en-AU" sz="2000"/>
              <a:t>fear for safety</a:t>
            </a:r>
            <a:endParaRPr lang="en-AU" sz="2000" b="1"/>
          </a:p>
        </p:txBody>
      </p:sp>
      <p:sp>
        <p:nvSpPr>
          <p:cNvPr id="43023" name="AutoShape 15"/>
          <p:cNvSpPr>
            <a:spLocks noChangeArrowheads="1"/>
          </p:cNvSpPr>
          <p:nvPr/>
        </p:nvSpPr>
        <p:spPr bwMode="auto">
          <a:xfrm>
            <a:off x="6172200" y="3352800"/>
            <a:ext cx="1371600" cy="609600"/>
          </a:xfrm>
          <a:prstGeom prst="cloudCallout">
            <a:avLst>
              <a:gd name="adj1" fmla="val -28241"/>
              <a:gd name="adj2" fmla="val 49218"/>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8000" rIns="108000" anchor="ctr"/>
          <a:lstStyle/>
          <a:p>
            <a:pPr algn="ctr">
              <a:defRPr/>
            </a:pPr>
            <a:r>
              <a:rPr lang="en-AU" sz="2000"/>
              <a:t>hunger</a:t>
            </a:r>
          </a:p>
        </p:txBody>
      </p:sp>
      <p:sp>
        <p:nvSpPr>
          <p:cNvPr id="43024" name="AutoShape 16"/>
          <p:cNvSpPr>
            <a:spLocks noChangeArrowheads="1"/>
          </p:cNvSpPr>
          <p:nvPr/>
        </p:nvSpPr>
        <p:spPr bwMode="auto">
          <a:xfrm>
            <a:off x="7162800" y="5334000"/>
            <a:ext cx="1295400" cy="609600"/>
          </a:xfrm>
          <a:prstGeom prst="cloudCallout">
            <a:avLst>
              <a:gd name="adj1" fmla="val 13602"/>
              <a:gd name="adj2" fmla="val 47134"/>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8000" rIns="108000" anchor="ctr"/>
          <a:lstStyle/>
          <a:p>
            <a:pPr algn="ctr">
              <a:defRPr/>
            </a:pPr>
            <a:r>
              <a:rPr lang="en-AU" sz="2000"/>
              <a:t>drugs</a:t>
            </a:r>
            <a:endParaRPr lang="en-AU" sz="2000" b="1"/>
          </a:p>
        </p:txBody>
      </p:sp>
      <p:sp>
        <p:nvSpPr>
          <p:cNvPr id="43025" name="AutoShape 17"/>
          <p:cNvSpPr>
            <a:spLocks noChangeArrowheads="1"/>
          </p:cNvSpPr>
          <p:nvPr/>
        </p:nvSpPr>
        <p:spPr bwMode="auto">
          <a:xfrm>
            <a:off x="5257800" y="5791200"/>
            <a:ext cx="1524000" cy="762000"/>
          </a:xfrm>
          <a:prstGeom prst="cloudCallout">
            <a:avLst>
              <a:gd name="adj1" fmla="val 31356"/>
              <a:gd name="adj2" fmla="val 38333"/>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8000" rIns="108000" anchor="ctr"/>
          <a:lstStyle/>
          <a:p>
            <a:pPr algn="ctr">
              <a:defRPr/>
            </a:pPr>
            <a:r>
              <a:rPr lang="en-AU" sz="2000"/>
              <a:t>disabilities</a:t>
            </a:r>
            <a:endParaRPr lang="en-AU" sz="2000" b="1"/>
          </a:p>
        </p:txBody>
      </p:sp>
      <p:sp>
        <p:nvSpPr>
          <p:cNvPr id="43026" name="AutoShape 18"/>
          <p:cNvSpPr>
            <a:spLocks noChangeArrowheads="1"/>
          </p:cNvSpPr>
          <p:nvPr/>
        </p:nvSpPr>
        <p:spPr bwMode="auto">
          <a:xfrm>
            <a:off x="304800" y="3733800"/>
            <a:ext cx="1447800" cy="685800"/>
          </a:xfrm>
          <a:prstGeom prst="cloudCallout">
            <a:avLst>
              <a:gd name="adj1" fmla="val -35417"/>
              <a:gd name="adj2" fmla="val 23611"/>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8000" rIns="108000" anchor="ctr"/>
          <a:lstStyle/>
          <a:p>
            <a:pPr algn="ctr">
              <a:defRPr/>
            </a:pPr>
            <a:r>
              <a:rPr lang="en-AU" sz="2000"/>
              <a:t>rejection</a:t>
            </a:r>
            <a:endParaRPr lang="en-AU" sz="2000" b="1"/>
          </a:p>
        </p:txBody>
      </p:sp>
      <p:sp>
        <p:nvSpPr>
          <p:cNvPr id="43027" name="AutoShape 19"/>
          <p:cNvSpPr>
            <a:spLocks noChangeArrowheads="1"/>
          </p:cNvSpPr>
          <p:nvPr/>
        </p:nvSpPr>
        <p:spPr bwMode="auto">
          <a:xfrm>
            <a:off x="304800" y="5029200"/>
            <a:ext cx="1066800" cy="685800"/>
          </a:xfrm>
          <a:prstGeom prst="cloudCallout">
            <a:avLst>
              <a:gd name="adj1" fmla="val 19792"/>
              <a:gd name="adj2" fmla="val -48611"/>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8000" rIns="108000" anchor="ctr"/>
          <a:lstStyle/>
          <a:p>
            <a:pPr algn="ctr">
              <a:defRPr/>
            </a:pPr>
            <a:r>
              <a:rPr lang="en-AU" sz="2000"/>
              <a:t>weather</a:t>
            </a:r>
            <a:endParaRPr lang="en-AU" sz="2000" b="1"/>
          </a:p>
        </p:txBody>
      </p:sp>
      <p:sp>
        <p:nvSpPr>
          <p:cNvPr id="43028" name="AutoShape 20"/>
          <p:cNvSpPr>
            <a:spLocks noChangeArrowheads="1"/>
          </p:cNvSpPr>
          <p:nvPr/>
        </p:nvSpPr>
        <p:spPr bwMode="auto">
          <a:xfrm>
            <a:off x="4038600" y="4267200"/>
            <a:ext cx="1143000" cy="685800"/>
          </a:xfrm>
          <a:prstGeom prst="cloudCallout">
            <a:avLst>
              <a:gd name="adj1" fmla="val -3750"/>
              <a:gd name="adj2" fmla="val -30093"/>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8000" rIns="108000" anchor="ctr"/>
          <a:lstStyle/>
          <a:p>
            <a:pPr algn="ctr">
              <a:defRPr/>
            </a:pPr>
            <a:r>
              <a:rPr lang="en-AU" sz="2000"/>
              <a:t>grief</a:t>
            </a:r>
            <a:endParaRPr lang="en-AU" sz="2000" b="1"/>
          </a:p>
        </p:txBody>
      </p:sp>
      <p:sp>
        <p:nvSpPr>
          <p:cNvPr id="43029" name="AutoShape 21"/>
          <p:cNvSpPr>
            <a:spLocks noChangeArrowheads="1"/>
          </p:cNvSpPr>
          <p:nvPr/>
        </p:nvSpPr>
        <p:spPr bwMode="auto">
          <a:xfrm>
            <a:off x="1828800" y="4114800"/>
            <a:ext cx="1143000" cy="685800"/>
          </a:xfrm>
          <a:prstGeom prst="cloudCallout">
            <a:avLst>
              <a:gd name="adj1" fmla="val -44861"/>
              <a:gd name="adj2" fmla="val -463"/>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8000" rIns="108000" anchor="ctr"/>
          <a:lstStyle/>
          <a:p>
            <a:pPr algn="ctr">
              <a:defRPr/>
            </a:pPr>
            <a:r>
              <a:rPr lang="en-AU" sz="2000"/>
              <a:t>failure</a:t>
            </a:r>
            <a:endParaRPr lang="en-AU" sz="2000" b="1"/>
          </a:p>
        </p:txBody>
      </p:sp>
      <p:sp>
        <p:nvSpPr>
          <p:cNvPr id="43030" name="AutoShape 22"/>
          <p:cNvSpPr>
            <a:spLocks noChangeArrowheads="1"/>
          </p:cNvSpPr>
          <p:nvPr/>
        </p:nvSpPr>
        <p:spPr bwMode="auto">
          <a:xfrm>
            <a:off x="3124200" y="5105400"/>
            <a:ext cx="1981200" cy="685800"/>
          </a:xfrm>
          <a:prstGeom prst="cloudCallout">
            <a:avLst>
              <a:gd name="adj1" fmla="val -16264"/>
              <a:gd name="adj2" fmla="val 34722"/>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8000" rIns="108000" anchor="ctr"/>
          <a:lstStyle/>
          <a:p>
            <a:pPr algn="ctr">
              <a:defRPr/>
            </a:pPr>
            <a:r>
              <a:rPr lang="en-AU" sz="2000"/>
              <a:t>health</a:t>
            </a:r>
            <a:r>
              <a:rPr lang="en-AU" sz="2000" b="1"/>
              <a:t> </a:t>
            </a:r>
            <a:r>
              <a:rPr lang="en-AU" sz="2000"/>
              <a:t>issues</a:t>
            </a:r>
            <a:endParaRPr lang="en-AU" sz="2000" b="1"/>
          </a:p>
        </p:txBody>
      </p:sp>
      <p:pic>
        <p:nvPicPr>
          <p:cNvPr id="43031" name="Picture 23" descr="umbrel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60067">
            <a:off x="6019800" y="5597525"/>
            <a:ext cx="257810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2000"/>
                                        <p:tgtEl>
                                          <p:spTgt spid="430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3000"/>
                                        <p:tgtEl>
                                          <p:spTgt spid="43010"/>
                                        </p:tgtEl>
                                      </p:cBhvr>
                                    </p:animEffect>
                                    <p:set>
                                      <p:cBhvr>
                                        <p:cTn id="12" dur="1" fill="hold">
                                          <p:stCondLst>
                                            <p:cond delay="2999"/>
                                          </p:stCondLst>
                                        </p:cTn>
                                        <p:tgtEl>
                                          <p:spTgt spid="430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3016"/>
                                        </p:tgtEl>
                                        <p:attrNameLst>
                                          <p:attrName>style.visibility</p:attrName>
                                        </p:attrNameLst>
                                      </p:cBhvr>
                                      <p:to>
                                        <p:strVal val="visible"/>
                                      </p:to>
                                    </p:set>
                                    <p:animEffect transition="in" filter="fade">
                                      <p:cBhvr>
                                        <p:cTn id="15" dur="1000"/>
                                        <p:tgtEl>
                                          <p:spTgt spid="430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017"/>
                                        </p:tgtEl>
                                        <p:attrNameLst>
                                          <p:attrName>style.visibility</p:attrName>
                                        </p:attrNameLst>
                                      </p:cBhvr>
                                      <p:to>
                                        <p:strVal val="visible"/>
                                      </p:to>
                                    </p:set>
                                    <p:animEffect transition="in" filter="fade">
                                      <p:cBhvr>
                                        <p:cTn id="20" dur="1000"/>
                                        <p:tgtEl>
                                          <p:spTgt spid="430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3019"/>
                                        </p:tgtEl>
                                        <p:attrNameLst>
                                          <p:attrName>style.visibility</p:attrName>
                                        </p:attrNameLst>
                                      </p:cBhvr>
                                      <p:to>
                                        <p:strVal val="visible"/>
                                      </p:to>
                                    </p:set>
                                    <p:animEffect transition="in" filter="fade">
                                      <p:cBhvr>
                                        <p:cTn id="25" dur="2000"/>
                                        <p:tgtEl>
                                          <p:spTgt spid="430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3020"/>
                                        </p:tgtEl>
                                        <p:attrNameLst>
                                          <p:attrName>style.visibility</p:attrName>
                                        </p:attrNameLst>
                                      </p:cBhvr>
                                      <p:to>
                                        <p:strVal val="visible"/>
                                      </p:to>
                                    </p:set>
                                    <p:animEffect transition="in" filter="fade">
                                      <p:cBhvr>
                                        <p:cTn id="30" dur="1000"/>
                                        <p:tgtEl>
                                          <p:spTgt spid="4302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3022"/>
                                        </p:tgtEl>
                                        <p:attrNameLst>
                                          <p:attrName>style.visibility</p:attrName>
                                        </p:attrNameLst>
                                      </p:cBhvr>
                                      <p:to>
                                        <p:strVal val="visible"/>
                                      </p:to>
                                    </p:set>
                                    <p:animEffect transition="in" filter="fade">
                                      <p:cBhvr>
                                        <p:cTn id="35" dur="1000"/>
                                        <p:tgtEl>
                                          <p:spTgt spid="4302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3021"/>
                                        </p:tgtEl>
                                        <p:attrNameLst>
                                          <p:attrName>style.visibility</p:attrName>
                                        </p:attrNameLst>
                                      </p:cBhvr>
                                      <p:to>
                                        <p:strVal val="visible"/>
                                      </p:to>
                                    </p:set>
                                    <p:animEffect transition="in" filter="fade">
                                      <p:cBhvr>
                                        <p:cTn id="40" dur="1000"/>
                                        <p:tgtEl>
                                          <p:spTgt spid="4302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3027"/>
                                        </p:tgtEl>
                                        <p:attrNameLst>
                                          <p:attrName>style.visibility</p:attrName>
                                        </p:attrNameLst>
                                      </p:cBhvr>
                                      <p:to>
                                        <p:strVal val="visible"/>
                                      </p:to>
                                    </p:set>
                                    <p:animEffect transition="in" filter="fade">
                                      <p:cBhvr>
                                        <p:cTn id="45" dur="1000"/>
                                        <p:tgtEl>
                                          <p:spTgt spid="430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3024"/>
                                        </p:tgtEl>
                                        <p:attrNameLst>
                                          <p:attrName>style.visibility</p:attrName>
                                        </p:attrNameLst>
                                      </p:cBhvr>
                                      <p:to>
                                        <p:strVal val="visible"/>
                                      </p:to>
                                    </p:set>
                                    <p:animEffect transition="in" filter="fade">
                                      <p:cBhvr>
                                        <p:cTn id="50" dur="1000"/>
                                        <p:tgtEl>
                                          <p:spTgt spid="4302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3023"/>
                                        </p:tgtEl>
                                        <p:attrNameLst>
                                          <p:attrName>style.visibility</p:attrName>
                                        </p:attrNameLst>
                                      </p:cBhvr>
                                      <p:to>
                                        <p:strVal val="visible"/>
                                      </p:to>
                                    </p:set>
                                    <p:animEffect transition="in" filter="fade">
                                      <p:cBhvr>
                                        <p:cTn id="55" dur="1000"/>
                                        <p:tgtEl>
                                          <p:spTgt spid="430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3025"/>
                                        </p:tgtEl>
                                        <p:attrNameLst>
                                          <p:attrName>style.visibility</p:attrName>
                                        </p:attrNameLst>
                                      </p:cBhvr>
                                      <p:to>
                                        <p:strVal val="visible"/>
                                      </p:to>
                                    </p:set>
                                    <p:animEffect transition="in" filter="fade">
                                      <p:cBhvr>
                                        <p:cTn id="60" dur="1000"/>
                                        <p:tgtEl>
                                          <p:spTgt spid="4302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3026"/>
                                        </p:tgtEl>
                                        <p:attrNameLst>
                                          <p:attrName>style.visibility</p:attrName>
                                        </p:attrNameLst>
                                      </p:cBhvr>
                                      <p:to>
                                        <p:strVal val="visible"/>
                                      </p:to>
                                    </p:set>
                                    <p:animEffect transition="in" filter="fade">
                                      <p:cBhvr>
                                        <p:cTn id="65" dur="1000"/>
                                        <p:tgtEl>
                                          <p:spTgt spid="4302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3028"/>
                                        </p:tgtEl>
                                        <p:attrNameLst>
                                          <p:attrName>style.visibility</p:attrName>
                                        </p:attrNameLst>
                                      </p:cBhvr>
                                      <p:to>
                                        <p:strVal val="visible"/>
                                      </p:to>
                                    </p:set>
                                    <p:animEffect transition="in" filter="fade">
                                      <p:cBhvr>
                                        <p:cTn id="70" dur="1000"/>
                                        <p:tgtEl>
                                          <p:spTgt spid="4302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3029"/>
                                        </p:tgtEl>
                                        <p:attrNameLst>
                                          <p:attrName>style.visibility</p:attrName>
                                        </p:attrNameLst>
                                      </p:cBhvr>
                                      <p:to>
                                        <p:strVal val="visible"/>
                                      </p:to>
                                    </p:set>
                                    <p:animEffect transition="in" filter="fade">
                                      <p:cBhvr>
                                        <p:cTn id="75" dur="1000"/>
                                        <p:tgtEl>
                                          <p:spTgt spid="4302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3030"/>
                                        </p:tgtEl>
                                        <p:attrNameLst>
                                          <p:attrName>style.visibility</p:attrName>
                                        </p:attrNameLst>
                                      </p:cBhvr>
                                      <p:to>
                                        <p:strVal val="visible"/>
                                      </p:to>
                                    </p:set>
                                    <p:animEffect transition="in" filter="fade">
                                      <p:cBhvr>
                                        <p:cTn id="80" dur="1000"/>
                                        <p:tgtEl>
                                          <p:spTgt spid="43030"/>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repeatCount="indefinite" fill="hold" nodeType="clickEffect">
                                  <p:stCondLst>
                                    <p:cond delay="0"/>
                                  </p:stCondLst>
                                  <p:childTnLst>
                                    <p:set>
                                      <p:cBhvr>
                                        <p:cTn id="84" dur="1" fill="hold">
                                          <p:stCondLst>
                                            <p:cond delay="0"/>
                                          </p:stCondLst>
                                        </p:cTn>
                                        <p:tgtEl>
                                          <p:spTgt spid="43014"/>
                                        </p:tgtEl>
                                        <p:attrNameLst>
                                          <p:attrName>style.visibility</p:attrName>
                                        </p:attrNameLst>
                                      </p:cBhvr>
                                      <p:to>
                                        <p:strVal val="visible"/>
                                      </p:to>
                                    </p:set>
                                    <p:animEffect transition="in" filter="fade">
                                      <p:cBhvr>
                                        <p:cTn id="85" dur="1000"/>
                                        <p:tgtEl>
                                          <p:spTgt spid="43014"/>
                                        </p:tgtEl>
                                      </p:cBhvr>
                                    </p:animEffect>
                                  </p:childTnLst>
                                </p:cTn>
                              </p:par>
                              <p:par>
                                <p:cTn id="86" presetID="10" presetClass="entr" presetSubtype="0" repeatCount="indefinite" fill="hold" nodeType="withEffect">
                                  <p:stCondLst>
                                    <p:cond delay="0"/>
                                  </p:stCondLst>
                                  <p:childTnLst>
                                    <p:set>
                                      <p:cBhvr>
                                        <p:cTn id="87" dur="1" fill="hold">
                                          <p:stCondLst>
                                            <p:cond delay="0"/>
                                          </p:stCondLst>
                                        </p:cTn>
                                        <p:tgtEl>
                                          <p:spTgt spid="43012"/>
                                        </p:tgtEl>
                                        <p:attrNameLst>
                                          <p:attrName>style.visibility</p:attrName>
                                        </p:attrNameLst>
                                      </p:cBhvr>
                                      <p:to>
                                        <p:strVal val="visible"/>
                                      </p:to>
                                    </p:set>
                                    <p:animEffect transition="in" filter="fade">
                                      <p:cBhvr>
                                        <p:cTn id="88" dur="1000"/>
                                        <p:tgtEl>
                                          <p:spTgt spid="43012"/>
                                        </p:tgtEl>
                                      </p:cBhvr>
                                    </p:animEffect>
                                  </p:childTnLst>
                                </p:cTn>
                              </p:par>
                              <p:par>
                                <p:cTn id="89" presetID="10" presetClass="entr" presetSubtype="0" repeatCount="indefinite" fill="hold" nodeType="withEffect">
                                  <p:stCondLst>
                                    <p:cond delay="0"/>
                                  </p:stCondLst>
                                  <p:childTnLst>
                                    <p:set>
                                      <p:cBhvr>
                                        <p:cTn id="90" dur="1" fill="hold">
                                          <p:stCondLst>
                                            <p:cond delay="0"/>
                                          </p:stCondLst>
                                        </p:cTn>
                                        <p:tgtEl>
                                          <p:spTgt spid="43011"/>
                                        </p:tgtEl>
                                        <p:attrNameLst>
                                          <p:attrName>style.visibility</p:attrName>
                                        </p:attrNameLst>
                                      </p:cBhvr>
                                      <p:to>
                                        <p:strVal val="visible"/>
                                      </p:to>
                                    </p:set>
                                    <p:animEffect transition="in" filter="fade">
                                      <p:cBhvr>
                                        <p:cTn id="91" dur="1000"/>
                                        <p:tgtEl>
                                          <p:spTgt spid="43011"/>
                                        </p:tgtEl>
                                      </p:cBhvr>
                                    </p:animEffect>
                                  </p:childTnLst>
                                </p:cTn>
                              </p:par>
                              <p:par>
                                <p:cTn id="92" presetID="10" presetClass="entr" presetSubtype="0" repeatCount="indefinite" fill="hold" nodeType="withEffect">
                                  <p:stCondLst>
                                    <p:cond delay="0"/>
                                  </p:stCondLst>
                                  <p:childTnLst>
                                    <p:set>
                                      <p:cBhvr>
                                        <p:cTn id="93" dur="1" fill="hold">
                                          <p:stCondLst>
                                            <p:cond delay="0"/>
                                          </p:stCondLst>
                                        </p:cTn>
                                        <p:tgtEl>
                                          <p:spTgt spid="43013"/>
                                        </p:tgtEl>
                                        <p:attrNameLst>
                                          <p:attrName>style.visibility</p:attrName>
                                        </p:attrNameLst>
                                      </p:cBhvr>
                                      <p:to>
                                        <p:strVal val="visible"/>
                                      </p:to>
                                    </p:set>
                                    <p:animEffect transition="in" filter="fade">
                                      <p:cBhvr>
                                        <p:cTn id="94" dur="1000"/>
                                        <p:tgtEl>
                                          <p:spTgt spid="43013"/>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42" presetClass="entr" presetSubtype="0" fill="hold" nodeType="clickEffect">
                                  <p:stCondLst>
                                    <p:cond delay="0"/>
                                  </p:stCondLst>
                                  <p:childTnLst>
                                    <p:set>
                                      <p:cBhvr>
                                        <p:cTn id="98" dur="1" fill="hold">
                                          <p:stCondLst>
                                            <p:cond delay="0"/>
                                          </p:stCondLst>
                                        </p:cTn>
                                        <p:tgtEl>
                                          <p:spTgt spid="43031"/>
                                        </p:tgtEl>
                                        <p:attrNameLst>
                                          <p:attrName>style.visibility</p:attrName>
                                        </p:attrNameLst>
                                      </p:cBhvr>
                                      <p:to>
                                        <p:strVal val="visible"/>
                                      </p:to>
                                    </p:set>
                                    <p:animEffect transition="in" filter="fade">
                                      <p:cBhvr>
                                        <p:cTn id="99" dur="1000"/>
                                        <p:tgtEl>
                                          <p:spTgt spid="43031"/>
                                        </p:tgtEl>
                                      </p:cBhvr>
                                    </p:animEffect>
                                    <p:anim calcmode="lin" valueType="num">
                                      <p:cBhvr>
                                        <p:cTn id="100" dur="1000" fill="hold"/>
                                        <p:tgtEl>
                                          <p:spTgt spid="43031"/>
                                        </p:tgtEl>
                                        <p:attrNameLst>
                                          <p:attrName>ppt_x</p:attrName>
                                        </p:attrNameLst>
                                      </p:cBhvr>
                                      <p:tavLst>
                                        <p:tav tm="0">
                                          <p:val>
                                            <p:strVal val="#ppt_x"/>
                                          </p:val>
                                        </p:tav>
                                        <p:tav tm="100000">
                                          <p:val>
                                            <p:strVal val="#ppt_x"/>
                                          </p:val>
                                        </p:tav>
                                      </p:tavLst>
                                    </p:anim>
                                    <p:anim calcmode="lin" valueType="num">
                                      <p:cBhvr>
                                        <p:cTn id="101" dur="1000" fill="hold"/>
                                        <p:tgtEl>
                                          <p:spTgt spid="430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p:bldP spid="43017" grpId="0"/>
      <p:bldP spid="43019" grpId="0"/>
      <p:bldP spid="43020" grpId="0" animBg="1"/>
      <p:bldP spid="43021" grpId="0" animBg="1"/>
      <p:bldP spid="43022" grpId="0" animBg="1"/>
      <p:bldP spid="43023" grpId="0" animBg="1"/>
      <p:bldP spid="43024" grpId="0" animBg="1"/>
      <p:bldP spid="43025" grpId="0" animBg="1"/>
      <p:bldP spid="43026" grpId="0" animBg="1"/>
      <p:bldP spid="43027" grpId="0" animBg="1"/>
      <p:bldP spid="43028" grpId="0" animBg="1"/>
      <p:bldP spid="43029" grpId="0" animBg="1"/>
      <p:bldP spid="430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2087563" y="1639888"/>
            <a:ext cx="2808287" cy="4608512"/>
          </a:xfrm>
          <a:prstGeom prst="rect">
            <a:avLst/>
          </a:prstGeom>
          <a:solidFill>
            <a:srgbClr val="FFFF33"/>
          </a:solidFill>
          <a:ln w="31750">
            <a:solidFill>
              <a:schemeClr val="tx1"/>
            </a:solidFill>
            <a:miter lim="800000"/>
            <a:headEnd/>
            <a:tailEnd/>
          </a:ln>
        </p:spPr>
        <p:txBody>
          <a:bodyPr/>
          <a:lstStyle/>
          <a:p>
            <a:endParaRPr lang="en-US"/>
          </a:p>
        </p:txBody>
      </p:sp>
      <p:sp>
        <p:nvSpPr>
          <p:cNvPr id="45059" name="Line 3"/>
          <p:cNvSpPr>
            <a:spLocks noChangeShapeType="1"/>
          </p:cNvSpPr>
          <p:nvPr/>
        </p:nvSpPr>
        <p:spPr bwMode="auto">
          <a:xfrm>
            <a:off x="2087563" y="4016375"/>
            <a:ext cx="2808287"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060" name="Text Box 4"/>
          <p:cNvSpPr txBox="1">
            <a:spLocks noChangeArrowheads="1"/>
          </p:cNvSpPr>
          <p:nvPr/>
        </p:nvSpPr>
        <p:spPr bwMode="auto">
          <a:xfrm>
            <a:off x="2165350" y="2133600"/>
            <a:ext cx="2447925" cy="72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t>Acceptable Behaviours</a:t>
            </a:r>
            <a:endParaRPr lang="en-AU" sz="2000">
              <a:latin typeface="Verdana" charset="0"/>
            </a:endParaRPr>
          </a:p>
        </p:txBody>
      </p:sp>
      <p:sp>
        <p:nvSpPr>
          <p:cNvPr id="45061" name="Text Box 5"/>
          <p:cNvSpPr txBox="1">
            <a:spLocks noChangeArrowheads="1"/>
          </p:cNvSpPr>
          <p:nvPr/>
        </p:nvSpPr>
        <p:spPr bwMode="auto">
          <a:xfrm>
            <a:off x="2376488" y="4724400"/>
            <a:ext cx="2232025"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t>Unacceptable behaviours</a:t>
            </a:r>
            <a:endParaRPr lang="en-AU" sz="2000">
              <a:latin typeface="Verdana" charset="0"/>
            </a:endParaRPr>
          </a:p>
        </p:txBody>
      </p:sp>
      <p:sp>
        <p:nvSpPr>
          <p:cNvPr id="45062" name="Line 6"/>
          <p:cNvSpPr>
            <a:spLocks noChangeShapeType="1"/>
          </p:cNvSpPr>
          <p:nvPr/>
        </p:nvSpPr>
        <p:spPr bwMode="auto">
          <a:xfrm flipV="1">
            <a:off x="1800225" y="2454275"/>
            <a:ext cx="0" cy="1057275"/>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5063" name="Line 7"/>
          <p:cNvSpPr>
            <a:spLocks noChangeShapeType="1"/>
          </p:cNvSpPr>
          <p:nvPr/>
        </p:nvSpPr>
        <p:spPr bwMode="auto">
          <a:xfrm>
            <a:off x="1800225" y="4521200"/>
            <a:ext cx="0" cy="935038"/>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5064" name="Text Box 8"/>
          <p:cNvSpPr txBox="1">
            <a:spLocks noChangeArrowheads="1"/>
          </p:cNvSpPr>
          <p:nvPr/>
        </p:nvSpPr>
        <p:spPr bwMode="auto">
          <a:xfrm>
            <a:off x="5075238" y="1927225"/>
            <a:ext cx="4068762" cy="1800225"/>
          </a:xfrm>
          <a:prstGeom prst="rect">
            <a:avLst/>
          </a:prstGeom>
          <a:noFill/>
          <a:ln>
            <a:noFill/>
          </a:ln>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187325" indent="-187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Symbol" charset="0"/>
              <a:buChar char="·"/>
            </a:pPr>
            <a:r>
              <a:rPr lang="en-US" sz="2000" b="1"/>
              <a:t>Problem owned by others</a:t>
            </a:r>
          </a:p>
          <a:p>
            <a:pPr>
              <a:buFont typeface="Symbol" charset="0"/>
              <a:buChar char="·"/>
            </a:pPr>
            <a:r>
              <a:rPr lang="en-US" sz="2000" b="1"/>
              <a:t>Response to focus on the problem</a:t>
            </a:r>
          </a:p>
          <a:p>
            <a:pPr>
              <a:buFont typeface="Symbol" charset="0"/>
              <a:buChar char="·"/>
            </a:pPr>
            <a:r>
              <a:rPr lang="en-US" sz="2000" b="1"/>
              <a:t>Personal feelings and thoughts explained</a:t>
            </a:r>
          </a:p>
          <a:p>
            <a:pPr>
              <a:buFont typeface="Symbol" charset="0"/>
              <a:buChar char="·"/>
            </a:pPr>
            <a:r>
              <a:rPr lang="en-US" sz="2000" b="1"/>
              <a:t>Stress is controlled by you</a:t>
            </a:r>
          </a:p>
          <a:p>
            <a:endParaRPr lang="en-AU" sz="2000">
              <a:latin typeface="Verdana" charset="0"/>
            </a:endParaRPr>
          </a:p>
        </p:txBody>
      </p:sp>
      <p:sp>
        <p:nvSpPr>
          <p:cNvPr id="45065" name="Text Box 9"/>
          <p:cNvSpPr txBox="1">
            <a:spLocks noChangeArrowheads="1"/>
          </p:cNvSpPr>
          <p:nvPr/>
        </p:nvSpPr>
        <p:spPr bwMode="auto">
          <a:xfrm>
            <a:off x="5076825" y="4089400"/>
            <a:ext cx="3995738" cy="1295400"/>
          </a:xfrm>
          <a:prstGeom prst="rect">
            <a:avLst/>
          </a:prstGeom>
          <a:noFill/>
          <a:ln>
            <a:noFill/>
          </a:ln>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marL="187325" indent="-187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Symbol" charset="0"/>
              <a:buChar char="·"/>
            </a:pPr>
            <a:r>
              <a:rPr lang="en-US" sz="2000" b="1"/>
              <a:t>Problem owned by us </a:t>
            </a:r>
          </a:p>
          <a:p>
            <a:pPr>
              <a:buFont typeface="Symbol" charset="0"/>
              <a:buChar char="·"/>
            </a:pPr>
            <a:r>
              <a:rPr lang="en-US" sz="2000" b="1"/>
              <a:t>Reaction that focuses on blame and  denial</a:t>
            </a:r>
          </a:p>
          <a:p>
            <a:pPr>
              <a:buFont typeface="Symbol" charset="0"/>
              <a:buChar char="·"/>
            </a:pPr>
            <a:r>
              <a:rPr lang="en-US" sz="2000" b="1"/>
              <a:t>Personal attack used to fight back and hurt other person</a:t>
            </a:r>
          </a:p>
          <a:p>
            <a:pPr>
              <a:buFont typeface="Symbol" charset="0"/>
              <a:buChar char="·"/>
            </a:pPr>
            <a:r>
              <a:rPr lang="en-US" sz="2000" b="1"/>
              <a:t>Generalisations &amp; absolutes</a:t>
            </a:r>
          </a:p>
          <a:p>
            <a:pPr>
              <a:buFont typeface="Symbol" charset="0"/>
              <a:buChar char="·"/>
            </a:pPr>
            <a:r>
              <a:rPr lang="en-US" sz="2000" b="1"/>
              <a:t>Stress controls you</a:t>
            </a:r>
            <a:endParaRPr lang="en-AU" sz="2000">
              <a:latin typeface="Verdana" charset="0"/>
            </a:endParaRPr>
          </a:p>
        </p:txBody>
      </p:sp>
      <p:sp>
        <p:nvSpPr>
          <p:cNvPr id="45066" name="Text Box 10"/>
          <p:cNvSpPr txBox="1">
            <a:spLocks noChangeArrowheads="1"/>
          </p:cNvSpPr>
          <p:nvPr/>
        </p:nvSpPr>
        <p:spPr bwMode="auto">
          <a:xfrm>
            <a:off x="0" y="3733800"/>
            <a:ext cx="2089150"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2000" b="1">
                <a:solidFill>
                  <a:srgbClr val="FF0000"/>
                </a:solidFill>
              </a:rPr>
              <a:t>Line of responsibility</a:t>
            </a:r>
            <a:endParaRPr lang="en-AU" sz="2000">
              <a:solidFill>
                <a:srgbClr val="97140F"/>
              </a:solidFill>
              <a:latin typeface="Verdana" charset="0"/>
            </a:endParaRPr>
          </a:p>
        </p:txBody>
      </p:sp>
      <p:sp>
        <p:nvSpPr>
          <p:cNvPr id="45067" name="Text Box 11"/>
          <p:cNvSpPr txBox="1">
            <a:spLocks noChangeArrowheads="1"/>
          </p:cNvSpPr>
          <p:nvPr/>
        </p:nvSpPr>
        <p:spPr bwMode="auto">
          <a:xfrm>
            <a:off x="152400" y="838200"/>
            <a:ext cx="6642100"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AU" sz="2800" b="1"/>
              <a:t>A WINDOW ON BEHAVIOUR</a:t>
            </a:r>
          </a:p>
        </p:txBody>
      </p:sp>
      <p:sp>
        <p:nvSpPr>
          <p:cNvPr id="45068" name="Text Box 12"/>
          <p:cNvSpPr txBox="1">
            <a:spLocks noChangeArrowheads="1"/>
          </p:cNvSpPr>
          <p:nvPr/>
        </p:nvSpPr>
        <p:spPr bwMode="auto">
          <a:xfrm>
            <a:off x="2546350" y="2819400"/>
            <a:ext cx="18732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600" b="1"/>
              <a:t>(detached/calm)</a:t>
            </a:r>
          </a:p>
        </p:txBody>
      </p:sp>
      <p:sp>
        <p:nvSpPr>
          <p:cNvPr id="45069" name="Text Box 13"/>
          <p:cNvSpPr txBox="1">
            <a:spLocks noChangeArrowheads="1"/>
          </p:cNvSpPr>
          <p:nvPr/>
        </p:nvSpPr>
        <p:spPr bwMode="auto">
          <a:xfrm>
            <a:off x="2546350" y="5486400"/>
            <a:ext cx="19494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600" b="1"/>
              <a:t>(taken personally)</a:t>
            </a:r>
          </a:p>
        </p:txBody>
      </p:sp>
      <p:sp>
        <p:nvSpPr>
          <p:cNvPr id="45070" name="Line 14"/>
          <p:cNvSpPr>
            <a:spLocks noChangeShapeType="1"/>
          </p:cNvSpPr>
          <p:nvPr/>
        </p:nvSpPr>
        <p:spPr bwMode="auto">
          <a:xfrm>
            <a:off x="2089150" y="4448175"/>
            <a:ext cx="2808288"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071" name="Line 15"/>
          <p:cNvSpPr>
            <a:spLocks noChangeShapeType="1"/>
          </p:cNvSpPr>
          <p:nvPr/>
        </p:nvSpPr>
        <p:spPr bwMode="auto">
          <a:xfrm>
            <a:off x="2100263" y="3609975"/>
            <a:ext cx="2808287"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552" name="Text Box 16"/>
          <p:cNvSpPr txBox="1">
            <a:spLocks noChangeArrowheads="1"/>
          </p:cNvSpPr>
          <p:nvPr/>
        </p:nvSpPr>
        <p:spPr bwMode="auto">
          <a:xfrm>
            <a:off x="260350" y="2784475"/>
            <a:ext cx="1905000" cy="4206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endParaRPr lang="en-US"/>
          </a:p>
        </p:txBody>
      </p:sp>
      <p:sp>
        <p:nvSpPr>
          <p:cNvPr id="45073" name="Text Box 17"/>
          <p:cNvSpPr txBox="1">
            <a:spLocks noChangeArrowheads="1"/>
          </p:cNvSpPr>
          <p:nvPr/>
        </p:nvSpPr>
        <p:spPr bwMode="auto">
          <a:xfrm>
            <a:off x="2514600" y="3200400"/>
            <a:ext cx="2057400" cy="1552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t>All</a:t>
            </a:r>
          </a:p>
          <a:p>
            <a:pPr algn="ctr">
              <a:spcBef>
                <a:spcPct val="50000"/>
              </a:spcBef>
            </a:pPr>
            <a:r>
              <a:rPr lang="en-US"/>
              <a:t>behaviours</a:t>
            </a:r>
          </a:p>
          <a:p>
            <a:pPr algn="ctr">
              <a:spcBef>
                <a:spcPct val="50000"/>
              </a:spcBef>
            </a:pPr>
            <a:r>
              <a:rPr lang="en-US"/>
              <a:t>experienced</a:t>
            </a:r>
          </a:p>
        </p:txBody>
      </p:sp>
      <p:sp>
        <p:nvSpPr>
          <p:cNvPr id="45074" name="Text Box 18"/>
          <p:cNvSpPr txBox="1">
            <a:spLocks noChangeArrowheads="1"/>
          </p:cNvSpPr>
          <p:nvPr/>
        </p:nvSpPr>
        <p:spPr bwMode="auto">
          <a:xfrm>
            <a:off x="381000" y="3733800"/>
            <a:ext cx="16002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b="1"/>
              <a:t>Symptoms</a:t>
            </a:r>
            <a:endParaRPr lang="en-US"/>
          </a:p>
        </p:txBody>
      </p:sp>
      <p:sp>
        <p:nvSpPr>
          <p:cNvPr id="45075" name="Text Box 19"/>
          <p:cNvSpPr txBox="1">
            <a:spLocks noChangeArrowheads="1"/>
          </p:cNvSpPr>
          <p:nvPr/>
        </p:nvSpPr>
        <p:spPr bwMode="auto">
          <a:xfrm>
            <a:off x="381000" y="2133600"/>
            <a:ext cx="15240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t/>
            </a:r>
            <a:br>
              <a:rPr lang="en-US" sz="2000"/>
            </a:br>
            <a:r>
              <a:rPr lang="en-US" sz="2000" b="1"/>
              <a:t>Remedies</a:t>
            </a:r>
            <a:endParaRPr lang="en-US"/>
          </a:p>
        </p:txBody>
      </p:sp>
      <p:sp>
        <p:nvSpPr>
          <p:cNvPr id="45076" name="Text Box 20"/>
          <p:cNvSpPr txBox="1">
            <a:spLocks noChangeArrowheads="1"/>
          </p:cNvSpPr>
          <p:nvPr/>
        </p:nvSpPr>
        <p:spPr bwMode="auto">
          <a:xfrm>
            <a:off x="304800" y="4191000"/>
            <a:ext cx="1600200" cy="1555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t>sick feeling</a:t>
            </a:r>
          </a:p>
          <a:p>
            <a:pPr algn="ctr">
              <a:lnSpc>
                <a:spcPct val="50000"/>
              </a:lnSpc>
              <a:spcBef>
                <a:spcPct val="50000"/>
              </a:spcBef>
            </a:pPr>
            <a:r>
              <a:rPr lang="en-US" sz="2000"/>
              <a:t>sweating</a:t>
            </a:r>
          </a:p>
          <a:p>
            <a:pPr algn="ctr">
              <a:lnSpc>
                <a:spcPct val="50000"/>
              </a:lnSpc>
              <a:spcBef>
                <a:spcPct val="50000"/>
              </a:spcBef>
            </a:pPr>
            <a:r>
              <a:rPr lang="en-US" sz="2000"/>
              <a:t>panic</a:t>
            </a:r>
          </a:p>
          <a:p>
            <a:pPr algn="ctr">
              <a:lnSpc>
                <a:spcPct val="50000"/>
              </a:lnSpc>
              <a:spcBef>
                <a:spcPct val="50000"/>
              </a:spcBef>
            </a:pPr>
            <a:r>
              <a:rPr lang="en-US" sz="2000"/>
              <a:t>raised voice</a:t>
            </a:r>
          </a:p>
          <a:p>
            <a:pPr algn="ctr">
              <a:lnSpc>
                <a:spcPct val="30000"/>
              </a:lnSpc>
              <a:spcBef>
                <a:spcPct val="50000"/>
              </a:spcBef>
            </a:pPr>
            <a:endParaRPr lang="en-US" sz="2000"/>
          </a:p>
        </p:txBody>
      </p:sp>
      <p:sp>
        <p:nvSpPr>
          <p:cNvPr id="45077" name="Text Box 21"/>
          <p:cNvSpPr txBox="1">
            <a:spLocks noChangeArrowheads="1"/>
          </p:cNvSpPr>
          <p:nvPr/>
        </p:nvSpPr>
        <p:spPr bwMode="auto">
          <a:xfrm>
            <a:off x="0" y="2819400"/>
            <a:ext cx="2057400" cy="1220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t>breathe</a:t>
            </a:r>
          </a:p>
          <a:p>
            <a:pPr algn="ctr">
              <a:lnSpc>
                <a:spcPct val="40000"/>
              </a:lnSpc>
              <a:spcBef>
                <a:spcPct val="50000"/>
              </a:spcBef>
            </a:pPr>
            <a:r>
              <a:rPr lang="en-US" sz="2000"/>
              <a:t>humour</a:t>
            </a:r>
          </a:p>
          <a:p>
            <a:pPr algn="ctr">
              <a:lnSpc>
                <a:spcPct val="40000"/>
              </a:lnSpc>
              <a:spcBef>
                <a:spcPct val="50000"/>
              </a:spcBef>
            </a:pPr>
            <a:r>
              <a:rPr lang="en-US" sz="2000"/>
              <a:t>change course</a:t>
            </a:r>
          </a:p>
          <a:p>
            <a:pPr algn="ctr">
              <a:lnSpc>
                <a:spcPct val="40000"/>
              </a:lnSpc>
              <a:spcBef>
                <a:spcPct val="50000"/>
              </a:spcBef>
            </a:pPr>
            <a:r>
              <a:rPr lang="en-US" sz="2000"/>
              <a:t>take a break . .</a:t>
            </a:r>
            <a:endParaRPr lang="en-US"/>
          </a:p>
        </p:txBody>
      </p:sp>
      <p:sp>
        <p:nvSpPr>
          <p:cNvPr id="65558" name="Text Box 22"/>
          <p:cNvSpPr txBox="1">
            <a:spLocks noChangeArrowheads="1"/>
          </p:cNvSpPr>
          <p:nvPr/>
        </p:nvSpPr>
        <p:spPr bwMode="auto">
          <a:xfrm>
            <a:off x="2286000" y="6507163"/>
            <a:ext cx="6553200" cy="2746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1200"/>
              <a:t>adapted from Thomas Gordon (1974) </a:t>
            </a:r>
            <a:r>
              <a:rPr lang="en-AU" sz="1200" i="1"/>
              <a:t>Teacher Effectiveness Training</a:t>
            </a:r>
            <a:r>
              <a:rPr lang="en-AU" sz="1200"/>
              <a:t>.  Wyden Publishing, NY.</a:t>
            </a:r>
            <a:endParaRPr lang="en-AU"/>
          </a:p>
        </p:txBody>
      </p:sp>
      <p:pic>
        <p:nvPicPr>
          <p:cNvPr id="65559" name="Picture 23" descr="RatD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6213"/>
            <a:ext cx="67818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73"/>
                                        </p:tgtEl>
                                        <p:attrNameLst>
                                          <p:attrName>style.visibility</p:attrName>
                                        </p:attrNameLst>
                                      </p:cBhvr>
                                      <p:to>
                                        <p:strVal val="visible"/>
                                      </p:to>
                                    </p:set>
                                    <p:animEffect transition="in" filter="fade">
                                      <p:cBhvr>
                                        <p:cTn id="7" dur="1000"/>
                                        <p:tgtEl>
                                          <p:spTgt spid="450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059"/>
                                        </p:tgtEl>
                                        <p:attrNameLst>
                                          <p:attrName>style.visibility</p:attrName>
                                        </p:attrNameLst>
                                      </p:cBhvr>
                                      <p:to>
                                        <p:strVal val="visible"/>
                                      </p:to>
                                    </p:set>
                                    <p:animEffect transition="in" filter="fade">
                                      <p:cBhvr>
                                        <p:cTn id="12" dur="1000"/>
                                        <p:tgtEl>
                                          <p:spTgt spid="45059"/>
                                        </p:tgtEl>
                                      </p:cBhvr>
                                    </p:animEffect>
                                  </p:childTnLst>
                                </p:cTn>
                              </p:par>
                              <p:par>
                                <p:cTn id="13" presetID="10" presetClass="exit" presetSubtype="0" fill="hold" grpId="1" nodeType="withEffect">
                                  <p:stCondLst>
                                    <p:cond delay="0"/>
                                  </p:stCondLst>
                                  <p:childTnLst>
                                    <p:animEffect transition="out" filter="fade">
                                      <p:cBhvr>
                                        <p:cTn id="14" dur="1000"/>
                                        <p:tgtEl>
                                          <p:spTgt spid="45073"/>
                                        </p:tgtEl>
                                      </p:cBhvr>
                                    </p:animEffect>
                                    <p:set>
                                      <p:cBhvr>
                                        <p:cTn id="15" dur="1" fill="hold">
                                          <p:stCondLst>
                                            <p:cond delay="999"/>
                                          </p:stCondLst>
                                        </p:cTn>
                                        <p:tgtEl>
                                          <p:spTgt spid="4507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5066"/>
                                        </p:tgtEl>
                                        <p:attrNameLst>
                                          <p:attrName>style.visibility</p:attrName>
                                        </p:attrNameLst>
                                      </p:cBhvr>
                                      <p:to>
                                        <p:strVal val="visible"/>
                                      </p:to>
                                    </p:set>
                                    <p:animEffect transition="in" filter="fade">
                                      <p:cBhvr>
                                        <p:cTn id="18" dur="1000"/>
                                        <p:tgtEl>
                                          <p:spTgt spid="4506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5060"/>
                                        </p:tgtEl>
                                        <p:attrNameLst>
                                          <p:attrName>style.visibility</p:attrName>
                                        </p:attrNameLst>
                                      </p:cBhvr>
                                      <p:to>
                                        <p:strVal val="visible"/>
                                      </p:to>
                                    </p:set>
                                    <p:animEffect transition="in" filter="fade">
                                      <p:cBhvr>
                                        <p:cTn id="23" dur="1000"/>
                                        <p:tgtEl>
                                          <p:spTgt spid="4506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068"/>
                                        </p:tgtEl>
                                        <p:attrNameLst>
                                          <p:attrName>style.visibility</p:attrName>
                                        </p:attrNameLst>
                                      </p:cBhvr>
                                      <p:to>
                                        <p:strVal val="visible"/>
                                      </p:to>
                                    </p:set>
                                    <p:animEffect transition="in" filter="fade">
                                      <p:cBhvr>
                                        <p:cTn id="28" dur="1000"/>
                                        <p:tgtEl>
                                          <p:spTgt spid="4506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061"/>
                                        </p:tgtEl>
                                        <p:attrNameLst>
                                          <p:attrName>style.visibility</p:attrName>
                                        </p:attrNameLst>
                                      </p:cBhvr>
                                      <p:to>
                                        <p:strVal val="visible"/>
                                      </p:to>
                                    </p:set>
                                    <p:animEffect transition="in" filter="fade">
                                      <p:cBhvr>
                                        <p:cTn id="33" dur="1000"/>
                                        <p:tgtEl>
                                          <p:spTgt spid="4506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5069"/>
                                        </p:tgtEl>
                                        <p:attrNameLst>
                                          <p:attrName>style.visibility</p:attrName>
                                        </p:attrNameLst>
                                      </p:cBhvr>
                                      <p:to>
                                        <p:strVal val="visible"/>
                                      </p:to>
                                    </p:set>
                                    <p:animEffect transition="in" filter="fade">
                                      <p:cBhvr>
                                        <p:cTn id="38" dur="1000"/>
                                        <p:tgtEl>
                                          <p:spTgt spid="4506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0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062"/>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5059"/>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45070"/>
                                        </p:tgtEl>
                                        <p:attrNameLst>
                                          <p:attrName>style.visibility</p:attrName>
                                        </p:attrNameLst>
                                      </p:cBhvr>
                                      <p:to>
                                        <p:strVal val="visible"/>
                                      </p:to>
                                    </p:set>
                                    <p:animEffect transition="in" filter="fade">
                                      <p:cBhvr>
                                        <p:cTn id="51" dur="500"/>
                                        <p:tgtEl>
                                          <p:spTgt spid="45070"/>
                                        </p:tgtEl>
                                      </p:cBhvr>
                                    </p:animEffect>
                                  </p:childTnLst>
                                </p:cTn>
                              </p:par>
                              <p:par>
                                <p:cTn id="52" presetID="1" presetClass="exit" presetSubtype="0" fill="hold" grpId="1" nodeType="withEffect">
                                  <p:stCondLst>
                                    <p:cond delay="1000"/>
                                  </p:stCondLst>
                                  <p:childTnLst>
                                    <p:set>
                                      <p:cBhvr>
                                        <p:cTn id="53" dur="1" fill="hold">
                                          <p:stCondLst>
                                            <p:cond delay="0"/>
                                          </p:stCondLst>
                                        </p:cTn>
                                        <p:tgtEl>
                                          <p:spTgt spid="45070"/>
                                        </p:tgtEl>
                                        <p:attrNameLst>
                                          <p:attrName>style.visibility</p:attrName>
                                        </p:attrNameLst>
                                      </p:cBhvr>
                                      <p:to>
                                        <p:strVal val="hidden"/>
                                      </p:to>
                                    </p:set>
                                  </p:childTnLst>
                                </p:cTn>
                              </p:par>
                              <p:par>
                                <p:cTn id="54" presetID="10" presetClass="entr" presetSubtype="0" fill="hold" grpId="0" nodeType="withEffect">
                                  <p:stCondLst>
                                    <p:cond delay="1000"/>
                                  </p:stCondLst>
                                  <p:childTnLst>
                                    <p:set>
                                      <p:cBhvr>
                                        <p:cTn id="55" dur="1" fill="hold">
                                          <p:stCondLst>
                                            <p:cond delay="0"/>
                                          </p:stCondLst>
                                        </p:cTn>
                                        <p:tgtEl>
                                          <p:spTgt spid="45071"/>
                                        </p:tgtEl>
                                        <p:attrNameLst>
                                          <p:attrName>style.visibility</p:attrName>
                                        </p:attrNameLst>
                                      </p:cBhvr>
                                      <p:to>
                                        <p:strVal val="visible"/>
                                      </p:to>
                                    </p:set>
                                    <p:animEffect transition="in" filter="fade">
                                      <p:cBhvr>
                                        <p:cTn id="56" dur="1000"/>
                                        <p:tgtEl>
                                          <p:spTgt spid="45071"/>
                                        </p:tgtEl>
                                      </p:cBhvr>
                                    </p:animEffect>
                                  </p:childTnLst>
                                </p:cTn>
                              </p:par>
                              <p:par>
                                <p:cTn id="57" presetID="1" presetClass="exit" presetSubtype="0" fill="hold" grpId="1" nodeType="withEffect">
                                  <p:stCondLst>
                                    <p:cond delay="2000"/>
                                  </p:stCondLst>
                                  <p:childTnLst>
                                    <p:set>
                                      <p:cBhvr>
                                        <p:cTn id="58" dur="1" fill="hold">
                                          <p:stCondLst>
                                            <p:cond delay="0"/>
                                          </p:stCondLst>
                                        </p:cTn>
                                        <p:tgtEl>
                                          <p:spTgt spid="45071"/>
                                        </p:tgtEl>
                                        <p:attrNameLst>
                                          <p:attrName>style.visibility</p:attrName>
                                        </p:attrNameLst>
                                      </p:cBhvr>
                                      <p:to>
                                        <p:strVal val="hidden"/>
                                      </p:to>
                                    </p:set>
                                  </p:childTnLst>
                                </p:cTn>
                              </p:par>
                              <p:par>
                                <p:cTn id="59" presetID="10" presetClass="entr" presetSubtype="0" fill="hold" grpId="2" nodeType="withEffect">
                                  <p:stCondLst>
                                    <p:cond delay="2000"/>
                                  </p:stCondLst>
                                  <p:childTnLst>
                                    <p:set>
                                      <p:cBhvr>
                                        <p:cTn id="60" dur="1" fill="hold">
                                          <p:stCondLst>
                                            <p:cond delay="0"/>
                                          </p:stCondLst>
                                        </p:cTn>
                                        <p:tgtEl>
                                          <p:spTgt spid="45059"/>
                                        </p:tgtEl>
                                        <p:attrNameLst>
                                          <p:attrName>style.visibility</p:attrName>
                                        </p:attrNameLst>
                                      </p:cBhvr>
                                      <p:to>
                                        <p:strVal val="visible"/>
                                      </p:to>
                                    </p:set>
                                    <p:animEffect transition="in" filter="fade">
                                      <p:cBhvr>
                                        <p:cTn id="61" dur="1000"/>
                                        <p:tgtEl>
                                          <p:spTgt spid="4505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5064">
                                            <p:txEl>
                                              <p:pRg st="0" end="0"/>
                                            </p:txEl>
                                          </p:spTgt>
                                        </p:tgtEl>
                                        <p:attrNameLst>
                                          <p:attrName>style.visibility</p:attrName>
                                        </p:attrNameLst>
                                      </p:cBhvr>
                                      <p:to>
                                        <p:strVal val="visible"/>
                                      </p:to>
                                    </p:set>
                                    <p:animEffect transition="in" filter="fade">
                                      <p:cBhvr>
                                        <p:cTn id="66" dur="1000"/>
                                        <p:tgtEl>
                                          <p:spTgt spid="45064">
                                            <p:txEl>
                                              <p:pRg st="0" end="0"/>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5064">
                                            <p:txEl>
                                              <p:pRg st="1" end="1"/>
                                            </p:txEl>
                                          </p:spTgt>
                                        </p:tgtEl>
                                        <p:attrNameLst>
                                          <p:attrName>style.visibility</p:attrName>
                                        </p:attrNameLst>
                                      </p:cBhvr>
                                      <p:to>
                                        <p:strVal val="visible"/>
                                      </p:to>
                                    </p:set>
                                    <p:animEffect transition="in" filter="fade">
                                      <p:cBhvr>
                                        <p:cTn id="71" dur="1000"/>
                                        <p:tgtEl>
                                          <p:spTgt spid="45064">
                                            <p:txEl>
                                              <p:pRg st="1" end="1"/>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5064">
                                            <p:txEl>
                                              <p:pRg st="2" end="2"/>
                                            </p:txEl>
                                          </p:spTgt>
                                        </p:tgtEl>
                                        <p:attrNameLst>
                                          <p:attrName>style.visibility</p:attrName>
                                        </p:attrNameLst>
                                      </p:cBhvr>
                                      <p:to>
                                        <p:strVal val="visible"/>
                                      </p:to>
                                    </p:set>
                                    <p:animEffect transition="in" filter="fade">
                                      <p:cBhvr>
                                        <p:cTn id="76" dur="1000"/>
                                        <p:tgtEl>
                                          <p:spTgt spid="45064">
                                            <p:txEl>
                                              <p:pRg st="2" end="2"/>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5064">
                                            <p:txEl>
                                              <p:pRg st="3" end="3"/>
                                            </p:txEl>
                                          </p:spTgt>
                                        </p:tgtEl>
                                        <p:attrNameLst>
                                          <p:attrName>style.visibility</p:attrName>
                                        </p:attrNameLst>
                                      </p:cBhvr>
                                      <p:to>
                                        <p:strVal val="visible"/>
                                      </p:to>
                                    </p:set>
                                    <p:animEffect transition="in" filter="fade">
                                      <p:cBhvr>
                                        <p:cTn id="81" dur="1000"/>
                                        <p:tgtEl>
                                          <p:spTgt spid="45064">
                                            <p:txEl>
                                              <p:pRg st="3" end="3"/>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5065">
                                            <p:txEl>
                                              <p:pRg st="0" end="0"/>
                                            </p:txEl>
                                          </p:spTgt>
                                        </p:tgtEl>
                                        <p:attrNameLst>
                                          <p:attrName>style.visibility</p:attrName>
                                        </p:attrNameLst>
                                      </p:cBhvr>
                                      <p:to>
                                        <p:strVal val="visible"/>
                                      </p:to>
                                    </p:set>
                                    <p:animEffect transition="in" filter="fade">
                                      <p:cBhvr>
                                        <p:cTn id="86" dur="1000"/>
                                        <p:tgtEl>
                                          <p:spTgt spid="45065">
                                            <p:txEl>
                                              <p:pRg st="0" end="0"/>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5065">
                                            <p:txEl>
                                              <p:pRg st="1" end="1"/>
                                            </p:txEl>
                                          </p:spTgt>
                                        </p:tgtEl>
                                        <p:attrNameLst>
                                          <p:attrName>style.visibility</p:attrName>
                                        </p:attrNameLst>
                                      </p:cBhvr>
                                      <p:to>
                                        <p:strVal val="visible"/>
                                      </p:to>
                                    </p:set>
                                    <p:animEffect transition="in" filter="fade">
                                      <p:cBhvr>
                                        <p:cTn id="91" dur="1000"/>
                                        <p:tgtEl>
                                          <p:spTgt spid="45065">
                                            <p:txEl>
                                              <p:pRg st="1" end="1"/>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5065">
                                            <p:txEl>
                                              <p:pRg st="2" end="2"/>
                                            </p:txEl>
                                          </p:spTgt>
                                        </p:tgtEl>
                                        <p:attrNameLst>
                                          <p:attrName>style.visibility</p:attrName>
                                        </p:attrNameLst>
                                      </p:cBhvr>
                                      <p:to>
                                        <p:strVal val="visible"/>
                                      </p:to>
                                    </p:set>
                                    <p:animEffect transition="in" filter="fade">
                                      <p:cBhvr>
                                        <p:cTn id="96" dur="1000"/>
                                        <p:tgtEl>
                                          <p:spTgt spid="45065">
                                            <p:txEl>
                                              <p:pRg st="2" end="2"/>
                                            </p:txEl>
                                          </p:spTgt>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5065">
                                            <p:txEl>
                                              <p:pRg st="3" end="3"/>
                                            </p:txEl>
                                          </p:spTgt>
                                        </p:tgtEl>
                                        <p:attrNameLst>
                                          <p:attrName>style.visibility</p:attrName>
                                        </p:attrNameLst>
                                      </p:cBhvr>
                                      <p:to>
                                        <p:strVal val="visible"/>
                                      </p:to>
                                    </p:set>
                                    <p:animEffect transition="in" filter="fade">
                                      <p:cBhvr>
                                        <p:cTn id="101" dur="1000"/>
                                        <p:tgtEl>
                                          <p:spTgt spid="45065">
                                            <p:txEl>
                                              <p:pRg st="3" end="3"/>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5065">
                                            <p:txEl>
                                              <p:pRg st="4" end="4"/>
                                            </p:txEl>
                                          </p:spTgt>
                                        </p:tgtEl>
                                        <p:attrNameLst>
                                          <p:attrName>style.visibility</p:attrName>
                                        </p:attrNameLst>
                                      </p:cBhvr>
                                      <p:to>
                                        <p:strVal val="visible"/>
                                      </p:to>
                                    </p:set>
                                    <p:animEffect transition="in" filter="fade">
                                      <p:cBhvr>
                                        <p:cTn id="106" dur="1000"/>
                                        <p:tgtEl>
                                          <p:spTgt spid="45065">
                                            <p:txEl>
                                              <p:pRg st="4" end="4"/>
                                            </p:txEl>
                                          </p:spTgt>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0" presetClass="exit" presetSubtype="0" fill="hold" grpId="1" nodeType="clickEffect">
                                  <p:stCondLst>
                                    <p:cond delay="0"/>
                                  </p:stCondLst>
                                  <p:childTnLst>
                                    <p:animEffect transition="out" filter="fade">
                                      <p:cBhvr>
                                        <p:cTn id="110" dur="1000"/>
                                        <p:tgtEl>
                                          <p:spTgt spid="45066"/>
                                        </p:tgtEl>
                                      </p:cBhvr>
                                    </p:animEffect>
                                    <p:set>
                                      <p:cBhvr>
                                        <p:cTn id="111" dur="1" fill="hold">
                                          <p:stCondLst>
                                            <p:cond delay="999"/>
                                          </p:stCondLst>
                                        </p:cTn>
                                        <p:tgtEl>
                                          <p:spTgt spid="45066"/>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1000"/>
                                        <p:tgtEl>
                                          <p:spTgt spid="45062"/>
                                        </p:tgtEl>
                                      </p:cBhvr>
                                    </p:animEffect>
                                    <p:set>
                                      <p:cBhvr>
                                        <p:cTn id="114" dur="1" fill="hold">
                                          <p:stCondLst>
                                            <p:cond delay="999"/>
                                          </p:stCondLst>
                                        </p:cTn>
                                        <p:tgtEl>
                                          <p:spTgt spid="45062"/>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45063"/>
                                        </p:tgtEl>
                                      </p:cBhvr>
                                    </p:animEffect>
                                    <p:set>
                                      <p:cBhvr>
                                        <p:cTn id="117" dur="1" fill="hold">
                                          <p:stCondLst>
                                            <p:cond delay="999"/>
                                          </p:stCondLst>
                                        </p:cTn>
                                        <p:tgtEl>
                                          <p:spTgt spid="45063"/>
                                        </p:tgtEl>
                                        <p:attrNameLst>
                                          <p:attrName>style.visibility</p:attrName>
                                        </p:attrNameLst>
                                      </p:cBhvr>
                                      <p:to>
                                        <p:strVal val="hidden"/>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0" presetClass="entr" presetSubtype="0" fill="hold" grpId="2" nodeType="clickEffect">
                                  <p:stCondLst>
                                    <p:cond delay="0"/>
                                  </p:stCondLst>
                                  <p:childTnLst>
                                    <p:set>
                                      <p:cBhvr>
                                        <p:cTn id="121" dur="1" fill="hold">
                                          <p:stCondLst>
                                            <p:cond delay="0"/>
                                          </p:stCondLst>
                                        </p:cTn>
                                        <p:tgtEl>
                                          <p:spTgt spid="45062"/>
                                        </p:tgtEl>
                                        <p:attrNameLst>
                                          <p:attrName>style.visibility</p:attrName>
                                        </p:attrNameLst>
                                      </p:cBhvr>
                                      <p:to>
                                        <p:strVal val="visible"/>
                                      </p:to>
                                    </p:set>
                                    <p:animEffect transition="in" filter="fade">
                                      <p:cBhvr>
                                        <p:cTn id="122" dur="1000"/>
                                        <p:tgtEl>
                                          <p:spTgt spid="45062"/>
                                        </p:tgtEl>
                                      </p:cBhvr>
                                    </p:animEffect>
                                  </p:childTnLst>
                                </p:cTn>
                              </p:par>
                              <p:par>
                                <p:cTn id="123" presetID="10" presetClass="exit" presetSubtype="0" fill="hold" grpId="3" nodeType="withEffect">
                                  <p:stCondLst>
                                    <p:cond delay="0"/>
                                  </p:stCondLst>
                                  <p:childTnLst>
                                    <p:animEffect transition="out" filter="fade">
                                      <p:cBhvr>
                                        <p:cTn id="124" dur="1000"/>
                                        <p:tgtEl>
                                          <p:spTgt spid="45059"/>
                                        </p:tgtEl>
                                      </p:cBhvr>
                                    </p:animEffect>
                                    <p:set>
                                      <p:cBhvr>
                                        <p:cTn id="125" dur="1" fill="hold">
                                          <p:stCondLst>
                                            <p:cond delay="999"/>
                                          </p:stCondLst>
                                        </p:cTn>
                                        <p:tgtEl>
                                          <p:spTgt spid="45059"/>
                                        </p:tgtEl>
                                        <p:attrNameLst>
                                          <p:attrName>style.visibility</p:attrName>
                                        </p:attrNameLst>
                                      </p:cBhvr>
                                      <p:to>
                                        <p:strVal val="hidden"/>
                                      </p:to>
                                    </p:set>
                                  </p:childTnLst>
                                </p:cTn>
                              </p:par>
                              <p:par>
                                <p:cTn id="126" presetID="10" presetClass="entr" presetSubtype="0" fill="hold" grpId="2" nodeType="withEffect">
                                  <p:stCondLst>
                                    <p:cond delay="0"/>
                                  </p:stCondLst>
                                  <p:childTnLst>
                                    <p:set>
                                      <p:cBhvr>
                                        <p:cTn id="127" dur="1" fill="hold">
                                          <p:stCondLst>
                                            <p:cond delay="0"/>
                                          </p:stCondLst>
                                        </p:cTn>
                                        <p:tgtEl>
                                          <p:spTgt spid="45071"/>
                                        </p:tgtEl>
                                        <p:attrNameLst>
                                          <p:attrName>style.visibility</p:attrName>
                                        </p:attrNameLst>
                                      </p:cBhvr>
                                      <p:to>
                                        <p:strVal val="visible"/>
                                      </p:to>
                                    </p:set>
                                    <p:animEffect transition="in" filter="fade">
                                      <p:cBhvr>
                                        <p:cTn id="128" dur="1000"/>
                                        <p:tgtEl>
                                          <p:spTgt spid="45071"/>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45074"/>
                                        </p:tgtEl>
                                        <p:attrNameLst>
                                          <p:attrName>style.visibility</p:attrName>
                                        </p:attrNameLst>
                                      </p:cBhvr>
                                      <p:to>
                                        <p:strVal val="visible"/>
                                      </p:to>
                                    </p:set>
                                    <p:animEffect transition="in" filter="fade">
                                      <p:cBhvr>
                                        <p:cTn id="133" dur="1000"/>
                                        <p:tgtEl>
                                          <p:spTgt spid="45074"/>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45076"/>
                                        </p:tgtEl>
                                        <p:attrNameLst>
                                          <p:attrName>style.visibility</p:attrName>
                                        </p:attrNameLst>
                                      </p:cBhvr>
                                      <p:to>
                                        <p:strVal val="visible"/>
                                      </p:to>
                                    </p:set>
                                    <p:animEffect transition="in" filter="fade">
                                      <p:cBhvr>
                                        <p:cTn id="138" dur="1000"/>
                                        <p:tgtEl>
                                          <p:spTgt spid="45076"/>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0" presetClass="exit" presetSubtype="0" fill="hold" grpId="1" nodeType="clickEffect">
                                  <p:stCondLst>
                                    <p:cond delay="0"/>
                                  </p:stCondLst>
                                  <p:childTnLst>
                                    <p:animEffect transition="out" filter="fade">
                                      <p:cBhvr>
                                        <p:cTn id="142" dur="1000"/>
                                        <p:tgtEl>
                                          <p:spTgt spid="45074"/>
                                        </p:tgtEl>
                                      </p:cBhvr>
                                    </p:animEffect>
                                    <p:set>
                                      <p:cBhvr>
                                        <p:cTn id="143" dur="1" fill="hold">
                                          <p:stCondLst>
                                            <p:cond delay="999"/>
                                          </p:stCondLst>
                                        </p:cTn>
                                        <p:tgtEl>
                                          <p:spTgt spid="45074"/>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000"/>
                                        <p:tgtEl>
                                          <p:spTgt spid="45076"/>
                                        </p:tgtEl>
                                      </p:cBhvr>
                                    </p:animEffect>
                                    <p:set>
                                      <p:cBhvr>
                                        <p:cTn id="146" dur="1" fill="hold">
                                          <p:stCondLst>
                                            <p:cond delay="999"/>
                                          </p:stCondLst>
                                        </p:cTn>
                                        <p:tgtEl>
                                          <p:spTgt spid="45076"/>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xit" presetSubtype="0" fill="hold" grpId="3" nodeType="clickEffect">
                                  <p:stCondLst>
                                    <p:cond delay="0"/>
                                  </p:stCondLst>
                                  <p:childTnLst>
                                    <p:animEffect transition="out" filter="fade">
                                      <p:cBhvr>
                                        <p:cTn id="150" dur="1000"/>
                                        <p:tgtEl>
                                          <p:spTgt spid="45062"/>
                                        </p:tgtEl>
                                      </p:cBhvr>
                                    </p:animEffect>
                                    <p:set>
                                      <p:cBhvr>
                                        <p:cTn id="151" dur="1" fill="hold">
                                          <p:stCondLst>
                                            <p:cond delay="999"/>
                                          </p:stCondLst>
                                        </p:cTn>
                                        <p:tgtEl>
                                          <p:spTgt spid="45062"/>
                                        </p:tgtEl>
                                        <p:attrNameLst>
                                          <p:attrName>style.visibility</p:attrName>
                                        </p:attrNameLst>
                                      </p:cBhvr>
                                      <p:to>
                                        <p:strVal val="hidden"/>
                                      </p:to>
                                    </p:set>
                                  </p:childTnLst>
                                </p:cTn>
                              </p:par>
                              <p:par>
                                <p:cTn id="152" presetID="10" presetClass="entr" presetSubtype="0" fill="hold" grpId="2" nodeType="withEffect">
                                  <p:stCondLst>
                                    <p:cond delay="0"/>
                                  </p:stCondLst>
                                  <p:childTnLst>
                                    <p:set>
                                      <p:cBhvr>
                                        <p:cTn id="153" dur="1" fill="hold">
                                          <p:stCondLst>
                                            <p:cond delay="0"/>
                                          </p:stCondLst>
                                        </p:cTn>
                                        <p:tgtEl>
                                          <p:spTgt spid="45063"/>
                                        </p:tgtEl>
                                        <p:attrNameLst>
                                          <p:attrName>style.visibility</p:attrName>
                                        </p:attrNameLst>
                                      </p:cBhvr>
                                      <p:to>
                                        <p:strVal val="visible"/>
                                      </p:to>
                                    </p:set>
                                    <p:animEffect transition="in" filter="fade">
                                      <p:cBhvr>
                                        <p:cTn id="154" dur="1000"/>
                                        <p:tgtEl>
                                          <p:spTgt spid="45063"/>
                                        </p:tgtEl>
                                      </p:cBhvr>
                                    </p:animEffect>
                                  </p:childTnLst>
                                </p:cTn>
                              </p:par>
                              <p:par>
                                <p:cTn id="155" presetID="10" presetClass="exit" presetSubtype="0" fill="hold" grpId="3" nodeType="withEffect">
                                  <p:stCondLst>
                                    <p:cond delay="0"/>
                                  </p:stCondLst>
                                  <p:childTnLst>
                                    <p:animEffect transition="out" filter="fade">
                                      <p:cBhvr>
                                        <p:cTn id="156" dur="1000"/>
                                        <p:tgtEl>
                                          <p:spTgt spid="45071"/>
                                        </p:tgtEl>
                                      </p:cBhvr>
                                    </p:animEffect>
                                    <p:set>
                                      <p:cBhvr>
                                        <p:cTn id="157" dur="1" fill="hold">
                                          <p:stCondLst>
                                            <p:cond delay="999"/>
                                          </p:stCondLst>
                                        </p:cTn>
                                        <p:tgtEl>
                                          <p:spTgt spid="45071"/>
                                        </p:tgtEl>
                                        <p:attrNameLst>
                                          <p:attrName>style.visibility</p:attrName>
                                        </p:attrNameLst>
                                      </p:cBhvr>
                                      <p:to>
                                        <p:strVal val="hidden"/>
                                      </p:to>
                                    </p:set>
                                  </p:childTnLst>
                                </p:cTn>
                              </p:par>
                              <p:par>
                                <p:cTn id="158" presetID="10" presetClass="entr" presetSubtype="0" fill="hold" grpId="2" nodeType="withEffect">
                                  <p:stCondLst>
                                    <p:cond delay="0"/>
                                  </p:stCondLst>
                                  <p:childTnLst>
                                    <p:set>
                                      <p:cBhvr>
                                        <p:cTn id="159" dur="1" fill="hold">
                                          <p:stCondLst>
                                            <p:cond delay="0"/>
                                          </p:stCondLst>
                                        </p:cTn>
                                        <p:tgtEl>
                                          <p:spTgt spid="45070"/>
                                        </p:tgtEl>
                                        <p:attrNameLst>
                                          <p:attrName>style.visibility</p:attrName>
                                        </p:attrNameLst>
                                      </p:cBhvr>
                                      <p:to>
                                        <p:strVal val="visible"/>
                                      </p:to>
                                    </p:set>
                                    <p:animEffect transition="in" filter="fade">
                                      <p:cBhvr>
                                        <p:cTn id="160" dur="1000"/>
                                        <p:tgtEl>
                                          <p:spTgt spid="45070"/>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45075"/>
                                        </p:tgtEl>
                                        <p:attrNameLst>
                                          <p:attrName>style.visibility</p:attrName>
                                        </p:attrNameLst>
                                      </p:cBhvr>
                                      <p:to>
                                        <p:strVal val="visible"/>
                                      </p:to>
                                    </p:set>
                                    <p:animEffect transition="in" filter="fade">
                                      <p:cBhvr>
                                        <p:cTn id="163" dur="1000"/>
                                        <p:tgtEl>
                                          <p:spTgt spid="45075"/>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45077"/>
                                        </p:tgtEl>
                                        <p:attrNameLst>
                                          <p:attrName>style.visibility</p:attrName>
                                        </p:attrNameLst>
                                      </p:cBhvr>
                                      <p:to>
                                        <p:strVal val="visible"/>
                                      </p:to>
                                    </p:set>
                                    <p:animEffect transition="in" filter="fade">
                                      <p:cBhvr>
                                        <p:cTn id="168" dur="1000"/>
                                        <p:tgtEl>
                                          <p:spTgt spid="45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59" grpId="1" animBg="1"/>
      <p:bldP spid="45059" grpId="2" animBg="1"/>
      <p:bldP spid="45059" grpId="3" animBg="1"/>
      <p:bldP spid="45060" grpId="0"/>
      <p:bldP spid="45061" grpId="0"/>
      <p:bldP spid="45062" grpId="0" animBg="1"/>
      <p:bldP spid="45062" grpId="1" animBg="1"/>
      <p:bldP spid="45062" grpId="2" animBg="1"/>
      <p:bldP spid="45062" grpId="3" animBg="1"/>
      <p:bldP spid="45063" grpId="0" animBg="1"/>
      <p:bldP spid="45063" grpId="1" animBg="1"/>
      <p:bldP spid="45063" grpId="2" animBg="1"/>
      <p:bldP spid="45064" grpId="0" build="p" autoUpdateAnimBg="0"/>
      <p:bldP spid="45065" grpId="0" build="p" autoUpdateAnimBg="0"/>
      <p:bldP spid="45066" grpId="0"/>
      <p:bldP spid="45066" grpId="1"/>
      <p:bldP spid="45068" grpId="0"/>
      <p:bldP spid="45069" grpId="0"/>
      <p:bldP spid="45070" grpId="0" animBg="1"/>
      <p:bldP spid="45070" grpId="1" animBg="1"/>
      <p:bldP spid="45070" grpId="2" animBg="1"/>
      <p:bldP spid="45071" grpId="0" animBg="1"/>
      <p:bldP spid="45071" grpId="1" animBg="1"/>
      <p:bldP spid="45071" grpId="2" animBg="1"/>
      <p:bldP spid="45071" grpId="3" animBg="1"/>
      <p:bldP spid="45073" grpId="0"/>
      <p:bldP spid="45073" grpId="1"/>
      <p:bldP spid="45074" grpId="0"/>
      <p:bldP spid="45074" grpId="1"/>
      <p:bldP spid="45075" grpId="0"/>
      <p:bldP spid="45076" grpId="0"/>
      <p:bldP spid="45076" grpId="1"/>
      <p:bldP spid="4507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xplos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alphaModFix amt="1000"/>
          </a:blip>
          <a:stretch>
            <a:fillRect/>
          </a:stretch>
        </p:blipFill>
        <p:spPr>
          <a:xfrm>
            <a:off x="4139952" y="5157192"/>
            <a:ext cx="812800" cy="812800"/>
          </a:xfrm>
          <a:prstGeom prst="rect">
            <a:avLst/>
          </a:prstGeom>
          <a:ln>
            <a:noFill/>
          </a:ln>
        </p:spPr>
      </p:pic>
      <p:sp>
        <p:nvSpPr>
          <p:cNvPr id="4" name="TextBox 3"/>
          <p:cNvSpPr txBox="1"/>
          <p:nvPr/>
        </p:nvSpPr>
        <p:spPr>
          <a:xfrm>
            <a:off x="936530" y="1936438"/>
            <a:ext cx="7440930" cy="3847207"/>
          </a:xfrm>
          <a:prstGeom prst="rect">
            <a:avLst/>
          </a:prstGeom>
          <a:noFill/>
        </p:spPr>
        <p:txBody>
          <a:bodyPr>
            <a:spAutoFit/>
          </a:bodyPr>
          <a:lstStyle/>
          <a:p>
            <a:pPr algn="ctr">
              <a:defRPr/>
            </a:pPr>
            <a:r>
              <a:rPr lang="en-US" sz="4800" dirty="0">
                <a:solidFill>
                  <a:schemeClr val="bg1">
                    <a:lumMod val="50000"/>
                  </a:schemeClr>
                </a:solidFill>
                <a:effectLst>
                  <a:innerShdw blurRad="111125" dist="139700" dir="13320000">
                    <a:schemeClr val="tx1">
                      <a:alpha val="50000"/>
                    </a:schemeClr>
                  </a:innerShdw>
                </a:effectLst>
                <a:latin typeface="Arial Black"/>
                <a:cs typeface="Arial Black"/>
              </a:rPr>
              <a:t>A NEW PEDAGOGY</a:t>
            </a:r>
          </a:p>
          <a:p>
            <a:pPr algn="ctr">
              <a:defRPr/>
            </a:pPr>
            <a:r>
              <a:rPr lang="en-US" sz="2800" dirty="0">
                <a:solidFill>
                  <a:schemeClr val="bg1">
                    <a:lumMod val="50000"/>
                  </a:schemeClr>
                </a:solidFill>
                <a:effectLst>
                  <a:innerShdw blurRad="111125" dist="139700" dir="13320000">
                    <a:schemeClr val="tx1">
                      <a:alpha val="50000"/>
                    </a:schemeClr>
                  </a:innerShdw>
                </a:effectLst>
                <a:latin typeface="Arial Black"/>
                <a:cs typeface="Arial Black"/>
              </a:rPr>
              <a:t>Supporting quality teaching and learning through the integration of information and communication technologies into </a:t>
            </a:r>
            <a:r>
              <a:rPr lang="en-US" sz="2800" dirty="0" smtClean="0">
                <a:solidFill>
                  <a:schemeClr val="bg1">
                    <a:lumMod val="50000"/>
                  </a:schemeClr>
                </a:solidFill>
                <a:effectLst>
                  <a:innerShdw blurRad="111125" dist="139700" dir="13320000">
                    <a:schemeClr val="tx1">
                      <a:alpha val="50000"/>
                    </a:schemeClr>
                  </a:innerShdw>
                </a:effectLst>
                <a:latin typeface="Arial Black"/>
                <a:cs typeface="Arial Black"/>
              </a:rPr>
              <a:t>a curriculum structured and delivered to accommodate the learning needs of all students</a:t>
            </a:r>
            <a:endParaRPr lang="en-US" sz="2800" dirty="0">
              <a:solidFill>
                <a:schemeClr val="bg1">
                  <a:lumMod val="50000"/>
                </a:schemeClr>
              </a:solidFill>
              <a:effectLst>
                <a:innerShdw blurRad="111125" dist="139700" dir="13320000">
                  <a:schemeClr val="tx1">
                    <a:alpha val="50000"/>
                  </a:schemeClr>
                </a:innerShdw>
              </a:effectLst>
              <a:latin typeface="Arial Black"/>
              <a:cs typeface="Arial Black"/>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1400"/>
                                        <p:tgtEl>
                                          <p:spTgt spid="4"/>
                                        </p:tgtEl>
                                      </p:cBhvr>
                                    </p:animEffect>
                                    <p:set>
                                      <p:cBhvr>
                                        <p:cTn id="7" dur="1" fill="hold">
                                          <p:stCondLst>
                                            <p:cond delay="1399"/>
                                          </p:stCondLst>
                                        </p:cTn>
                                        <p:tgtEl>
                                          <p:spTgt spid="4"/>
                                        </p:tgtEl>
                                        <p:attrNameLst>
                                          <p:attrName>style.visibility</p:attrName>
                                        </p:attrNameLst>
                                      </p:cBhvr>
                                      <p:to>
                                        <p:strVal val="hidden"/>
                                      </p:to>
                                    </p:set>
                                  </p:childTnLst>
                                </p:cTn>
                              </p:par>
                              <p:par>
                                <p:cTn id="8" presetID="23" presetClass="exit" presetSubtype="16" fill="hold" nodeType="withEffect">
                                  <p:stCondLst>
                                    <p:cond delay="300"/>
                                  </p:stCondLst>
                                  <p:childTnLst>
                                    <p:anim calcmode="lin" valueType="num">
                                      <p:cBhvr>
                                        <p:cTn id="9" dur="1000"/>
                                        <p:tgtEl>
                                          <p:spTgt spid="4"/>
                                        </p:tgtEl>
                                        <p:attrNameLst>
                                          <p:attrName>ppt_w</p:attrName>
                                        </p:attrNameLst>
                                      </p:cBhvr>
                                      <p:tavLst>
                                        <p:tav tm="0">
                                          <p:val>
                                            <p:strVal val="ppt_w"/>
                                          </p:val>
                                        </p:tav>
                                        <p:tav tm="100000">
                                          <p:val>
                                            <p:strVal val="4*ppt_w"/>
                                          </p:val>
                                        </p:tav>
                                      </p:tavLst>
                                    </p:anim>
                                    <p:anim calcmode="lin" valueType="num">
                                      <p:cBhvr>
                                        <p:cTn id="10" dur="1000"/>
                                        <p:tgtEl>
                                          <p:spTgt spid="4"/>
                                        </p:tgtEl>
                                        <p:attrNameLst>
                                          <p:attrName>ppt_h</p:attrName>
                                        </p:attrNameLst>
                                      </p:cBhvr>
                                      <p:tavLst>
                                        <p:tav tm="0">
                                          <p:val>
                                            <p:strVal val="ppt_h"/>
                                          </p:val>
                                        </p:tav>
                                        <p:tav tm="100000">
                                          <p:val>
                                            <p:strVal val="4*ppt_h"/>
                                          </p:val>
                                        </p:tav>
                                      </p:tavLst>
                                    </p:anim>
                                    <p:set>
                                      <p:cBhvr>
                                        <p:cTn id="11" dur="1" fill="hold">
                                          <p:stCondLst>
                                            <p:cond delay="999"/>
                                          </p:stCondLst>
                                        </p:cTn>
                                        <p:tgtEl>
                                          <p:spTgt spid="4"/>
                                        </p:tgtEl>
                                        <p:attrNameLst>
                                          <p:attrName>style.visibility</p:attrName>
                                        </p:attrNameLst>
                                      </p:cBhvr>
                                      <p:to>
                                        <p:strVal val="hidden"/>
                                      </p:to>
                                    </p:set>
                                  </p:childTnLst>
                                </p:cTn>
                              </p:par>
                              <p:par>
                                <p:cTn id="12" presetID="1" presetClass="mediacall" presetSubtype="0" fill="hold" nodeType="withEffect">
                                  <p:stCondLst>
                                    <p:cond delay="300"/>
                                  </p:stCondLst>
                                  <p:childTnLst>
                                    <p:cmd type="call" cmd="playFrom(0.0)">
                                      <p:cBhvr>
                                        <p:cTn id="13" dur="19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146" fill="hold"/>
                                        <p:tgtEl>
                                          <p:spTgt spid="2"/>
                                        </p:tgtEl>
                                      </p:cBhvr>
                                    </p:cmd>
                                  </p:childTnLst>
                                </p:cTn>
                              </p:par>
                            </p:childTnLst>
                          </p:cTn>
                        </p:par>
                      </p:childTnLst>
                    </p:cTn>
                  </p:par>
                </p:childTnLst>
              </p:cTn>
              <p:nextCondLst>
                <p:cond evt="onClick" delay="0">
                  <p:tgtEl>
                    <p:spTgt spid="2"/>
                  </p:tgtEl>
                </p:cond>
              </p:nextCondLst>
            </p:seq>
            <p:audio>
              <p:cMediaNode vol="5660">
                <p:cTn id="19"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8" name="Text Box 4"/>
          <p:cNvSpPr txBox="1">
            <a:spLocks noChangeArrowheads="1"/>
          </p:cNvSpPr>
          <p:nvPr/>
        </p:nvSpPr>
        <p:spPr bwMode="auto">
          <a:xfrm>
            <a:off x="609600" y="533400"/>
            <a:ext cx="7467600" cy="10668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AU" sz="3200"/>
              <a:t>Words and expressions we use when we own the problem</a:t>
            </a:r>
            <a:endParaRPr lang="en-AU"/>
          </a:p>
        </p:txBody>
      </p:sp>
      <p:sp>
        <p:nvSpPr>
          <p:cNvPr id="47109" name="Text Box 5"/>
          <p:cNvSpPr txBox="1">
            <a:spLocks noChangeArrowheads="1"/>
          </p:cNvSpPr>
          <p:nvPr/>
        </p:nvSpPr>
        <p:spPr bwMode="auto">
          <a:xfrm>
            <a:off x="1066800" y="25146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Why don</a:t>
            </a:r>
            <a:r>
              <a:rPr lang="ja-JP" altLang="en-AU" i="1"/>
              <a:t>’</a:t>
            </a:r>
            <a:r>
              <a:rPr lang="en-AU" altLang="ja-JP" i="1"/>
              <a:t>t you . . . . .  ?</a:t>
            </a:r>
            <a:endParaRPr lang="en-AU"/>
          </a:p>
        </p:txBody>
      </p:sp>
      <p:sp>
        <p:nvSpPr>
          <p:cNvPr id="47110" name="Text Box 6"/>
          <p:cNvSpPr txBox="1">
            <a:spLocks noChangeArrowheads="1"/>
          </p:cNvSpPr>
          <p:nvPr/>
        </p:nvSpPr>
        <p:spPr bwMode="auto">
          <a:xfrm>
            <a:off x="1066800" y="32004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When are you  . . . . .  ?</a:t>
            </a:r>
            <a:endParaRPr lang="en-AU"/>
          </a:p>
        </p:txBody>
      </p:sp>
      <p:sp>
        <p:nvSpPr>
          <p:cNvPr id="47111" name="Text Box 7"/>
          <p:cNvSpPr txBox="1">
            <a:spLocks noChangeArrowheads="1"/>
          </p:cNvSpPr>
          <p:nvPr/>
        </p:nvSpPr>
        <p:spPr bwMode="auto">
          <a:xfrm>
            <a:off x="1066800" y="38862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But  . . . . .  </a:t>
            </a:r>
            <a:endParaRPr lang="en-AU"/>
          </a:p>
        </p:txBody>
      </p:sp>
      <p:sp>
        <p:nvSpPr>
          <p:cNvPr id="47112" name="Text Box 8"/>
          <p:cNvSpPr txBox="1">
            <a:spLocks noChangeArrowheads="1"/>
          </p:cNvSpPr>
          <p:nvPr/>
        </p:nvSpPr>
        <p:spPr bwMode="auto">
          <a:xfrm>
            <a:off x="1066800" y="45720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You should . . . . .</a:t>
            </a:r>
            <a:r>
              <a:rPr lang="en-AU"/>
              <a:t> </a:t>
            </a:r>
          </a:p>
        </p:txBody>
      </p:sp>
      <p:sp>
        <p:nvSpPr>
          <p:cNvPr id="47113" name="Text Box 9"/>
          <p:cNvSpPr txBox="1">
            <a:spLocks noChangeArrowheads="1"/>
          </p:cNvSpPr>
          <p:nvPr/>
        </p:nvSpPr>
        <p:spPr bwMode="auto">
          <a:xfrm>
            <a:off x="1066800" y="52578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Every time I  . . . . .  </a:t>
            </a:r>
            <a:endParaRPr lang="en-AU"/>
          </a:p>
        </p:txBody>
      </p:sp>
      <p:sp>
        <p:nvSpPr>
          <p:cNvPr id="47114" name="Text Box 10"/>
          <p:cNvSpPr txBox="1">
            <a:spLocks noChangeArrowheads="1"/>
          </p:cNvSpPr>
          <p:nvPr/>
        </p:nvSpPr>
        <p:spPr bwMode="auto">
          <a:xfrm>
            <a:off x="1066800" y="59436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You never  . . . . .  </a:t>
            </a:r>
            <a:endParaRPr lang="en-AU"/>
          </a:p>
        </p:txBody>
      </p:sp>
      <p:pic>
        <p:nvPicPr>
          <p:cNvPr id="47115" name="Picture 11"/>
          <p:cNvPicPr>
            <a:picLocks noChangeAspect="1" noChangeArrowheads="1"/>
          </p:cNvPicPr>
          <p:nvPr/>
        </p:nvPicPr>
        <p:blipFill>
          <a:blip r:embed="rId3">
            <a:lum bright="54000"/>
            <a:extLst>
              <a:ext uri="{28A0092B-C50C-407E-A947-70E740481C1C}">
                <a14:useLocalDpi xmlns:a14="http://schemas.microsoft.com/office/drawing/2010/main" val="0"/>
              </a:ext>
            </a:extLst>
          </a:blip>
          <a:srcRect/>
          <a:stretch>
            <a:fillRect/>
          </a:stretch>
        </p:blipFill>
        <p:spPr bwMode="auto">
          <a:xfrm rot="-1212532">
            <a:off x="5943600" y="1905000"/>
            <a:ext cx="3124200" cy="159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7596" name="Text Box 12"/>
          <p:cNvSpPr txBox="1">
            <a:spLocks noChangeArrowheads="1"/>
          </p:cNvSpPr>
          <p:nvPr/>
        </p:nvSpPr>
        <p:spPr bwMode="auto">
          <a:xfrm>
            <a:off x="1066800" y="1600200"/>
            <a:ext cx="5257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 . . and lose our rational detachment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115"/>
                                        </p:tgtEl>
                                        <p:attrNameLst>
                                          <p:attrName>style.visibility</p:attrName>
                                        </p:attrNameLst>
                                      </p:cBhvr>
                                      <p:to>
                                        <p:strVal val="visible"/>
                                      </p:to>
                                    </p:set>
                                    <p:animEffect transition="in" filter="fade">
                                      <p:cBhvr>
                                        <p:cTn id="7" dur="1000"/>
                                        <p:tgtEl>
                                          <p:spTgt spid="47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9"/>
                                        </p:tgtEl>
                                        <p:attrNameLst>
                                          <p:attrName>style.visibility</p:attrName>
                                        </p:attrNameLst>
                                      </p:cBhvr>
                                      <p:to>
                                        <p:strVal val="visible"/>
                                      </p:to>
                                    </p:set>
                                    <p:animEffect transition="in" filter="fade">
                                      <p:cBhvr>
                                        <p:cTn id="12" dur="1000"/>
                                        <p:tgtEl>
                                          <p:spTgt spid="471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110"/>
                                        </p:tgtEl>
                                        <p:attrNameLst>
                                          <p:attrName>style.visibility</p:attrName>
                                        </p:attrNameLst>
                                      </p:cBhvr>
                                      <p:to>
                                        <p:strVal val="visible"/>
                                      </p:to>
                                    </p:set>
                                    <p:animEffect transition="in" filter="fade">
                                      <p:cBhvr>
                                        <p:cTn id="17" dur="1000"/>
                                        <p:tgtEl>
                                          <p:spTgt spid="471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111"/>
                                        </p:tgtEl>
                                        <p:attrNameLst>
                                          <p:attrName>style.visibility</p:attrName>
                                        </p:attrNameLst>
                                      </p:cBhvr>
                                      <p:to>
                                        <p:strVal val="visible"/>
                                      </p:to>
                                    </p:set>
                                    <p:animEffect transition="in" filter="fade">
                                      <p:cBhvr>
                                        <p:cTn id="22" dur="1000"/>
                                        <p:tgtEl>
                                          <p:spTgt spid="471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112"/>
                                        </p:tgtEl>
                                        <p:attrNameLst>
                                          <p:attrName>style.visibility</p:attrName>
                                        </p:attrNameLst>
                                      </p:cBhvr>
                                      <p:to>
                                        <p:strVal val="visible"/>
                                      </p:to>
                                    </p:set>
                                    <p:animEffect transition="in" filter="fade">
                                      <p:cBhvr>
                                        <p:cTn id="27" dur="1000"/>
                                        <p:tgtEl>
                                          <p:spTgt spid="471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113"/>
                                        </p:tgtEl>
                                        <p:attrNameLst>
                                          <p:attrName>style.visibility</p:attrName>
                                        </p:attrNameLst>
                                      </p:cBhvr>
                                      <p:to>
                                        <p:strVal val="visible"/>
                                      </p:to>
                                    </p:set>
                                    <p:animEffect transition="in" filter="fade">
                                      <p:cBhvr>
                                        <p:cTn id="32" dur="1000"/>
                                        <p:tgtEl>
                                          <p:spTgt spid="471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114"/>
                                        </p:tgtEl>
                                        <p:attrNameLst>
                                          <p:attrName>style.visibility</p:attrName>
                                        </p:attrNameLst>
                                      </p:cBhvr>
                                      <p:to>
                                        <p:strVal val="visible"/>
                                      </p:to>
                                    </p:set>
                                    <p:animEffect transition="in" filter="fade">
                                      <p:cBhvr>
                                        <p:cTn id="37" dur="1000"/>
                                        <p:tgtEl>
                                          <p:spTgt spid="47114"/>
                                        </p:tgtEl>
                                      </p:cBhvr>
                                    </p:animEffect>
                                  </p:childTnLst>
                                </p:cTn>
                              </p:par>
                              <p:par>
                                <p:cTn id="38" presetID="10" presetClass="exit" presetSubtype="0" fill="hold" nodeType="withEffect">
                                  <p:stCondLst>
                                    <p:cond delay="0"/>
                                  </p:stCondLst>
                                  <p:childTnLst>
                                    <p:animEffect transition="out" filter="fade">
                                      <p:cBhvr>
                                        <p:cTn id="39" dur="1000"/>
                                        <p:tgtEl>
                                          <p:spTgt spid="47115"/>
                                        </p:tgtEl>
                                      </p:cBhvr>
                                    </p:animEffect>
                                    <p:set>
                                      <p:cBhvr>
                                        <p:cTn id="40" dur="1" fill="hold">
                                          <p:stCondLst>
                                            <p:cond delay="999"/>
                                          </p:stCondLst>
                                        </p:cTn>
                                        <p:tgtEl>
                                          <p:spTgt spid="4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47110" grpId="0"/>
      <p:bldP spid="47111" grpId="0"/>
      <p:bldP spid="47112" grpId="0"/>
      <p:bldP spid="47113" grpId="0"/>
      <p:bldP spid="471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990600" y="19812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What happened . . . . .  ?</a:t>
            </a:r>
            <a:endParaRPr lang="en-AU"/>
          </a:p>
        </p:txBody>
      </p:sp>
      <p:sp>
        <p:nvSpPr>
          <p:cNvPr id="49155" name="Text Box 3"/>
          <p:cNvSpPr txBox="1">
            <a:spLocks noChangeArrowheads="1"/>
          </p:cNvSpPr>
          <p:nvPr/>
        </p:nvSpPr>
        <p:spPr bwMode="auto">
          <a:xfrm>
            <a:off x="990600" y="26670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What can I do to  . . . . .  ?</a:t>
            </a:r>
            <a:endParaRPr lang="en-AU"/>
          </a:p>
        </p:txBody>
      </p:sp>
      <p:sp>
        <p:nvSpPr>
          <p:cNvPr id="49156" name="Text Box 4"/>
          <p:cNvSpPr txBox="1">
            <a:spLocks noChangeArrowheads="1"/>
          </p:cNvSpPr>
          <p:nvPr/>
        </p:nvSpPr>
        <p:spPr bwMode="auto">
          <a:xfrm>
            <a:off x="990600" y="33528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 . . and  . . . . .  </a:t>
            </a:r>
            <a:endParaRPr lang="en-AU"/>
          </a:p>
        </p:txBody>
      </p:sp>
      <p:sp>
        <p:nvSpPr>
          <p:cNvPr id="49157" name="Text Box 5"/>
          <p:cNvSpPr txBox="1">
            <a:spLocks noChangeArrowheads="1"/>
          </p:cNvSpPr>
          <p:nvPr/>
        </p:nvSpPr>
        <p:spPr bwMode="auto">
          <a:xfrm>
            <a:off x="990600" y="40386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Is it worth it ? </a:t>
            </a:r>
            <a:endParaRPr lang="en-AU"/>
          </a:p>
        </p:txBody>
      </p:sp>
      <p:sp>
        <p:nvSpPr>
          <p:cNvPr id="49158" name="Text Box 6"/>
          <p:cNvSpPr txBox="1">
            <a:spLocks noChangeArrowheads="1"/>
          </p:cNvSpPr>
          <p:nvPr/>
        </p:nvSpPr>
        <p:spPr bwMode="auto">
          <a:xfrm>
            <a:off x="990600" y="46482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Sometimes I  . . . . .  </a:t>
            </a:r>
            <a:endParaRPr lang="en-AU"/>
          </a:p>
        </p:txBody>
      </p:sp>
      <p:sp>
        <p:nvSpPr>
          <p:cNvPr id="49159" name="Text Box 7"/>
          <p:cNvSpPr txBox="1">
            <a:spLocks noChangeArrowheads="1"/>
          </p:cNvSpPr>
          <p:nvPr/>
        </p:nvSpPr>
        <p:spPr bwMode="auto">
          <a:xfrm>
            <a:off x="990600" y="5257800"/>
            <a:ext cx="678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What is different about . . . . . ?</a:t>
            </a:r>
            <a:endParaRPr lang="en-AU"/>
          </a:p>
        </p:txBody>
      </p:sp>
      <p:sp>
        <p:nvSpPr>
          <p:cNvPr id="49160" name="Text Box 8"/>
          <p:cNvSpPr txBox="1">
            <a:spLocks noChangeArrowheads="1"/>
          </p:cNvSpPr>
          <p:nvPr/>
        </p:nvSpPr>
        <p:spPr bwMode="auto">
          <a:xfrm>
            <a:off x="990600" y="5867400"/>
            <a:ext cx="6934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68325" indent="-5683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Clr>
                <a:srgbClr val="FF0000"/>
              </a:buClr>
              <a:buFont typeface="Zapf Dingbats" charset="0"/>
              <a:buChar char=""/>
            </a:pPr>
            <a:r>
              <a:rPr lang="en-AU" i="1"/>
              <a:t>What would you do if you were in my shoes?</a:t>
            </a:r>
            <a:endParaRPr lang="en-AU"/>
          </a:p>
        </p:txBody>
      </p:sp>
      <p:pic>
        <p:nvPicPr>
          <p:cNvPr id="69641" name="Picture 9" descr="shaking 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22296">
            <a:off x="6629400" y="2058988"/>
            <a:ext cx="2209800" cy="159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2" name="Text Box 10"/>
          <p:cNvSpPr txBox="1">
            <a:spLocks noChangeArrowheads="1"/>
          </p:cNvSpPr>
          <p:nvPr/>
        </p:nvSpPr>
        <p:spPr bwMode="auto">
          <a:xfrm>
            <a:off x="609600" y="533400"/>
            <a:ext cx="7467600" cy="10668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AU" sz="3200"/>
              <a:t>Words and expressions we use to enable other people to resolve an issue</a:t>
            </a:r>
            <a:endParaRPr lang="en-AU"/>
          </a:p>
        </p:txBody>
      </p:sp>
      <p:sp>
        <p:nvSpPr>
          <p:cNvPr id="69643" name="TextBox 1"/>
          <p:cNvSpPr txBox="1">
            <a:spLocks noChangeArrowheads="1"/>
          </p:cNvSpPr>
          <p:nvPr/>
        </p:nvSpPr>
        <p:spPr bwMode="auto">
          <a:xfrm>
            <a:off x="-1304925" y="624363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1000"/>
                                        <p:tgtEl>
                                          <p:spTgt spid="49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155"/>
                                        </p:tgtEl>
                                        <p:attrNameLst>
                                          <p:attrName>style.visibility</p:attrName>
                                        </p:attrNameLst>
                                      </p:cBhvr>
                                      <p:to>
                                        <p:strVal val="visible"/>
                                      </p:to>
                                    </p:set>
                                    <p:animEffect transition="in" filter="fade">
                                      <p:cBhvr>
                                        <p:cTn id="12" dur="1000"/>
                                        <p:tgtEl>
                                          <p:spTgt spid="491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156"/>
                                        </p:tgtEl>
                                        <p:attrNameLst>
                                          <p:attrName>style.visibility</p:attrName>
                                        </p:attrNameLst>
                                      </p:cBhvr>
                                      <p:to>
                                        <p:strVal val="visible"/>
                                      </p:to>
                                    </p:set>
                                    <p:animEffect transition="in" filter="fade">
                                      <p:cBhvr>
                                        <p:cTn id="17" dur="1000"/>
                                        <p:tgtEl>
                                          <p:spTgt spid="491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9157"/>
                                        </p:tgtEl>
                                        <p:attrNameLst>
                                          <p:attrName>style.visibility</p:attrName>
                                        </p:attrNameLst>
                                      </p:cBhvr>
                                      <p:to>
                                        <p:strVal val="visible"/>
                                      </p:to>
                                    </p:set>
                                    <p:animEffect transition="in" filter="fade">
                                      <p:cBhvr>
                                        <p:cTn id="22" dur="1000"/>
                                        <p:tgtEl>
                                          <p:spTgt spid="4915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9158"/>
                                        </p:tgtEl>
                                        <p:attrNameLst>
                                          <p:attrName>style.visibility</p:attrName>
                                        </p:attrNameLst>
                                      </p:cBhvr>
                                      <p:to>
                                        <p:strVal val="visible"/>
                                      </p:to>
                                    </p:set>
                                    <p:animEffect transition="in" filter="fade">
                                      <p:cBhvr>
                                        <p:cTn id="27" dur="1000"/>
                                        <p:tgtEl>
                                          <p:spTgt spid="4915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159"/>
                                        </p:tgtEl>
                                        <p:attrNameLst>
                                          <p:attrName>style.visibility</p:attrName>
                                        </p:attrNameLst>
                                      </p:cBhvr>
                                      <p:to>
                                        <p:strVal val="visible"/>
                                      </p:to>
                                    </p:set>
                                    <p:animEffect transition="in" filter="fade">
                                      <p:cBhvr>
                                        <p:cTn id="32" dur="1000"/>
                                        <p:tgtEl>
                                          <p:spTgt spid="4915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160"/>
                                        </p:tgtEl>
                                        <p:attrNameLst>
                                          <p:attrName>style.visibility</p:attrName>
                                        </p:attrNameLst>
                                      </p:cBhvr>
                                      <p:to>
                                        <p:strVal val="visible"/>
                                      </p:to>
                                    </p:set>
                                    <p:animEffect transition="in" filter="fade">
                                      <p:cBhvr>
                                        <p:cTn id="37" dur="1000"/>
                                        <p:tgtEl>
                                          <p:spTgt spid="49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P spid="49155" grpId="0"/>
      <p:bldP spid="49156" grpId="0"/>
      <p:bldP spid="49157" grpId="0"/>
      <p:bldP spid="49158" grpId="0"/>
      <p:bldP spid="49159" grpId="0"/>
      <p:bldP spid="4916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685800" y="3657600"/>
            <a:ext cx="7391400" cy="61166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endParaRPr lang="en-AU">
              <a:solidFill>
                <a:schemeClr val="bg1"/>
              </a:solidFill>
            </a:endParaRPr>
          </a:p>
          <a:p>
            <a:pPr>
              <a:spcBef>
                <a:spcPct val="50000"/>
              </a:spcBef>
            </a:pPr>
            <a:endParaRPr lang="en-US">
              <a:solidFill>
                <a:schemeClr val="bg1"/>
              </a:solidFill>
            </a:endParaRPr>
          </a:p>
        </p:txBody>
      </p:sp>
      <p:sp>
        <p:nvSpPr>
          <p:cNvPr id="52227" name="Rectangle 3"/>
          <p:cNvSpPr>
            <a:spLocks noChangeArrowheads="1"/>
          </p:cNvSpPr>
          <p:nvPr/>
        </p:nvSpPr>
        <p:spPr bwMode="auto">
          <a:xfrm>
            <a:off x="914400" y="258763"/>
            <a:ext cx="4002088" cy="5794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AU" sz="3200"/>
              <a:t>Additional references</a:t>
            </a:r>
            <a:endParaRPr lang="en-US" sz="3200"/>
          </a:p>
        </p:txBody>
      </p:sp>
      <p:sp>
        <p:nvSpPr>
          <p:cNvPr id="71684" name="Rectangle 4"/>
          <p:cNvSpPr>
            <a:spLocks noChangeArrowheads="1"/>
          </p:cNvSpPr>
          <p:nvPr/>
        </p:nvSpPr>
        <p:spPr bwMode="auto">
          <a:xfrm>
            <a:off x="914400" y="1311275"/>
            <a:ext cx="79248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571500" indent="-571500">
              <a:buFont typeface="Arial" charset="0"/>
              <a:buNone/>
            </a:pPr>
            <a:r>
              <a:rPr lang="en-US"/>
              <a:t>Balson, M. 1992 </a:t>
            </a:r>
            <a:r>
              <a:rPr lang="en-US" i="1"/>
              <a:t>Understanding classroom behaviour</a:t>
            </a:r>
            <a:r>
              <a:rPr lang="en-US"/>
              <a:t> 4th edn, ACER Melbourne</a:t>
            </a:r>
          </a:p>
        </p:txBody>
      </p:sp>
      <p:sp>
        <p:nvSpPr>
          <p:cNvPr id="71685" name="Rectangle 5"/>
          <p:cNvSpPr>
            <a:spLocks noChangeArrowheads="1"/>
          </p:cNvSpPr>
          <p:nvPr/>
        </p:nvSpPr>
        <p:spPr bwMode="auto">
          <a:xfrm>
            <a:off x="914400" y="2301875"/>
            <a:ext cx="77724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571500" indent="-571500">
              <a:buFont typeface="Arial" charset="0"/>
              <a:buNone/>
            </a:pPr>
            <a:r>
              <a:rPr lang="en-AU"/>
              <a:t>Dreikurs, R &amp; Cassel, P. 1990 </a:t>
            </a:r>
            <a:r>
              <a:rPr lang="en-AU" i="1"/>
              <a:t>Discipline without tears</a:t>
            </a:r>
            <a:r>
              <a:rPr lang="en-AU"/>
              <a:t>. 2nd edn, Dutton, New York</a:t>
            </a:r>
            <a:endParaRPr lang="en-US"/>
          </a:p>
        </p:txBody>
      </p:sp>
      <p:sp>
        <p:nvSpPr>
          <p:cNvPr id="71686" name="Rectangle 6"/>
          <p:cNvSpPr>
            <a:spLocks noChangeArrowheads="1"/>
          </p:cNvSpPr>
          <p:nvPr/>
        </p:nvSpPr>
        <p:spPr bwMode="auto">
          <a:xfrm>
            <a:off x="914400" y="4343400"/>
            <a:ext cx="78486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571500" indent="-571500">
              <a:buFont typeface="Arial" charset="0"/>
              <a:buNone/>
            </a:pPr>
            <a:r>
              <a:rPr lang="en-AU"/>
              <a:t>Glasser, W. 1998 </a:t>
            </a:r>
            <a:r>
              <a:rPr lang="en-AU" i="1"/>
              <a:t>Choice theory in the classroom</a:t>
            </a:r>
            <a:r>
              <a:rPr lang="en-AU"/>
              <a:t>. Harper Perennial, New York.</a:t>
            </a:r>
            <a:endParaRPr lang="en-US"/>
          </a:p>
        </p:txBody>
      </p:sp>
      <p:sp>
        <p:nvSpPr>
          <p:cNvPr id="71687" name="Rectangle 7"/>
          <p:cNvSpPr>
            <a:spLocks noChangeArrowheads="1"/>
          </p:cNvSpPr>
          <p:nvPr/>
        </p:nvSpPr>
        <p:spPr bwMode="auto">
          <a:xfrm>
            <a:off x="914400" y="3276600"/>
            <a:ext cx="82296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571500" indent="-571500">
              <a:buFont typeface="Arial" charset="0"/>
              <a:buNone/>
            </a:pPr>
            <a:r>
              <a:rPr lang="en-AU"/>
              <a:t>Gardner, Howard 1983 </a:t>
            </a:r>
            <a:r>
              <a:rPr lang="en-AU" i="1"/>
              <a:t>Frames of mind: The theory of multiple intelligences</a:t>
            </a:r>
            <a:r>
              <a:rPr lang="en-AU"/>
              <a:t>, Basic Books, New York.</a:t>
            </a:r>
            <a:endParaRPr lang="en-US"/>
          </a:p>
        </p:txBody>
      </p:sp>
      <p:sp>
        <p:nvSpPr>
          <p:cNvPr id="52232" name="Line 8"/>
          <p:cNvSpPr>
            <a:spLocks noChangeShapeType="1"/>
          </p:cNvSpPr>
          <p:nvPr/>
        </p:nvSpPr>
        <p:spPr bwMode="auto">
          <a:xfrm>
            <a:off x="990600" y="838200"/>
            <a:ext cx="75438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71689" name="Rectangle 9"/>
          <p:cNvSpPr>
            <a:spLocks noChangeArrowheads="1"/>
          </p:cNvSpPr>
          <p:nvPr/>
        </p:nvSpPr>
        <p:spPr bwMode="auto">
          <a:xfrm>
            <a:off x="914400" y="5410200"/>
            <a:ext cx="78486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571500" indent="-571500">
              <a:buFont typeface="Arial" charset="0"/>
              <a:buNone/>
            </a:pPr>
            <a:r>
              <a:rPr lang="en-AU"/>
              <a:t>Gordon, T. 1974 </a:t>
            </a:r>
            <a:r>
              <a:rPr lang="en-AU" i="1"/>
              <a:t>Teacher effectiveness training</a:t>
            </a:r>
            <a:r>
              <a:rPr lang="en-AU"/>
              <a:t>, Wyden Press, New York.</a:t>
            </a:r>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0545" y="5190291"/>
            <a:ext cx="4243255" cy="830997"/>
          </a:xfrm>
          <a:prstGeom prst="rect">
            <a:avLst/>
          </a:prstGeom>
          <a:noFill/>
        </p:spPr>
        <p:txBody>
          <a:bodyPr>
            <a:spAutoFit/>
          </a:bodyPr>
          <a:lstStyle/>
          <a:p>
            <a:pPr>
              <a:defRPr/>
            </a:pPr>
            <a:r>
              <a:rPr lang="en-US" sz="4800" b="1" dirty="0">
                <a:solidFill>
                  <a:schemeClr val="bg1">
                    <a:lumMod val="85000"/>
                  </a:schemeClr>
                </a:solidFill>
                <a:effectLst>
                  <a:innerShdw blurRad="63500" dist="50800" dir="13500000">
                    <a:prstClr val="black">
                      <a:alpha val="50000"/>
                    </a:prstClr>
                  </a:innerShdw>
                </a:effectLst>
                <a:latin typeface="Papyrus"/>
                <a:cs typeface="Papyrus"/>
              </a:rPr>
              <a:t>. . . laugh</a:t>
            </a:r>
          </a:p>
        </p:txBody>
      </p:sp>
      <p:sp>
        <p:nvSpPr>
          <p:cNvPr id="5" name="TextBox 4"/>
          <p:cNvSpPr txBox="1"/>
          <p:nvPr/>
        </p:nvSpPr>
        <p:spPr>
          <a:xfrm>
            <a:off x="5148064" y="6021288"/>
            <a:ext cx="3341800" cy="830997"/>
          </a:xfrm>
          <a:prstGeom prst="rect">
            <a:avLst/>
          </a:prstGeom>
          <a:noFill/>
        </p:spPr>
        <p:txBody>
          <a:bodyPr>
            <a:spAutoFit/>
          </a:bodyPr>
          <a:lstStyle/>
          <a:p>
            <a:pPr>
              <a:defRPr/>
            </a:pPr>
            <a:r>
              <a:rPr lang="en-US" sz="4800" b="1" dirty="0">
                <a:solidFill>
                  <a:schemeClr val="bg1">
                    <a:lumMod val="85000"/>
                  </a:schemeClr>
                </a:solidFill>
                <a:effectLst>
                  <a:innerShdw blurRad="63500" dist="50800" dir="13500000">
                    <a:prstClr val="black">
                      <a:alpha val="50000"/>
                    </a:prstClr>
                  </a:innerShdw>
                </a:effectLst>
                <a:latin typeface="Papyrus"/>
                <a:cs typeface="Papyrus"/>
              </a:rPr>
              <a:t>and learn</a:t>
            </a:r>
          </a:p>
        </p:txBody>
      </p:sp>
      <p:sp>
        <p:nvSpPr>
          <p:cNvPr id="6" name="TextBox 5"/>
          <p:cNvSpPr txBox="1"/>
          <p:nvPr/>
        </p:nvSpPr>
        <p:spPr>
          <a:xfrm>
            <a:off x="866566" y="3444964"/>
            <a:ext cx="7110738" cy="830997"/>
          </a:xfrm>
          <a:prstGeom prst="rect">
            <a:avLst/>
          </a:prstGeom>
          <a:noFill/>
        </p:spPr>
        <p:txBody>
          <a:bodyPr>
            <a:spAutoFit/>
          </a:bodyPr>
          <a:lstStyle/>
          <a:p>
            <a:pPr>
              <a:defRPr/>
            </a:pPr>
            <a:r>
              <a:rPr lang="en-US" sz="4800" b="1" dirty="0">
                <a:solidFill>
                  <a:schemeClr val="bg1">
                    <a:lumMod val="85000"/>
                  </a:schemeClr>
                </a:solidFill>
                <a:effectLst>
                  <a:innerShdw blurRad="63500" dist="50800" dir="13500000">
                    <a:prstClr val="black">
                      <a:alpha val="50000"/>
                    </a:prstClr>
                  </a:innerShdw>
                </a:effectLst>
                <a:latin typeface="Papyrus"/>
                <a:cs typeface="Papyrus"/>
              </a:rPr>
              <a:t>. . . weave some magic</a:t>
            </a:r>
          </a:p>
        </p:txBody>
      </p:sp>
      <p:sp>
        <p:nvSpPr>
          <p:cNvPr id="8" name="TextBox 7"/>
          <p:cNvSpPr txBox="1"/>
          <p:nvPr/>
        </p:nvSpPr>
        <p:spPr>
          <a:xfrm>
            <a:off x="992086" y="1787226"/>
            <a:ext cx="7184870" cy="1015663"/>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defRPr/>
            </a:pPr>
            <a:r>
              <a:rPr lang="en-US" sz="6000" b="1" spc="150" dirty="0">
                <a:ln w="11430"/>
                <a:effectLst>
                  <a:innerShdw blurRad="63500" dist="50800" dir="13500000">
                    <a:prstClr val="black">
                      <a:alpha val="50000"/>
                    </a:prstClr>
                  </a:innerShdw>
                </a:effectLst>
                <a:latin typeface="Papyrus"/>
                <a:cs typeface="Papyrus"/>
              </a:rPr>
              <a:t>The art of teaching</a:t>
            </a:r>
          </a:p>
        </p:txBody>
      </p:sp>
      <p:sp>
        <p:nvSpPr>
          <p:cNvPr id="17413" name="TextBox 11"/>
          <p:cNvSpPr txBox="1">
            <a:spLocks noChangeArrowheads="1"/>
          </p:cNvSpPr>
          <p:nvPr/>
        </p:nvSpPr>
        <p:spPr bwMode="auto">
          <a:xfrm>
            <a:off x="3021013" y="2709863"/>
            <a:ext cx="4364037"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latin typeface="Papyrus" charset="0"/>
                <a:cs typeface="Papyrus" charset="0"/>
              </a:rPr>
              <a:t>. . . . in </a:t>
            </a:r>
            <a:r>
              <a:rPr lang="en-US" sz="3200" b="1" dirty="0" smtClean="0">
                <a:latin typeface="Papyrus" charset="0"/>
                <a:cs typeface="Papyrus" charset="0"/>
              </a:rPr>
              <a:t>2017 </a:t>
            </a:r>
            <a:r>
              <a:rPr lang="en-US" sz="3200" b="1" dirty="0">
                <a:latin typeface="Papyrus" charset="0"/>
                <a:cs typeface="Papyrus" charset="0"/>
              </a:rPr>
              <a:t>&amp; beyond</a:t>
            </a:r>
          </a:p>
        </p:txBody>
      </p:sp>
      <p:sp>
        <p:nvSpPr>
          <p:cNvPr id="7" name="TextBox 6"/>
          <p:cNvSpPr txBox="1"/>
          <p:nvPr/>
        </p:nvSpPr>
        <p:spPr>
          <a:xfrm>
            <a:off x="1763688" y="4254187"/>
            <a:ext cx="7110738" cy="830997"/>
          </a:xfrm>
          <a:prstGeom prst="rect">
            <a:avLst/>
          </a:prstGeom>
          <a:noFill/>
        </p:spPr>
        <p:txBody>
          <a:bodyPr>
            <a:spAutoFit/>
          </a:bodyPr>
          <a:lstStyle/>
          <a:p>
            <a:pPr>
              <a:defRPr/>
            </a:pPr>
            <a:r>
              <a:rPr lang="en-US" sz="4800" b="1" dirty="0">
                <a:solidFill>
                  <a:schemeClr val="bg1">
                    <a:lumMod val="85000"/>
                  </a:schemeClr>
                </a:solidFill>
                <a:effectLst>
                  <a:innerShdw blurRad="63500" dist="50800" dir="13500000">
                    <a:prstClr val="black">
                      <a:alpha val="50000"/>
                    </a:prstClr>
                  </a:innerShdw>
                </a:effectLst>
                <a:latin typeface="Papyrus"/>
                <a:cs typeface="Papyrus"/>
              </a:rPr>
              <a:t>. . . </a:t>
            </a:r>
            <a:r>
              <a:rPr lang="en-US" sz="4800" b="1" dirty="0" smtClean="0">
                <a:solidFill>
                  <a:schemeClr val="bg1">
                    <a:lumMod val="85000"/>
                  </a:schemeClr>
                </a:solidFill>
                <a:effectLst>
                  <a:innerShdw blurRad="63500" dist="50800" dir="13500000">
                    <a:prstClr val="black">
                      <a:alpha val="50000"/>
                    </a:prstClr>
                  </a:innerShdw>
                </a:effectLst>
                <a:latin typeface="Papyrus"/>
                <a:cs typeface="Papyrus"/>
              </a:rPr>
              <a:t>create some flow</a:t>
            </a:r>
            <a:endParaRPr lang="en-US" sz="4800" b="1" dirty="0">
              <a:solidFill>
                <a:schemeClr val="bg1">
                  <a:lumMod val="85000"/>
                </a:schemeClr>
              </a:solidFill>
              <a:effectLst>
                <a:innerShdw blurRad="63500" dist="50800" dir="13500000">
                  <a:prstClr val="black">
                    <a:alpha val="50000"/>
                  </a:prstClr>
                </a:innerShdw>
              </a:effectLst>
              <a:latin typeface="Papyrus"/>
              <a:cs typeface="Papyru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4903788" y="962025"/>
            <a:ext cx="4092575" cy="1684338"/>
          </a:xfrm>
          <a:prstGeom prst="wedgeEllipseCallout">
            <a:avLst>
              <a:gd name="adj1" fmla="val -26030"/>
              <a:gd name="adj2" fmla="val 97087"/>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a:defRPr/>
            </a:pPr>
            <a:r>
              <a:rPr lang="en-US" i="1" dirty="0">
                <a:solidFill>
                  <a:srgbClr val="000000"/>
                </a:solidFill>
                <a:latin typeface="Arial" charset="0"/>
                <a:ea typeface="ＭＳ Ｐゴシック" charset="0"/>
              </a:rPr>
              <a:t>But your dog can’t talk</a:t>
            </a:r>
            <a:endParaRPr lang="en-US" dirty="0"/>
          </a:p>
        </p:txBody>
      </p:sp>
      <p:sp>
        <p:nvSpPr>
          <p:cNvPr id="4" name="Oval Callout 3"/>
          <p:cNvSpPr/>
          <p:nvPr/>
        </p:nvSpPr>
        <p:spPr>
          <a:xfrm>
            <a:off x="1643063" y="69850"/>
            <a:ext cx="4005262" cy="1304925"/>
          </a:xfrm>
          <a:prstGeom prst="wedgeEllipseCallout">
            <a:avLst>
              <a:gd name="adj1" fmla="val -46189"/>
              <a:gd name="adj2" fmla="val 48794"/>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solidFill>
                  <a:srgbClr val="000000"/>
                </a:solidFill>
                <a:latin typeface="Arial" charset="0"/>
                <a:ea typeface="ＭＳ Ｐゴシック" charset="0"/>
              </a:rPr>
              <a:t>I’ve taught my dog to talk</a:t>
            </a:r>
            <a:endParaRPr lang="en-US" dirty="0"/>
          </a:p>
        </p:txBody>
      </p:sp>
      <p:sp>
        <p:nvSpPr>
          <p:cNvPr id="5" name="Oval Callout 4"/>
          <p:cNvSpPr/>
          <p:nvPr/>
        </p:nvSpPr>
        <p:spPr>
          <a:xfrm>
            <a:off x="0" y="1450975"/>
            <a:ext cx="4903788" cy="1619250"/>
          </a:xfrm>
          <a:prstGeom prst="wedgeEllipseCallout">
            <a:avLst>
              <a:gd name="adj1" fmla="val 40180"/>
              <a:gd name="adj2" fmla="val 57267"/>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wrap="none" lIns="63500" tIns="0" rIns="63500" bIns="0" anchor="ctr"/>
          <a:lstStyle/>
          <a:p>
            <a:pPr>
              <a:defRPr/>
            </a:pPr>
            <a:r>
              <a:rPr lang="en-US" i="1" dirty="0">
                <a:solidFill>
                  <a:srgbClr val="000000"/>
                </a:solidFill>
                <a:latin typeface="Arial" charset="0"/>
                <a:ea typeface="ＭＳ Ｐゴシック" charset="0"/>
              </a:rPr>
              <a:t>I know. </a:t>
            </a:r>
          </a:p>
          <a:p>
            <a:pPr>
              <a:defRPr/>
            </a:pPr>
            <a:r>
              <a:rPr lang="en-US" i="1" dirty="0">
                <a:solidFill>
                  <a:srgbClr val="000000"/>
                </a:solidFill>
                <a:latin typeface="Arial" charset="0"/>
                <a:ea typeface="ＭＳ Ｐゴシック" charset="0"/>
              </a:rPr>
              <a:t>I said I taught him, not</a:t>
            </a:r>
          </a:p>
          <a:p>
            <a:pPr>
              <a:defRPr/>
            </a:pPr>
            <a:r>
              <a:rPr lang="en-US" i="1" dirty="0">
                <a:solidFill>
                  <a:srgbClr val="000000"/>
                </a:solidFill>
                <a:latin typeface="Arial" charset="0"/>
                <a:ea typeface="ＭＳ Ｐゴシック" charset="0"/>
              </a:rPr>
              <a:t> that he learnt how to do it.</a:t>
            </a:r>
            <a:endParaRPr lang="en-US" dirty="0"/>
          </a:p>
        </p:txBody>
      </p:sp>
      <p:pic>
        <p:nvPicPr>
          <p:cNvPr id="22532" name="two_boys2.gif" descr="/Users/CSC/Desktop/UOWCourses/EDGD801/2012/images/two_boys2.gif"/>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305050" y="3048000"/>
            <a:ext cx="5207000" cy="402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acheivement_gap3.png" descr="/Users/CSC/Desktop/Mission_Possible/acheivement_gap3.png"/>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4925" y="309563"/>
            <a:ext cx="8589963" cy="644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4" name="TextBox 5"/>
          <p:cNvSpPr txBox="1">
            <a:spLocks noChangeArrowheads="1"/>
          </p:cNvSpPr>
          <p:nvPr/>
        </p:nvSpPr>
        <p:spPr bwMode="auto">
          <a:xfrm>
            <a:off x="2016125" y="6072188"/>
            <a:ext cx="63976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latin typeface="Bradley Hand ITC TT-Bold" charset="0"/>
                <a:cs typeface="Bradley Hand ITC TT-Bold" charset="0"/>
              </a:rPr>
              <a:t>K  1  2  3  4  5  6  7  8  9  10  11  12</a:t>
            </a:r>
          </a:p>
        </p:txBody>
      </p:sp>
      <p:sp>
        <p:nvSpPr>
          <p:cNvPr id="23555" name="TextBox 6"/>
          <p:cNvSpPr txBox="1">
            <a:spLocks noChangeArrowheads="1"/>
          </p:cNvSpPr>
          <p:nvPr/>
        </p:nvSpPr>
        <p:spPr bwMode="auto">
          <a:xfrm>
            <a:off x="6791325" y="1357313"/>
            <a:ext cx="21478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Competent student</a:t>
            </a:r>
          </a:p>
        </p:txBody>
      </p:sp>
      <p:sp>
        <p:nvSpPr>
          <p:cNvPr id="23556" name="TextBox 11"/>
          <p:cNvSpPr txBox="1">
            <a:spLocks noChangeArrowheads="1"/>
          </p:cNvSpPr>
          <p:nvPr/>
        </p:nvSpPr>
        <p:spPr bwMode="auto">
          <a:xfrm>
            <a:off x="1135063" y="1681163"/>
            <a:ext cx="627062" cy="422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40000"/>
              </a:lnSpc>
            </a:pPr>
            <a:r>
              <a:rPr lang="en-US">
                <a:latin typeface="Bradley Hand ITC TT-Bold" charset="0"/>
                <a:cs typeface="Bradley Hand ITC TT-Bold" charset="0"/>
              </a:rPr>
              <a:t>12</a:t>
            </a:r>
          </a:p>
          <a:p>
            <a:pPr algn="ctr">
              <a:lnSpc>
                <a:spcPct val="140000"/>
              </a:lnSpc>
            </a:pPr>
            <a:r>
              <a:rPr lang="en-US">
                <a:latin typeface="Bradley Hand ITC TT-Bold" charset="0"/>
                <a:cs typeface="Bradley Hand ITC TT-Bold" charset="0"/>
              </a:rPr>
              <a:t>11</a:t>
            </a:r>
          </a:p>
          <a:p>
            <a:pPr algn="ctr">
              <a:lnSpc>
                <a:spcPct val="120000"/>
              </a:lnSpc>
            </a:pPr>
            <a:r>
              <a:rPr lang="en-US">
                <a:latin typeface="Bradley Hand ITC TT-Bold" charset="0"/>
                <a:cs typeface="Bradley Hand ITC TT-Bold" charset="0"/>
              </a:rPr>
              <a:t>10</a:t>
            </a:r>
          </a:p>
          <a:p>
            <a:pPr algn="ctr"/>
            <a:r>
              <a:rPr lang="en-US">
                <a:latin typeface="Bradley Hand ITC TT-Bold" charset="0"/>
                <a:cs typeface="Bradley Hand ITC TT-Bold" charset="0"/>
              </a:rPr>
              <a:t> 9     8       7  </a:t>
            </a:r>
          </a:p>
          <a:p>
            <a:pPr algn="ctr">
              <a:lnSpc>
                <a:spcPct val="70000"/>
              </a:lnSpc>
            </a:pPr>
            <a:r>
              <a:rPr lang="en-US">
                <a:latin typeface="Bradley Hand ITC TT-Bold" charset="0"/>
                <a:cs typeface="Bradley Hand ITC TT-Bold" charset="0"/>
              </a:rPr>
              <a:t>6</a:t>
            </a:r>
          </a:p>
          <a:p>
            <a:pPr algn="ctr">
              <a:lnSpc>
                <a:spcPct val="70000"/>
              </a:lnSpc>
            </a:pPr>
            <a:r>
              <a:rPr lang="en-US">
                <a:latin typeface="Bradley Hand ITC TT-Bold" charset="0"/>
                <a:cs typeface="Bradley Hand ITC TT-Bold" charset="0"/>
              </a:rPr>
              <a:t>5</a:t>
            </a:r>
          </a:p>
          <a:p>
            <a:pPr algn="ctr">
              <a:lnSpc>
                <a:spcPct val="70000"/>
              </a:lnSpc>
            </a:pPr>
            <a:r>
              <a:rPr lang="en-US">
                <a:latin typeface="Bradley Hand ITC TT-Bold" charset="0"/>
                <a:cs typeface="Bradley Hand ITC TT-Bold" charset="0"/>
              </a:rPr>
              <a:t>4</a:t>
            </a:r>
          </a:p>
          <a:p>
            <a:pPr algn="ctr">
              <a:lnSpc>
                <a:spcPct val="50000"/>
              </a:lnSpc>
            </a:pPr>
            <a:r>
              <a:rPr lang="en-US">
                <a:latin typeface="Bradley Hand ITC TT-Bold" charset="0"/>
                <a:cs typeface="Bradley Hand ITC TT-Bold" charset="0"/>
              </a:rPr>
              <a:t>3</a:t>
            </a:r>
          </a:p>
          <a:p>
            <a:pPr algn="ctr">
              <a:lnSpc>
                <a:spcPct val="50000"/>
              </a:lnSpc>
            </a:pPr>
            <a:r>
              <a:rPr lang="en-US">
                <a:latin typeface="Bradley Hand ITC TT-Bold" charset="0"/>
                <a:cs typeface="Bradley Hand ITC TT-Bold" charset="0"/>
              </a:rPr>
              <a:t>2</a:t>
            </a:r>
          </a:p>
          <a:p>
            <a:pPr algn="ctr">
              <a:lnSpc>
                <a:spcPct val="50000"/>
              </a:lnSpc>
            </a:pPr>
            <a:r>
              <a:rPr lang="en-US">
                <a:latin typeface="Bradley Hand ITC TT-Bold" charset="0"/>
                <a:cs typeface="Bradley Hand ITC TT-Bold" charset="0"/>
              </a:rPr>
              <a:t>1  </a:t>
            </a:r>
          </a:p>
          <a:p>
            <a:pPr algn="ctr">
              <a:lnSpc>
                <a:spcPct val="50000"/>
              </a:lnSpc>
            </a:pPr>
            <a:r>
              <a:rPr lang="en-US">
                <a:latin typeface="Bradley Hand ITC TT-Bold" charset="0"/>
                <a:cs typeface="Bradley Hand ITC TT-Bold" charset="0"/>
              </a:rPr>
              <a:t>K             </a:t>
            </a:r>
          </a:p>
        </p:txBody>
      </p:sp>
      <p:sp>
        <p:nvSpPr>
          <p:cNvPr id="15" name="Rectangle 14"/>
          <p:cNvSpPr/>
          <p:nvPr/>
        </p:nvSpPr>
        <p:spPr>
          <a:xfrm>
            <a:off x="1746250" y="803275"/>
            <a:ext cx="412750" cy="9239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p:cNvSpPr/>
          <p:nvPr/>
        </p:nvSpPr>
        <p:spPr>
          <a:xfrm>
            <a:off x="2381250" y="927100"/>
            <a:ext cx="1809750" cy="21526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59" name="TextBox 10"/>
          <p:cNvSpPr txBox="1">
            <a:spLocks noChangeArrowheads="1"/>
          </p:cNvSpPr>
          <p:nvPr/>
        </p:nvSpPr>
        <p:spPr bwMode="auto">
          <a:xfrm>
            <a:off x="1973263" y="341313"/>
            <a:ext cx="6651625"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5400" b="1">
                <a:latin typeface="Bradley Hand ITC TT-Bold" charset="0"/>
                <a:cs typeface="Bradley Hand ITC TT-Bold" charset="0"/>
              </a:rPr>
              <a:t>Achievement gap</a:t>
            </a:r>
          </a:p>
        </p:txBody>
      </p:sp>
      <p:sp>
        <p:nvSpPr>
          <p:cNvPr id="23560" name="TextBox 9"/>
          <p:cNvSpPr txBox="1">
            <a:spLocks noChangeArrowheads="1"/>
          </p:cNvSpPr>
          <p:nvPr/>
        </p:nvSpPr>
        <p:spPr bwMode="auto">
          <a:xfrm>
            <a:off x="323850" y="1360488"/>
            <a:ext cx="16922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Learning</a:t>
            </a:r>
          </a:p>
        </p:txBody>
      </p:sp>
      <p:sp>
        <p:nvSpPr>
          <p:cNvPr id="24" name="Freeform 23"/>
          <p:cNvSpPr/>
          <p:nvPr/>
        </p:nvSpPr>
        <p:spPr>
          <a:xfrm>
            <a:off x="1873250" y="1741488"/>
            <a:ext cx="6299200" cy="4079875"/>
          </a:xfrm>
          <a:custGeom>
            <a:avLst/>
            <a:gdLst>
              <a:gd name="connsiteX0" fmla="*/ 73996 w 6279859"/>
              <a:gd name="connsiteY0" fmla="*/ 4032892 h 4147924"/>
              <a:gd name="connsiteX1" fmla="*/ 1010621 w 6279859"/>
              <a:gd name="connsiteY1" fmla="*/ 3763017 h 4147924"/>
              <a:gd name="connsiteX2" fmla="*/ 1804371 w 6279859"/>
              <a:gd name="connsiteY2" fmla="*/ 3461392 h 4147924"/>
              <a:gd name="connsiteX3" fmla="*/ 2375871 w 6279859"/>
              <a:gd name="connsiteY3" fmla="*/ 3080392 h 4147924"/>
              <a:gd name="connsiteX4" fmla="*/ 3153746 w 6279859"/>
              <a:gd name="connsiteY4" fmla="*/ 2175517 h 4147924"/>
              <a:gd name="connsiteX5" fmla="*/ 3407746 w 6279859"/>
              <a:gd name="connsiteY5" fmla="*/ 1969142 h 4147924"/>
              <a:gd name="connsiteX6" fmla="*/ 3915746 w 6279859"/>
              <a:gd name="connsiteY6" fmla="*/ 1699267 h 4147924"/>
              <a:gd name="connsiteX7" fmla="*/ 4899996 w 6279859"/>
              <a:gd name="connsiteY7" fmla="*/ 619767 h 4147924"/>
              <a:gd name="connsiteX8" fmla="*/ 5265121 w 6279859"/>
              <a:gd name="connsiteY8" fmla="*/ 191142 h 4147924"/>
              <a:gd name="connsiteX9" fmla="*/ 5344496 w 6279859"/>
              <a:gd name="connsiteY9" fmla="*/ 175267 h 4147924"/>
              <a:gd name="connsiteX10" fmla="*/ 6249371 w 6279859"/>
              <a:gd name="connsiteY10" fmla="*/ 2381892 h 4147924"/>
              <a:gd name="connsiteX11" fmla="*/ 5963621 w 6279859"/>
              <a:gd name="connsiteY11" fmla="*/ 2508892 h 4147924"/>
              <a:gd name="connsiteX12" fmla="*/ 4963496 w 6279859"/>
              <a:gd name="connsiteY12" fmla="*/ 2477142 h 4147924"/>
              <a:gd name="connsiteX13" fmla="*/ 4312621 w 6279859"/>
              <a:gd name="connsiteY13" fmla="*/ 2604142 h 4147924"/>
              <a:gd name="connsiteX14" fmla="*/ 3614121 w 6279859"/>
              <a:gd name="connsiteY14" fmla="*/ 2889892 h 4147924"/>
              <a:gd name="connsiteX15" fmla="*/ 3725246 w 6279859"/>
              <a:gd name="connsiteY15" fmla="*/ 2874017 h 4147924"/>
              <a:gd name="connsiteX16" fmla="*/ 2502871 w 6279859"/>
              <a:gd name="connsiteY16" fmla="*/ 3461392 h 4147924"/>
              <a:gd name="connsiteX17" fmla="*/ 1693246 w 6279859"/>
              <a:gd name="connsiteY17" fmla="*/ 3826517 h 4147924"/>
              <a:gd name="connsiteX18" fmla="*/ 915371 w 6279859"/>
              <a:gd name="connsiteY18" fmla="*/ 3921767 h 4147924"/>
              <a:gd name="connsiteX19" fmla="*/ 153371 w 6279859"/>
              <a:gd name="connsiteY19" fmla="*/ 4144017 h 4147924"/>
              <a:gd name="connsiteX20" fmla="*/ 73996 w 6279859"/>
              <a:gd name="connsiteY20" fmla="*/ 4032892 h 41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9859" h="4147924">
                <a:moveTo>
                  <a:pt x="73996" y="4032892"/>
                </a:moveTo>
                <a:cubicBezTo>
                  <a:pt x="216871" y="3969392"/>
                  <a:pt x="722225" y="3858267"/>
                  <a:pt x="1010621" y="3763017"/>
                </a:cubicBezTo>
                <a:cubicBezTo>
                  <a:pt x="1299017" y="3667767"/>
                  <a:pt x="1576829" y="3575163"/>
                  <a:pt x="1804371" y="3461392"/>
                </a:cubicBezTo>
                <a:cubicBezTo>
                  <a:pt x="2031913" y="3347621"/>
                  <a:pt x="2150975" y="3294704"/>
                  <a:pt x="2375871" y="3080392"/>
                </a:cubicBezTo>
                <a:cubicBezTo>
                  <a:pt x="2600767" y="2866080"/>
                  <a:pt x="2981767" y="2360725"/>
                  <a:pt x="3153746" y="2175517"/>
                </a:cubicBezTo>
                <a:cubicBezTo>
                  <a:pt x="3325725" y="1990309"/>
                  <a:pt x="3280746" y="2048517"/>
                  <a:pt x="3407746" y="1969142"/>
                </a:cubicBezTo>
                <a:cubicBezTo>
                  <a:pt x="3534746" y="1889767"/>
                  <a:pt x="3667038" y="1924163"/>
                  <a:pt x="3915746" y="1699267"/>
                </a:cubicBezTo>
                <a:cubicBezTo>
                  <a:pt x="4164454" y="1474371"/>
                  <a:pt x="4675100" y="871121"/>
                  <a:pt x="4899996" y="619767"/>
                </a:cubicBezTo>
                <a:cubicBezTo>
                  <a:pt x="5124892" y="368413"/>
                  <a:pt x="5191038" y="265225"/>
                  <a:pt x="5265121" y="191142"/>
                </a:cubicBezTo>
                <a:cubicBezTo>
                  <a:pt x="5339204" y="117059"/>
                  <a:pt x="5180454" y="-189858"/>
                  <a:pt x="5344496" y="175267"/>
                </a:cubicBezTo>
                <a:cubicBezTo>
                  <a:pt x="5508538" y="540392"/>
                  <a:pt x="6146184" y="1992955"/>
                  <a:pt x="6249371" y="2381892"/>
                </a:cubicBezTo>
                <a:cubicBezTo>
                  <a:pt x="6352558" y="2770829"/>
                  <a:pt x="6177934" y="2493017"/>
                  <a:pt x="5963621" y="2508892"/>
                </a:cubicBezTo>
                <a:cubicBezTo>
                  <a:pt x="5749308" y="2524767"/>
                  <a:pt x="5238663" y="2461267"/>
                  <a:pt x="4963496" y="2477142"/>
                </a:cubicBezTo>
                <a:cubicBezTo>
                  <a:pt x="4688329" y="2493017"/>
                  <a:pt x="4537517" y="2535350"/>
                  <a:pt x="4312621" y="2604142"/>
                </a:cubicBezTo>
                <a:cubicBezTo>
                  <a:pt x="4087725" y="2672934"/>
                  <a:pt x="3712017" y="2844913"/>
                  <a:pt x="3614121" y="2889892"/>
                </a:cubicBezTo>
                <a:cubicBezTo>
                  <a:pt x="3516225" y="2934871"/>
                  <a:pt x="3910454" y="2778767"/>
                  <a:pt x="3725246" y="2874017"/>
                </a:cubicBezTo>
                <a:cubicBezTo>
                  <a:pt x="3540038" y="2969267"/>
                  <a:pt x="2841538" y="3302642"/>
                  <a:pt x="2502871" y="3461392"/>
                </a:cubicBezTo>
                <a:cubicBezTo>
                  <a:pt x="2164204" y="3620142"/>
                  <a:pt x="1957829" y="3749788"/>
                  <a:pt x="1693246" y="3826517"/>
                </a:cubicBezTo>
                <a:cubicBezTo>
                  <a:pt x="1428663" y="3903246"/>
                  <a:pt x="1172017" y="3868850"/>
                  <a:pt x="915371" y="3921767"/>
                </a:cubicBezTo>
                <a:cubicBezTo>
                  <a:pt x="658725" y="3974684"/>
                  <a:pt x="290954" y="4122850"/>
                  <a:pt x="153371" y="4144017"/>
                </a:cubicBezTo>
                <a:cubicBezTo>
                  <a:pt x="15788" y="4165184"/>
                  <a:pt x="-68879" y="4096392"/>
                  <a:pt x="73996" y="4032892"/>
                </a:cubicBezTo>
                <a:close/>
              </a:path>
            </a:pathLst>
          </a:custGeom>
          <a:gradFill flip="none" rotWithShape="1">
            <a:gsLst>
              <a:gs pos="0">
                <a:srgbClr val="FFFF00"/>
              </a:gs>
              <a:gs pos="100000">
                <a:srgbClr val="FFFFFF"/>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 name="Straight Connector 24"/>
          <p:cNvCxnSpPr/>
          <p:nvPr/>
        </p:nvCxnSpPr>
        <p:spPr>
          <a:xfrm flipV="1">
            <a:off x="5651500" y="3365500"/>
            <a:ext cx="79375" cy="2707015"/>
          </a:xfrm>
          <a:prstGeom prst="line">
            <a:avLst/>
          </a:prstGeom>
          <a:ln>
            <a:solidFill>
              <a:srgbClr val="FF0000"/>
            </a:solidFill>
            <a:prstDash val="sysDash"/>
          </a:ln>
          <a:effectLst>
            <a:innerShdw blurRad="63500" dist="50800" dir="13500000">
              <a:prstClr val="black">
                <a:alpha val="50000"/>
              </a:prstClr>
            </a:inn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flipV="1">
            <a:off x="1873250" y="4572000"/>
            <a:ext cx="3778250" cy="158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3564" name="TextBox 7"/>
          <p:cNvSpPr txBox="1">
            <a:spLocks noChangeArrowheads="1"/>
          </p:cNvSpPr>
          <p:nvPr/>
        </p:nvSpPr>
        <p:spPr bwMode="auto">
          <a:xfrm>
            <a:off x="7437438" y="3686175"/>
            <a:ext cx="1825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At-risk student</a:t>
            </a:r>
          </a:p>
        </p:txBody>
      </p:sp>
      <p:sp>
        <p:nvSpPr>
          <p:cNvPr id="26" name="TextBox 25"/>
          <p:cNvSpPr txBox="1">
            <a:spLocks noChangeArrowheads="1"/>
          </p:cNvSpPr>
          <p:nvPr/>
        </p:nvSpPr>
        <p:spPr bwMode="auto">
          <a:xfrm>
            <a:off x="6607175" y="2868613"/>
            <a:ext cx="12636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75%</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10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punks_white"/>
          <p:cNvPicPr>
            <a:picLocks noChangeAspect="1" noChangeArrowheads="1"/>
          </p:cNvPicPr>
          <p:nvPr/>
        </p:nvPicPr>
        <p:blipFill>
          <a:blip r:embed="rId4">
            <a:alphaModFix amt="14000"/>
            <a:extLst>
              <a:ext uri="{28A0092B-C50C-407E-A947-70E740481C1C}">
                <a14:useLocalDpi xmlns:a14="http://schemas.microsoft.com/office/drawing/2010/main" val="0"/>
              </a:ext>
            </a:extLst>
          </a:blip>
          <a:srcRect/>
          <a:stretch>
            <a:fillRect/>
          </a:stretch>
        </p:blipFill>
        <p:spPr bwMode="auto">
          <a:xfrm>
            <a:off x="1066800" y="1143000"/>
            <a:ext cx="8991600" cy="6386513"/>
          </a:xfrm>
          <a:prstGeom prst="rect">
            <a:avLst/>
          </a:prstGeom>
          <a:noFill/>
          <a:ln>
            <a:noFill/>
          </a:ln>
          <a:extLst>
            <a:ext uri="{909E8E84-426E-40dd-AFC4-6F175D3DCCD1}">
              <a14:hiddenFill xmlns:a14="http://schemas.microsoft.com/office/drawing/2010/main" xmlns="">
                <a:solidFill>
                  <a:srgbClr val="FFFFFF">
                    <a:alpha val="14117"/>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200400"/>
            <a:ext cx="1296988" cy="1144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648200"/>
            <a:ext cx="1743075"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724400"/>
            <a:ext cx="1763713" cy="1347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2743200"/>
            <a:ext cx="1670050" cy="1149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1524000"/>
            <a:ext cx="1006475"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52" name="Picture 8"/>
          <p:cNvPicPr>
            <a:picLocks noChangeAspect="1" noChangeArrowheads="1"/>
          </p:cNvPicPr>
          <p:nvPr/>
        </p:nvPicPr>
        <p:blipFill>
          <a:blip r:embed="rId10">
            <a:alphaModFix amt="75000"/>
            <a:extLst>
              <a:ext uri="{28A0092B-C50C-407E-A947-70E740481C1C}">
                <a14:useLocalDpi xmlns:a14="http://schemas.microsoft.com/office/drawing/2010/main" val="0"/>
              </a:ext>
            </a:extLst>
          </a:blip>
          <a:srcRect/>
          <a:stretch>
            <a:fillRect/>
          </a:stretch>
        </p:blipFill>
        <p:spPr bwMode="auto">
          <a:xfrm>
            <a:off x="609600" y="1371600"/>
            <a:ext cx="1143000" cy="1100138"/>
          </a:xfrm>
          <a:prstGeom prst="rect">
            <a:avLst/>
          </a:prstGeom>
          <a:noFill/>
          <a:ln>
            <a:noFill/>
          </a:ln>
          <a:effectLst/>
          <a:extLst>
            <a:ext uri="{909E8E84-426E-40dd-AFC4-6F175D3DCCD1}">
              <a14:hiddenFill xmlns:a14="http://schemas.microsoft.com/office/drawing/2010/main" xmlns="">
                <a:solidFill>
                  <a:schemeClr val="accent1">
                    <a:alpha val="75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5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3000" y="2819400"/>
            <a:ext cx="1878013" cy="1160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5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3200" y="4191000"/>
            <a:ext cx="990600" cy="989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5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4572000"/>
            <a:ext cx="2362200" cy="1398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5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1524000"/>
            <a:ext cx="1395413"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57"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90800" y="5594350"/>
            <a:ext cx="2209800" cy="126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58" name="Text Box 14"/>
          <p:cNvSpPr txBox="1">
            <a:spLocks noChangeArrowheads="1"/>
          </p:cNvSpPr>
          <p:nvPr/>
        </p:nvSpPr>
        <p:spPr bwMode="auto">
          <a:xfrm>
            <a:off x="1295400" y="381000"/>
            <a:ext cx="72390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4400"/>
              <a:t>Scapegoats of misbehaviour</a:t>
            </a:r>
            <a:endParaRPr lang="en-US"/>
          </a:p>
        </p:txBody>
      </p:sp>
      <p:sp>
        <p:nvSpPr>
          <p:cNvPr id="6159" name="Text Box 15"/>
          <p:cNvSpPr txBox="1">
            <a:spLocks noChangeArrowheads="1"/>
          </p:cNvSpPr>
          <p:nvPr/>
        </p:nvSpPr>
        <p:spPr bwMode="auto">
          <a:xfrm rot="1703946">
            <a:off x="7772400" y="5029200"/>
            <a:ext cx="1371600" cy="579438"/>
          </a:xfrm>
          <a:prstGeom prst="rect">
            <a:avLst/>
          </a:prstGeom>
          <a:noFill/>
          <a:ln>
            <a:noFill/>
          </a:ln>
          <a:effectLst>
            <a:outerShdw blurRad="63500" dist="38090" dir="19140026"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solidFill>
                  <a:srgbClr val="FFFF00"/>
                </a:solidFill>
              </a:rPr>
              <a:t>drugs</a:t>
            </a:r>
          </a:p>
        </p:txBody>
      </p:sp>
      <p:sp>
        <p:nvSpPr>
          <p:cNvPr id="6160" name="Text Box 16"/>
          <p:cNvSpPr txBox="1">
            <a:spLocks noChangeArrowheads="1"/>
          </p:cNvSpPr>
          <p:nvPr/>
        </p:nvSpPr>
        <p:spPr bwMode="auto">
          <a:xfrm rot="-1341769">
            <a:off x="152400" y="1676400"/>
            <a:ext cx="2362200" cy="579438"/>
          </a:xfrm>
          <a:prstGeom prst="rect">
            <a:avLst/>
          </a:prstGeom>
          <a:noFill/>
          <a:ln>
            <a:noFill/>
          </a:ln>
          <a:effectLst>
            <a:outerShdw blurRad="63500" dist="38092"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solidFill>
                  <a:srgbClr val="FFFF00"/>
                </a:solidFill>
              </a:rPr>
              <a:t>pop culture</a:t>
            </a:r>
          </a:p>
        </p:txBody>
      </p:sp>
      <p:sp>
        <p:nvSpPr>
          <p:cNvPr id="6161" name="Text Box 17"/>
          <p:cNvSpPr txBox="1">
            <a:spLocks noChangeArrowheads="1"/>
          </p:cNvSpPr>
          <p:nvPr/>
        </p:nvSpPr>
        <p:spPr bwMode="auto">
          <a:xfrm rot="432533">
            <a:off x="1828800" y="6019800"/>
            <a:ext cx="4495800" cy="579438"/>
          </a:xfrm>
          <a:prstGeom prst="rect">
            <a:avLst/>
          </a:prstGeom>
          <a:noFill/>
          <a:ln>
            <a:noFill/>
          </a:ln>
          <a:effectLst>
            <a:outerShdw blurRad="63500" dist="38099" dir="2700000" algn="ctr" rotWithShape="0">
              <a:srgbClr val="000000">
                <a:alpha val="82001"/>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solidFill>
                  <a:srgbClr val="FFFF00"/>
                </a:solidFill>
              </a:rPr>
              <a:t>dysfunctional families</a:t>
            </a:r>
          </a:p>
        </p:txBody>
      </p:sp>
      <p:sp>
        <p:nvSpPr>
          <p:cNvPr id="6162" name="Text Box 18"/>
          <p:cNvSpPr txBox="1">
            <a:spLocks noChangeArrowheads="1"/>
          </p:cNvSpPr>
          <p:nvPr/>
        </p:nvSpPr>
        <p:spPr bwMode="auto">
          <a:xfrm rot="1222803">
            <a:off x="609600" y="3505200"/>
            <a:ext cx="236220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solidFill>
                  <a:srgbClr val="FFFF00"/>
                </a:solidFill>
              </a:rPr>
              <a:t>the media</a:t>
            </a:r>
          </a:p>
        </p:txBody>
      </p:sp>
      <p:sp>
        <p:nvSpPr>
          <p:cNvPr id="6163" name="Text Box 19"/>
          <p:cNvSpPr txBox="1">
            <a:spLocks noChangeArrowheads="1"/>
          </p:cNvSpPr>
          <p:nvPr/>
        </p:nvSpPr>
        <p:spPr bwMode="auto">
          <a:xfrm rot="894894">
            <a:off x="3505200" y="1981200"/>
            <a:ext cx="2514600" cy="579438"/>
          </a:xfrm>
          <a:prstGeom prst="rect">
            <a:avLst/>
          </a:prstGeom>
          <a:noFill/>
          <a:ln>
            <a:noFill/>
          </a:ln>
          <a:effectLst>
            <a:outerShdw blurRad="63500" dist="38095"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solidFill>
                  <a:srgbClr val="FFFF00"/>
                </a:solidFill>
              </a:rPr>
              <a:t>innate evil</a:t>
            </a:r>
            <a:endParaRPr lang="en-US">
              <a:solidFill>
                <a:srgbClr val="FFFF00"/>
              </a:solidFill>
            </a:endParaRPr>
          </a:p>
        </p:txBody>
      </p:sp>
      <p:sp>
        <p:nvSpPr>
          <p:cNvPr id="6164" name="Line 20"/>
          <p:cNvSpPr>
            <a:spLocks noChangeShapeType="1"/>
          </p:cNvSpPr>
          <p:nvPr/>
        </p:nvSpPr>
        <p:spPr bwMode="auto">
          <a:xfrm>
            <a:off x="1371600" y="1219200"/>
            <a:ext cx="70866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6165" name="Text Box 21"/>
          <p:cNvSpPr txBox="1">
            <a:spLocks noChangeArrowheads="1"/>
          </p:cNvSpPr>
          <p:nvPr/>
        </p:nvSpPr>
        <p:spPr bwMode="auto">
          <a:xfrm rot="-527234">
            <a:off x="2057400" y="4267200"/>
            <a:ext cx="3124200" cy="579438"/>
          </a:xfrm>
          <a:prstGeom prst="rect">
            <a:avLst/>
          </a:prstGeom>
          <a:noFill/>
          <a:ln>
            <a:noFill/>
          </a:ln>
          <a:effectLst>
            <a:outerShdw blurRad="63500" dist="38094" dir="19019991"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solidFill>
                  <a:srgbClr val="FFFF00"/>
                </a:solidFill>
              </a:rPr>
              <a:t>loss of values</a:t>
            </a:r>
          </a:p>
        </p:txBody>
      </p:sp>
      <p:sp>
        <p:nvSpPr>
          <p:cNvPr id="6166" name="Text Box 22"/>
          <p:cNvSpPr txBox="1">
            <a:spLocks noChangeArrowheads="1"/>
          </p:cNvSpPr>
          <p:nvPr/>
        </p:nvSpPr>
        <p:spPr bwMode="auto">
          <a:xfrm rot="-676129">
            <a:off x="6096000" y="1524000"/>
            <a:ext cx="1752600" cy="579438"/>
          </a:xfrm>
          <a:prstGeom prst="rect">
            <a:avLst/>
          </a:prstGeom>
          <a:noFill/>
          <a:ln>
            <a:noFill/>
          </a:ln>
          <a:effectLst>
            <a:outerShdw blurRad="63500" dist="38089"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solidFill>
                  <a:srgbClr val="FFFF00"/>
                </a:solidFill>
              </a:rPr>
              <a:t>Internet</a:t>
            </a:r>
          </a:p>
        </p:txBody>
      </p:sp>
      <p:sp>
        <p:nvSpPr>
          <p:cNvPr id="6167" name="Text Box 23"/>
          <p:cNvSpPr txBox="1">
            <a:spLocks noChangeArrowheads="1"/>
          </p:cNvSpPr>
          <p:nvPr/>
        </p:nvSpPr>
        <p:spPr bwMode="auto">
          <a:xfrm rot="809595">
            <a:off x="3962400" y="3505200"/>
            <a:ext cx="3810000" cy="579438"/>
          </a:xfrm>
          <a:prstGeom prst="rect">
            <a:avLst/>
          </a:prstGeom>
          <a:noFill/>
          <a:ln>
            <a:noFill/>
          </a:ln>
          <a:effectLst>
            <a:outerShdw blurRad="63500" dist="38081" dir="18719971"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solidFill>
                  <a:srgbClr val="FFFF00"/>
                </a:solidFill>
              </a:rPr>
              <a:t>economic downturn</a:t>
            </a:r>
          </a:p>
        </p:txBody>
      </p:sp>
      <p:sp>
        <p:nvSpPr>
          <p:cNvPr id="6168" name="Text Box 24"/>
          <p:cNvSpPr txBox="1">
            <a:spLocks noChangeArrowheads="1"/>
          </p:cNvSpPr>
          <p:nvPr/>
        </p:nvSpPr>
        <p:spPr bwMode="auto">
          <a:xfrm rot="936341">
            <a:off x="685800" y="4800600"/>
            <a:ext cx="1371600" cy="579438"/>
          </a:xfrm>
          <a:prstGeom prst="rect">
            <a:avLst/>
          </a:prstGeom>
          <a:noFill/>
          <a:ln>
            <a:noFill/>
          </a:ln>
          <a:effectLst>
            <a:outerShdw blurRad="63500" dist="38090"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solidFill>
                  <a:srgbClr val="FFFF00"/>
                </a:solidFill>
              </a:rPr>
              <a:t>diet</a:t>
            </a:r>
          </a:p>
        </p:txBody>
      </p:sp>
      <p:sp>
        <p:nvSpPr>
          <p:cNvPr id="6169" name="Text Box 25"/>
          <p:cNvSpPr txBox="1">
            <a:spLocks noChangeArrowheads="1"/>
          </p:cNvSpPr>
          <p:nvPr/>
        </p:nvSpPr>
        <p:spPr bwMode="auto">
          <a:xfrm rot="1058082">
            <a:off x="6781800" y="2819400"/>
            <a:ext cx="251460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solidFill>
                  <a:srgbClr val="FFFF00"/>
                </a:solidFill>
              </a:rPr>
              <a:t>video games</a:t>
            </a:r>
            <a:endParaRPr lang="en-US" sz="3200"/>
          </a:p>
        </p:txBody>
      </p:sp>
      <p:sp>
        <p:nvSpPr>
          <p:cNvPr id="6170" name="Text Box 26"/>
          <p:cNvSpPr txBox="1">
            <a:spLocks noChangeArrowheads="1"/>
          </p:cNvSpPr>
          <p:nvPr/>
        </p:nvSpPr>
        <p:spPr bwMode="auto">
          <a:xfrm rot="-417429">
            <a:off x="4038600" y="4953000"/>
            <a:ext cx="3581400" cy="579438"/>
          </a:xfrm>
          <a:prstGeom prst="rect">
            <a:avLst/>
          </a:prstGeom>
          <a:noFill/>
          <a:ln>
            <a:noFill/>
          </a:ln>
          <a:effectLst>
            <a:outerShdw blurRad="63500" dist="38068"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solidFill>
                  <a:srgbClr val="FFFF00"/>
                </a:solidFill>
              </a:rPr>
              <a:t>social networking</a:t>
            </a:r>
          </a:p>
        </p:txBody>
      </p:sp>
      <p:grpSp>
        <p:nvGrpSpPr>
          <p:cNvPr id="6171" name="Group 27"/>
          <p:cNvGrpSpPr>
            <a:grpSpLocks/>
          </p:cNvGrpSpPr>
          <p:nvPr/>
        </p:nvGrpSpPr>
        <p:grpSpPr bwMode="auto">
          <a:xfrm>
            <a:off x="1828800" y="1143000"/>
            <a:ext cx="5892800" cy="5892800"/>
            <a:chOff x="1152" y="608"/>
            <a:chExt cx="3712" cy="3712"/>
          </a:xfrm>
        </p:grpSpPr>
        <p:pic>
          <p:nvPicPr>
            <p:cNvPr id="24604" name="Picture 28" descr="do_n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52" y="608"/>
              <a:ext cx="3712" cy="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05" name="Text Box 29"/>
            <p:cNvSpPr txBox="1">
              <a:spLocks noChangeArrowheads="1"/>
            </p:cNvSpPr>
            <p:nvPr/>
          </p:nvSpPr>
          <p:spPr bwMode="auto">
            <a:xfrm rot="2667582">
              <a:off x="1488" y="2304"/>
              <a:ext cx="3120" cy="4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4000" b="1"/>
                <a:t>factors not causes</a:t>
              </a:r>
              <a:endParaRPr lang="en-AU" b="1"/>
            </a:p>
          </p:txBody>
        </p:sp>
      </p:grpSp>
    </p:spTree>
    <p:custDataLst>
      <p:tags r:id="rId1"/>
    </p:custDataLst>
  </p:cSld>
  <p:clrMapOvr>
    <a:masterClrMapping/>
  </p:clrMapOvr>
  <p:transition advTm="429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63"/>
                                        </p:tgtEl>
                                        <p:attrNameLst>
                                          <p:attrName>style.visibility</p:attrName>
                                        </p:attrNameLst>
                                      </p:cBhvr>
                                      <p:to>
                                        <p:strVal val="visible"/>
                                      </p:to>
                                    </p:set>
                                    <p:animEffect transition="in" filter="fade">
                                      <p:cBhvr>
                                        <p:cTn id="7" dur="500"/>
                                        <p:tgtEl>
                                          <p:spTgt spid="6163"/>
                                        </p:tgtEl>
                                      </p:cBhvr>
                                    </p:animEffect>
                                  </p:childTnLst>
                                </p:cTn>
                              </p:par>
                              <p:par>
                                <p:cTn id="8" presetID="10" presetClass="entr" presetSubtype="0" fill="hold"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fade">
                                      <p:cBhvr>
                                        <p:cTn id="10" dur="500"/>
                                        <p:tgtEl>
                                          <p:spTgt spid="61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159"/>
                                        </p:tgtEl>
                                        <p:attrNameLst>
                                          <p:attrName>style.visibility</p:attrName>
                                        </p:attrNameLst>
                                      </p:cBhvr>
                                      <p:to>
                                        <p:strVal val="visible"/>
                                      </p:to>
                                    </p:set>
                                    <p:animEffect transition="in" filter="fade">
                                      <p:cBhvr>
                                        <p:cTn id="15" dur="500"/>
                                        <p:tgtEl>
                                          <p:spTgt spid="6159"/>
                                        </p:tgtEl>
                                      </p:cBhvr>
                                    </p:animEffect>
                                  </p:childTnLst>
                                </p:cTn>
                              </p:par>
                              <p:par>
                                <p:cTn id="16" presetID="10" presetClass="entr" presetSubtype="0"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160"/>
                                        </p:tgtEl>
                                        <p:attrNameLst>
                                          <p:attrName>style.visibility</p:attrName>
                                        </p:attrNameLst>
                                      </p:cBhvr>
                                      <p:to>
                                        <p:strVal val="visible"/>
                                      </p:to>
                                    </p:set>
                                    <p:animEffect transition="in" filter="fade">
                                      <p:cBhvr>
                                        <p:cTn id="23" dur="500"/>
                                        <p:tgtEl>
                                          <p:spTgt spid="6160"/>
                                        </p:tgtEl>
                                      </p:cBhvr>
                                    </p:animEffect>
                                  </p:childTnLst>
                                </p:cTn>
                              </p:par>
                              <p:par>
                                <p:cTn id="24" presetID="10" presetClass="entr" presetSubtype="0" fill="hold" nodeType="withEffect">
                                  <p:stCondLst>
                                    <p:cond delay="0"/>
                                  </p:stCondLst>
                                  <p:childTnLst>
                                    <p:set>
                                      <p:cBhvr>
                                        <p:cTn id="25" dur="1" fill="hold">
                                          <p:stCondLst>
                                            <p:cond delay="0"/>
                                          </p:stCondLst>
                                        </p:cTn>
                                        <p:tgtEl>
                                          <p:spTgt spid="6152"/>
                                        </p:tgtEl>
                                        <p:attrNameLst>
                                          <p:attrName>style.visibility</p:attrName>
                                        </p:attrNameLst>
                                      </p:cBhvr>
                                      <p:to>
                                        <p:strVal val="visible"/>
                                      </p:to>
                                    </p:set>
                                    <p:animEffect transition="in" filter="fade">
                                      <p:cBhvr>
                                        <p:cTn id="26" dur="500"/>
                                        <p:tgtEl>
                                          <p:spTgt spid="61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161"/>
                                        </p:tgtEl>
                                        <p:attrNameLst>
                                          <p:attrName>style.visibility</p:attrName>
                                        </p:attrNameLst>
                                      </p:cBhvr>
                                      <p:to>
                                        <p:strVal val="visible"/>
                                      </p:to>
                                    </p:set>
                                    <p:animEffect transition="in" filter="fade">
                                      <p:cBhvr>
                                        <p:cTn id="31" dur="500"/>
                                        <p:tgtEl>
                                          <p:spTgt spid="6161"/>
                                        </p:tgtEl>
                                      </p:cBhvr>
                                    </p:animEffect>
                                  </p:childTnLst>
                                </p:cTn>
                              </p:par>
                              <p:par>
                                <p:cTn id="32" presetID="10" presetClass="entr" presetSubtype="0" fill="hold" nodeType="withEffect">
                                  <p:stCondLst>
                                    <p:cond delay="0"/>
                                  </p:stCondLst>
                                  <p:childTnLst>
                                    <p:set>
                                      <p:cBhvr>
                                        <p:cTn id="33" dur="1" fill="hold">
                                          <p:stCondLst>
                                            <p:cond delay="0"/>
                                          </p:stCondLst>
                                        </p:cTn>
                                        <p:tgtEl>
                                          <p:spTgt spid="6157"/>
                                        </p:tgtEl>
                                        <p:attrNameLst>
                                          <p:attrName>style.visibility</p:attrName>
                                        </p:attrNameLst>
                                      </p:cBhvr>
                                      <p:to>
                                        <p:strVal val="visible"/>
                                      </p:to>
                                    </p:set>
                                    <p:animEffect transition="in" filter="fade">
                                      <p:cBhvr>
                                        <p:cTn id="34" dur="500"/>
                                        <p:tgtEl>
                                          <p:spTgt spid="615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162"/>
                                        </p:tgtEl>
                                        <p:attrNameLst>
                                          <p:attrName>style.visibility</p:attrName>
                                        </p:attrNameLst>
                                      </p:cBhvr>
                                      <p:to>
                                        <p:strVal val="visible"/>
                                      </p:to>
                                    </p:set>
                                    <p:animEffect transition="in" filter="fade">
                                      <p:cBhvr>
                                        <p:cTn id="39" dur="500"/>
                                        <p:tgtEl>
                                          <p:spTgt spid="6162"/>
                                        </p:tgtEl>
                                      </p:cBhvr>
                                    </p:animEffect>
                                  </p:childTnLst>
                                </p:cTn>
                              </p:par>
                              <p:par>
                                <p:cTn id="40" presetID="10" presetClass="entr" presetSubtype="0" fill="hold" nodeType="withEffect">
                                  <p:stCondLst>
                                    <p:cond delay="0"/>
                                  </p:stCondLst>
                                  <p:childTnLst>
                                    <p:set>
                                      <p:cBhvr>
                                        <p:cTn id="41" dur="1" fill="hold">
                                          <p:stCondLst>
                                            <p:cond delay="0"/>
                                          </p:stCondLst>
                                        </p:cTn>
                                        <p:tgtEl>
                                          <p:spTgt spid="6153"/>
                                        </p:tgtEl>
                                        <p:attrNameLst>
                                          <p:attrName>style.visibility</p:attrName>
                                        </p:attrNameLst>
                                      </p:cBhvr>
                                      <p:to>
                                        <p:strVal val="visible"/>
                                      </p:to>
                                    </p:set>
                                    <p:animEffect transition="in" filter="fade">
                                      <p:cBhvr>
                                        <p:cTn id="42" dur="500"/>
                                        <p:tgtEl>
                                          <p:spTgt spid="615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65"/>
                                        </p:tgtEl>
                                        <p:attrNameLst>
                                          <p:attrName>style.visibility</p:attrName>
                                        </p:attrNameLst>
                                      </p:cBhvr>
                                      <p:to>
                                        <p:strVal val="visible"/>
                                      </p:to>
                                    </p:set>
                                    <p:animEffect transition="in" filter="fade">
                                      <p:cBhvr>
                                        <p:cTn id="47" dur="500"/>
                                        <p:tgtEl>
                                          <p:spTgt spid="6165"/>
                                        </p:tgtEl>
                                      </p:cBhvr>
                                    </p:animEffect>
                                  </p:childTnLst>
                                </p:cTn>
                              </p:par>
                              <p:par>
                                <p:cTn id="48" presetID="10" presetClass="entr" presetSubtype="0" fill="hold" nodeType="withEffect">
                                  <p:stCondLst>
                                    <p:cond delay="0"/>
                                  </p:stCondLst>
                                  <p:childTnLst>
                                    <p:set>
                                      <p:cBhvr>
                                        <p:cTn id="49" dur="1" fill="hold">
                                          <p:stCondLst>
                                            <p:cond delay="0"/>
                                          </p:stCondLst>
                                        </p:cTn>
                                        <p:tgtEl>
                                          <p:spTgt spid="6154"/>
                                        </p:tgtEl>
                                        <p:attrNameLst>
                                          <p:attrName>style.visibility</p:attrName>
                                        </p:attrNameLst>
                                      </p:cBhvr>
                                      <p:to>
                                        <p:strVal val="visible"/>
                                      </p:to>
                                    </p:set>
                                    <p:animEffect transition="in" filter="fade">
                                      <p:cBhvr>
                                        <p:cTn id="50" dur="500"/>
                                        <p:tgtEl>
                                          <p:spTgt spid="615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166"/>
                                        </p:tgtEl>
                                        <p:attrNameLst>
                                          <p:attrName>style.visibility</p:attrName>
                                        </p:attrNameLst>
                                      </p:cBhvr>
                                      <p:to>
                                        <p:strVal val="visible"/>
                                      </p:to>
                                    </p:set>
                                    <p:animEffect transition="in" filter="fade">
                                      <p:cBhvr>
                                        <p:cTn id="55" dur="500"/>
                                        <p:tgtEl>
                                          <p:spTgt spid="6166"/>
                                        </p:tgtEl>
                                      </p:cBhvr>
                                    </p:animEffect>
                                  </p:childTnLst>
                                </p:cTn>
                              </p:par>
                              <p:par>
                                <p:cTn id="56" presetID="10" presetClass="entr" presetSubtype="0" fill="hold" nodeType="withEffect">
                                  <p:stCondLst>
                                    <p:cond delay="0"/>
                                  </p:stCondLst>
                                  <p:childTnLst>
                                    <p:set>
                                      <p:cBhvr>
                                        <p:cTn id="57" dur="1" fill="hold">
                                          <p:stCondLst>
                                            <p:cond delay="0"/>
                                          </p:stCondLst>
                                        </p:cTn>
                                        <p:tgtEl>
                                          <p:spTgt spid="6156"/>
                                        </p:tgtEl>
                                        <p:attrNameLst>
                                          <p:attrName>style.visibility</p:attrName>
                                        </p:attrNameLst>
                                      </p:cBhvr>
                                      <p:to>
                                        <p:strVal val="visible"/>
                                      </p:to>
                                    </p:set>
                                    <p:animEffect transition="in" filter="fade">
                                      <p:cBhvr>
                                        <p:cTn id="58" dur="500"/>
                                        <p:tgtEl>
                                          <p:spTgt spid="615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167"/>
                                        </p:tgtEl>
                                        <p:attrNameLst>
                                          <p:attrName>style.visibility</p:attrName>
                                        </p:attrNameLst>
                                      </p:cBhvr>
                                      <p:to>
                                        <p:strVal val="visible"/>
                                      </p:to>
                                    </p:set>
                                    <p:animEffect transition="in" filter="fade">
                                      <p:cBhvr>
                                        <p:cTn id="63" dur="500"/>
                                        <p:tgtEl>
                                          <p:spTgt spid="6167"/>
                                        </p:tgtEl>
                                      </p:cBhvr>
                                    </p:animEffect>
                                  </p:childTnLst>
                                </p:cTn>
                              </p:par>
                              <p:par>
                                <p:cTn id="64" presetID="10" presetClass="entr" presetSubtype="0" fill="hold" nodeType="withEffect">
                                  <p:stCondLst>
                                    <p:cond delay="0"/>
                                  </p:stCondLst>
                                  <p:childTnLst>
                                    <p:set>
                                      <p:cBhvr>
                                        <p:cTn id="65" dur="1" fill="hold">
                                          <p:stCondLst>
                                            <p:cond delay="0"/>
                                          </p:stCondLst>
                                        </p:cTn>
                                        <p:tgtEl>
                                          <p:spTgt spid="6147"/>
                                        </p:tgtEl>
                                        <p:attrNameLst>
                                          <p:attrName>style.visibility</p:attrName>
                                        </p:attrNameLst>
                                      </p:cBhvr>
                                      <p:to>
                                        <p:strVal val="visible"/>
                                      </p:to>
                                    </p:set>
                                    <p:animEffect transition="in" filter="fade">
                                      <p:cBhvr>
                                        <p:cTn id="66" dur="500"/>
                                        <p:tgtEl>
                                          <p:spTgt spid="614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68"/>
                                        </p:tgtEl>
                                        <p:attrNameLst>
                                          <p:attrName>style.visibility</p:attrName>
                                        </p:attrNameLst>
                                      </p:cBhvr>
                                      <p:to>
                                        <p:strVal val="visible"/>
                                      </p:to>
                                    </p:set>
                                    <p:animEffect transition="in" filter="fade">
                                      <p:cBhvr>
                                        <p:cTn id="71" dur="500"/>
                                        <p:tgtEl>
                                          <p:spTgt spid="6168"/>
                                        </p:tgtEl>
                                      </p:cBhvr>
                                    </p:animEffect>
                                  </p:childTnLst>
                                </p:cTn>
                              </p:par>
                              <p:par>
                                <p:cTn id="72" presetID="10" presetClass="entr" presetSubtype="0" fill="hold" nodeType="withEffect">
                                  <p:stCondLst>
                                    <p:cond delay="0"/>
                                  </p:stCondLst>
                                  <p:childTnLst>
                                    <p:set>
                                      <p:cBhvr>
                                        <p:cTn id="73" dur="1" fill="hold">
                                          <p:stCondLst>
                                            <p:cond delay="0"/>
                                          </p:stCondLst>
                                        </p:cTn>
                                        <p:tgtEl>
                                          <p:spTgt spid="6149"/>
                                        </p:tgtEl>
                                        <p:attrNameLst>
                                          <p:attrName>style.visibility</p:attrName>
                                        </p:attrNameLst>
                                      </p:cBhvr>
                                      <p:to>
                                        <p:strVal val="visible"/>
                                      </p:to>
                                    </p:set>
                                    <p:animEffect transition="in" filter="fade">
                                      <p:cBhvr>
                                        <p:cTn id="74" dur="500"/>
                                        <p:tgtEl>
                                          <p:spTgt spid="614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169"/>
                                        </p:tgtEl>
                                        <p:attrNameLst>
                                          <p:attrName>style.visibility</p:attrName>
                                        </p:attrNameLst>
                                      </p:cBhvr>
                                      <p:to>
                                        <p:strVal val="visible"/>
                                      </p:to>
                                    </p:set>
                                    <p:animEffect transition="in" filter="fade">
                                      <p:cBhvr>
                                        <p:cTn id="79" dur="500"/>
                                        <p:tgtEl>
                                          <p:spTgt spid="6169"/>
                                        </p:tgtEl>
                                      </p:cBhvr>
                                    </p:animEffect>
                                  </p:childTnLst>
                                </p:cTn>
                              </p:par>
                              <p:par>
                                <p:cTn id="80" presetID="10" presetClass="entr" presetSubtype="0" fill="hold" nodeType="withEffect">
                                  <p:stCondLst>
                                    <p:cond delay="0"/>
                                  </p:stCondLst>
                                  <p:childTnLst>
                                    <p:set>
                                      <p:cBhvr>
                                        <p:cTn id="81" dur="1" fill="hold">
                                          <p:stCondLst>
                                            <p:cond delay="0"/>
                                          </p:stCondLst>
                                        </p:cTn>
                                        <p:tgtEl>
                                          <p:spTgt spid="6150"/>
                                        </p:tgtEl>
                                        <p:attrNameLst>
                                          <p:attrName>style.visibility</p:attrName>
                                        </p:attrNameLst>
                                      </p:cBhvr>
                                      <p:to>
                                        <p:strVal val="visible"/>
                                      </p:to>
                                    </p:set>
                                    <p:animEffect transition="in" filter="fade">
                                      <p:cBhvr>
                                        <p:cTn id="82" dur="500"/>
                                        <p:tgtEl>
                                          <p:spTgt spid="615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170"/>
                                        </p:tgtEl>
                                        <p:attrNameLst>
                                          <p:attrName>style.visibility</p:attrName>
                                        </p:attrNameLst>
                                      </p:cBhvr>
                                      <p:to>
                                        <p:strVal val="visible"/>
                                      </p:to>
                                    </p:set>
                                    <p:animEffect transition="in" filter="fade">
                                      <p:cBhvr>
                                        <p:cTn id="87" dur="500"/>
                                        <p:tgtEl>
                                          <p:spTgt spid="6170"/>
                                        </p:tgtEl>
                                      </p:cBhvr>
                                    </p:animEffect>
                                  </p:childTnLst>
                                </p:cTn>
                              </p:par>
                              <p:par>
                                <p:cTn id="88" presetID="10" presetClass="entr" presetSubtype="0" fill="hold" nodeType="withEffect">
                                  <p:stCondLst>
                                    <p:cond delay="0"/>
                                  </p:stCondLst>
                                  <p:childTnLst>
                                    <p:set>
                                      <p:cBhvr>
                                        <p:cTn id="89" dur="1" fill="hold">
                                          <p:stCondLst>
                                            <p:cond delay="0"/>
                                          </p:stCondLst>
                                        </p:cTn>
                                        <p:tgtEl>
                                          <p:spTgt spid="6155"/>
                                        </p:tgtEl>
                                        <p:attrNameLst>
                                          <p:attrName>style.visibility</p:attrName>
                                        </p:attrNameLst>
                                      </p:cBhvr>
                                      <p:to>
                                        <p:strVal val="visible"/>
                                      </p:to>
                                    </p:set>
                                    <p:animEffect transition="in" filter="fade">
                                      <p:cBhvr>
                                        <p:cTn id="90" dur="500"/>
                                        <p:tgtEl>
                                          <p:spTgt spid="6155"/>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nodeType="clickEffect">
                                  <p:stCondLst>
                                    <p:cond delay="0"/>
                                  </p:stCondLst>
                                  <p:childTnLst>
                                    <p:set>
                                      <p:cBhvr>
                                        <p:cTn id="94" dur="1" fill="hold">
                                          <p:stCondLst>
                                            <p:cond delay="0"/>
                                          </p:stCondLst>
                                        </p:cTn>
                                        <p:tgtEl>
                                          <p:spTgt spid="6171"/>
                                        </p:tgtEl>
                                        <p:attrNameLst>
                                          <p:attrName>style.visibility</p:attrName>
                                        </p:attrNameLst>
                                      </p:cBhvr>
                                      <p:to>
                                        <p:strVal val="visible"/>
                                      </p:to>
                                    </p:set>
                                    <p:animEffect transition="in" filter="fade">
                                      <p:cBhvr>
                                        <p:cTn id="95" dur="500"/>
                                        <p:tgtEl>
                                          <p:spTgt spid="6171"/>
                                        </p:tgtEl>
                                      </p:cBhvr>
                                    </p:animEffect>
                                  </p:childTnLst>
                                </p:cTn>
                              </p:par>
                              <p:par>
                                <p:cTn id="96" presetID="9" presetClass="emph" presetSubtype="0" nodeType="withEffect">
                                  <p:stCondLst>
                                    <p:cond delay="0"/>
                                  </p:stCondLst>
                                  <p:childTnLst>
                                    <p:set>
                                      <p:cBhvr rctx="PPT">
                                        <p:cTn id="97" dur="indefinite"/>
                                        <p:tgtEl>
                                          <p:spTgt spid="6149"/>
                                        </p:tgtEl>
                                        <p:attrNameLst>
                                          <p:attrName>style.opacity</p:attrName>
                                        </p:attrNameLst>
                                      </p:cBhvr>
                                      <p:to>
                                        <p:strVal val="0.5"/>
                                      </p:to>
                                    </p:set>
                                    <p:animEffect filter="image" prLst="opacity: 0.5">
                                      <p:cBhvr rctx="IE">
                                        <p:cTn id="98" dur="indefinite"/>
                                        <p:tgtEl>
                                          <p:spTgt spid="6149"/>
                                        </p:tgtEl>
                                      </p:cBhvr>
                                    </p:animEffect>
                                  </p:childTnLst>
                                </p:cTn>
                              </p:par>
                              <p:par>
                                <p:cTn id="99" presetID="9" presetClass="emph" presetSubtype="0" nodeType="withEffect">
                                  <p:stCondLst>
                                    <p:cond delay="0"/>
                                  </p:stCondLst>
                                  <p:childTnLst>
                                    <p:set>
                                      <p:cBhvr rctx="PPT">
                                        <p:cTn id="100" dur="indefinite"/>
                                        <p:tgtEl>
                                          <p:spTgt spid="6147"/>
                                        </p:tgtEl>
                                        <p:attrNameLst>
                                          <p:attrName>style.opacity</p:attrName>
                                        </p:attrNameLst>
                                      </p:cBhvr>
                                      <p:to>
                                        <p:strVal val="0.5"/>
                                      </p:to>
                                    </p:set>
                                    <p:animEffect filter="image" prLst="opacity: 0.5">
                                      <p:cBhvr rctx="IE">
                                        <p:cTn id="101" dur="indefinite"/>
                                        <p:tgtEl>
                                          <p:spTgt spid="6147"/>
                                        </p:tgtEl>
                                      </p:cBhvr>
                                    </p:animEffect>
                                  </p:childTnLst>
                                </p:cTn>
                              </p:par>
                              <p:par>
                                <p:cTn id="102" presetID="9" presetClass="emph" presetSubtype="0" nodeType="withEffect">
                                  <p:stCondLst>
                                    <p:cond delay="0"/>
                                  </p:stCondLst>
                                  <p:childTnLst>
                                    <p:set>
                                      <p:cBhvr rctx="PPT">
                                        <p:cTn id="103" dur="indefinite"/>
                                        <p:tgtEl>
                                          <p:spTgt spid="6148"/>
                                        </p:tgtEl>
                                        <p:attrNameLst>
                                          <p:attrName>style.opacity</p:attrName>
                                        </p:attrNameLst>
                                      </p:cBhvr>
                                      <p:to>
                                        <p:strVal val="0.5"/>
                                      </p:to>
                                    </p:set>
                                    <p:animEffect filter="image" prLst="opacity: 0.5">
                                      <p:cBhvr rctx="IE">
                                        <p:cTn id="104" dur="indefinite"/>
                                        <p:tgtEl>
                                          <p:spTgt spid="6148"/>
                                        </p:tgtEl>
                                      </p:cBhvr>
                                    </p:animEffect>
                                  </p:childTnLst>
                                </p:cTn>
                              </p:par>
                              <p:par>
                                <p:cTn id="105" presetID="9" presetClass="emph" presetSubtype="0" nodeType="withEffect">
                                  <p:stCondLst>
                                    <p:cond delay="0"/>
                                  </p:stCondLst>
                                  <p:childTnLst>
                                    <p:set>
                                      <p:cBhvr rctx="PPT">
                                        <p:cTn id="106" dur="indefinite"/>
                                        <p:tgtEl>
                                          <p:spTgt spid="6150"/>
                                        </p:tgtEl>
                                        <p:attrNameLst>
                                          <p:attrName>style.opacity</p:attrName>
                                        </p:attrNameLst>
                                      </p:cBhvr>
                                      <p:to>
                                        <p:strVal val="0.5"/>
                                      </p:to>
                                    </p:set>
                                    <p:animEffect filter="image" prLst="opacity: 0.5">
                                      <p:cBhvr rctx="IE">
                                        <p:cTn id="107" dur="indefinite"/>
                                        <p:tgtEl>
                                          <p:spTgt spid="6150"/>
                                        </p:tgtEl>
                                      </p:cBhvr>
                                    </p:animEffect>
                                  </p:childTnLst>
                                </p:cTn>
                              </p:par>
                              <p:par>
                                <p:cTn id="108" presetID="9" presetClass="emph" presetSubtype="0" nodeType="withEffect">
                                  <p:stCondLst>
                                    <p:cond delay="0"/>
                                  </p:stCondLst>
                                  <p:childTnLst>
                                    <p:set>
                                      <p:cBhvr rctx="PPT">
                                        <p:cTn id="109" dur="indefinite"/>
                                        <p:tgtEl>
                                          <p:spTgt spid="6151"/>
                                        </p:tgtEl>
                                        <p:attrNameLst>
                                          <p:attrName>style.opacity</p:attrName>
                                        </p:attrNameLst>
                                      </p:cBhvr>
                                      <p:to>
                                        <p:strVal val="0.5"/>
                                      </p:to>
                                    </p:set>
                                    <p:animEffect filter="image" prLst="opacity: 0.5">
                                      <p:cBhvr rctx="IE">
                                        <p:cTn id="110" dur="indefinite"/>
                                        <p:tgtEl>
                                          <p:spTgt spid="6151"/>
                                        </p:tgtEl>
                                      </p:cBhvr>
                                    </p:animEffect>
                                  </p:childTnLst>
                                </p:cTn>
                              </p:par>
                              <p:par>
                                <p:cTn id="111" presetID="9" presetClass="emph" presetSubtype="0" nodeType="withEffect">
                                  <p:stCondLst>
                                    <p:cond delay="0"/>
                                  </p:stCondLst>
                                  <p:childTnLst>
                                    <p:set>
                                      <p:cBhvr rctx="PPT">
                                        <p:cTn id="112" dur="indefinite"/>
                                        <p:tgtEl>
                                          <p:spTgt spid="6152"/>
                                        </p:tgtEl>
                                        <p:attrNameLst>
                                          <p:attrName>style.opacity</p:attrName>
                                        </p:attrNameLst>
                                      </p:cBhvr>
                                      <p:to>
                                        <p:strVal val="0.5"/>
                                      </p:to>
                                    </p:set>
                                    <p:animEffect filter="image" prLst="opacity: 0.5">
                                      <p:cBhvr rctx="IE">
                                        <p:cTn id="113" dur="indefinite"/>
                                        <p:tgtEl>
                                          <p:spTgt spid="6152"/>
                                        </p:tgtEl>
                                      </p:cBhvr>
                                    </p:animEffect>
                                  </p:childTnLst>
                                </p:cTn>
                              </p:par>
                              <p:par>
                                <p:cTn id="114" presetID="9" presetClass="emph" presetSubtype="0" nodeType="withEffect">
                                  <p:stCondLst>
                                    <p:cond delay="0"/>
                                  </p:stCondLst>
                                  <p:childTnLst>
                                    <p:set>
                                      <p:cBhvr rctx="PPT">
                                        <p:cTn id="115" dur="indefinite"/>
                                        <p:tgtEl>
                                          <p:spTgt spid="6153"/>
                                        </p:tgtEl>
                                        <p:attrNameLst>
                                          <p:attrName>style.opacity</p:attrName>
                                        </p:attrNameLst>
                                      </p:cBhvr>
                                      <p:to>
                                        <p:strVal val="0.5"/>
                                      </p:to>
                                    </p:set>
                                    <p:animEffect filter="image" prLst="opacity: 0.5">
                                      <p:cBhvr rctx="IE">
                                        <p:cTn id="116" dur="indefinite"/>
                                        <p:tgtEl>
                                          <p:spTgt spid="6153"/>
                                        </p:tgtEl>
                                      </p:cBhvr>
                                    </p:animEffect>
                                  </p:childTnLst>
                                </p:cTn>
                              </p:par>
                              <p:par>
                                <p:cTn id="117" presetID="9" presetClass="emph" presetSubtype="0" nodeType="withEffect">
                                  <p:stCondLst>
                                    <p:cond delay="0"/>
                                  </p:stCondLst>
                                  <p:childTnLst>
                                    <p:set>
                                      <p:cBhvr rctx="PPT">
                                        <p:cTn id="118" dur="indefinite"/>
                                        <p:tgtEl>
                                          <p:spTgt spid="6154"/>
                                        </p:tgtEl>
                                        <p:attrNameLst>
                                          <p:attrName>style.opacity</p:attrName>
                                        </p:attrNameLst>
                                      </p:cBhvr>
                                      <p:to>
                                        <p:strVal val="0.5"/>
                                      </p:to>
                                    </p:set>
                                    <p:animEffect filter="image" prLst="opacity: 0.5">
                                      <p:cBhvr rctx="IE">
                                        <p:cTn id="119" dur="indefinite"/>
                                        <p:tgtEl>
                                          <p:spTgt spid="6154"/>
                                        </p:tgtEl>
                                      </p:cBhvr>
                                    </p:animEffect>
                                  </p:childTnLst>
                                </p:cTn>
                              </p:par>
                              <p:par>
                                <p:cTn id="120" presetID="9" presetClass="emph" presetSubtype="0" nodeType="withEffect">
                                  <p:stCondLst>
                                    <p:cond delay="0"/>
                                  </p:stCondLst>
                                  <p:childTnLst>
                                    <p:set>
                                      <p:cBhvr rctx="PPT">
                                        <p:cTn id="121" dur="indefinite"/>
                                        <p:tgtEl>
                                          <p:spTgt spid="6155"/>
                                        </p:tgtEl>
                                        <p:attrNameLst>
                                          <p:attrName>style.opacity</p:attrName>
                                        </p:attrNameLst>
                                      </p:cBhvr>
                                      <p:to>
                                        <p:strVal val="0.5"/>
                                      </p:to>
                                    </p:set>
                                    <p:animEffect filter="image" prLst="opacity: 0.5">
                                      <p:cBhvr rctx="IE">
                                        <p:cTn id="122" dur="indefinite"/>
                                        <p:tgtEl>
                                          <p:spTgt spid="6155"/>
                                        </p:tgtEl>
                                      </p:cBhvr>
                                    </p:animEffect>
                                  </p:childTnLst>
                                </p:cTn>
                              </p:par>
                              <p:par>
                                <p:cTn id="123" presetID="9" presetClass="emph" presetSubtype="0" nodeType="withEffect">
                                  <p:stCondLst>
                                    <p:cond delay="0"/>
                                  </p:stCondLst>
                                  <p:childTnLst>
                                    <p:set>
                                      <p:cBhvr rctx="PPT">
                                        <p:cTn id="124" dur="indefinite"/>
                                        <p:tgtEl>
                                          <p:spTgt spid="6156"/>
                                        </p:tgtEl>
                                        <p:attrNameLst>
                                          <p:attrName>style.opacity</p:attrName>
                                        </p:attrNameLst>
                                      </p:cBhvr>
                                      <p:to>
                                        <p:strVal val="0.5"/>
                                      </p:to>
                                    </p:set>
                                    <p:animEffect filter="image" prLst="opacity: 0.5">
                                      <p:cBhvr rctx="IE">
                                        <p:cTn id="125" dur="indefinite"/>
                                        <p:tgtEl>
                                          <p:spTgt spid="6156"/>
                                        </p:tgtEl>
                                      </p:cBhvr>
                                    </p:animEffect>
                                  </p:childTnLst>
                                </p:cTn>
                              </p:par>
                              <p:par>
                                <p:cTn id="126" presetID="9" presetClass="emph" presetSubtype="0" nodeType="withEffect">
                                  <p:stCondLst>
                                    <p:cond delay="0"/>
                                  </p:stCondLst>
                                  <p:childTnLst>
                                    <p:set>
                                      <p:cBhvr rctx="PPT">
                                        <p:cTn id="127" dur="indefinite"/>
                                        <p:tgtEl>
                                          <p:spTgt spid="6157"/>
                                        </p:tgtEl>
                                        <p:attrNameLst>
                                          <p:attrName>style.opacity</p:attrName>
                                        </p:attrNameLst>
                                      </p:cBhvr>
                                      <p:to>
                                        <p:strVal val="0.5"/>
                                      </p:to>
                                    </p:set>
                                    <p:animEffect filter="image" prLst="opacity: 0.5">
                                      <p:cBhvr rctx="IE">
                                        <p:cTn id="128" dur="indefinite"/>
                                        <p:tgtEl>
                                          <p:spTgt spid="6157"/>
                                        </p:tgtEl>
                                      </p:cBhvr>
                                    </p:animEffect>
                                  </p:childTnLst>
                                </p:cTn>
                              </p:par>
                              <p:par>
                                <p:cTn id="129" presetID="9" presetClass="emph" presetSubtype="0" grpId="1" nodeType="withEffect">
                                  <p:stCondLst>
                                    <p:cond delay="0"/>
                                  </p:stCondLst>
                                  <p:childTnLst>
                                    <p:set>
                                      <p:cBhvr rctx="PPT">
                                        <p:cTn id="130" dur="indefinite"/>
                                        <p:tgtEl>
                                          <p:spTgt spid="6159"/>
                                        </p:tgtEl>
                                        <p:attrNameLst>
                                          <p:attrName>style.opacity</p:attrName>
                                        </p:attrNameLst>
                                      </p:cBhvr>
                                      <p:to>
                                        <p:strVal val="0.5"/>
                                      </p:to>
                                    </p:set>
                                    <p:animEffect filter="image" prLst="opacity: 0.5">
                                      <p:cBhvr rctx="IE">
                                        <p:cTn id="131" dur="indefinite"/>
                                        <p:tgtEl>
                                          <p:spTgt spid="6159"/>
                                        </p:tgtEl>
                                      </p:cBhvr>
                                    </p:animEffect>
                                  </p:childTnLst>
                                </p:cTn>
                              </p:par>
                              <p:par>
                                <p:cTn id="132" presetID="9" presetClass="emph" presetSubtype="0" grpId="1" nodeType="withEffect">
                                  <p:stCondLst>
                                    <p:cond delay="0"/>
                                  </p:stCondLst>
                                  <p:childTnLst>
                                    <p:set>
                                      <p:cBhvr rctx="PPT">
                                        <p:cTn id="133" dur="indefinite"/>
                                        <p:tgtEl>
                                          <p:spTgt spid="6160"/>
                                        </p:tgtEl>
                                        <p:attrNameLst>
                                          <p:attrName>style.opacity</p:attrName>
                                        </p:attrNameLst>
                                      </p:cBhvr>
                                      <p:to>
                                        <p:strVal val="0.5"/>
                                      </p:to>
                                    </p:set>
                                    <p:animEffect filter="image" prLst="opacity: 0.5">
                                      <p:cBhvr rctx="IE">
                                        <p:cTn id="134" dur="indefinite"/>
                                        <p:tgtEl>
                                          <p:spTgt spid="6160"/>
                                        </p:tgtEl>
                                      </p:cBhvr>
                                    </p:animEffect>
                                  </p:childTnLst>
                                </p:cTn>
                              </p:par>
                              <p:par>
                                <p:cTn id="135" presetID="9" presetClass="emph" presetSubtype="0" grpId="1" nodeType="withEffect">
                                  <p:stCondLst>
                                    <p:cond delay="0"/>
                                  </p:stCondLst>
                                  <p:childTnLst>
                                    <p:set>
                                      <p:cBhvr rctx="PPT">
                                        <p:cTn id="136" dur="indefinite"/>
                                        <p:tgtEl>
                                          <p:spTgt spid="6161"/>
                                        </p:tgtEl>
                                        <p:attrNameLst>
                                          <p:attrName>style.opacity</p:attrName>
                                        </p:attrNameLst>
                                      </p:cBhvr>
                                      <p:to>
                                        <p:strVal val="0.5"/>
                                      </p:to>
                                    </p:set>
                                    <p:animEffect filter="image" prLst="opacity: 0.5">
                                      <p:cBhvr rctx="IE">
                                        <p:cTn id="137" dur="indefinite"/>
                                        <p:tgtEl>
                                          <p:spTgt spid="6161"/>
                                        </p:tgtEl>
                                      </p:cBhvr>
                                    </p:animEffect>
                                  </p:childTnLst>
                                </p:cTn>
                              </p:par>
                              <p:par>
                                <p:cTn id="138" presetID="9" presetClass="emph" presetSubtype="0" grpId="1" nodeType="withEffect">
                                  <p:stCondLst>
                                    <p:cond delay="0"/>
                                  </p:stCondLst>
                                  <p:childTnLst>
                                    <p:set>
                                      <p:cBhvr rctx="PPT">
                                        <p:cTn id="139" dur="indefinite"/>
                                        <p:tgtEl>
                                          <p:spTgt spid="6162"/>
                                        </p:tgtEl>
                                        <p:attrNameLst>
                                          <p:attrName>style.opacity</p:attrName>
                                        </p:attrNameLst>
                                      </p:cBhvr>
                                      <p:to>
                                        <p:strVal val="0.5"/>
                                      </p:to>
                                    </p:set>
                                    <p:animEffect filter="image" prLst="opacity: 0.5">
                                      <p:cBhvr rctx="IE">
                                        <p:cTn id="140" dur="indefinite"/>
                                        <p:tgtEl>
                                          <p:spTgt spid="6162"/>
                                        </p:tgtEl>
                                      </p:cBhvr>
                                    </p:animEffect>
                                  </p:childTnLst>
                                </p:cTn>
                              </p:par>
                              <p:par>
                                <p:cTn id="141" presetID="9" presetClass="emph" presetSubtype="0" grpId="1" nodeType="withEffect">
                                  <p:stCondLst>
                                    <p:cond delay="0"/>
                                  </p:stCondLst>
                                  <p:childTnLst>
                                    <p:set>
                                      <p:cBhvr rctx="PPT">
                                        <p:cTn id="142" dur="indefinite"/>
                                        <p:tgtEl>
                                          <p:spTgt spid="6163"/>
                                        </p:tgtEl>
                                        <p:attrNameLst>
                                          <p:attrName>style.opacity</p:attrName>
                                        </p:attrNameLst>
                                      </p:cBhvr>
                                      <p:to>
                                        <p:strVal val="0.5"/>
                                      </p:to>
                                    </p:set>
                                    <p:animEffect filter="image" prLst="opacity: 0.5">
                                      <p:cBhvr rctx="IE">
                                        <p:cTn id="143" dur="indefinite"/>
                                        <p:tgtEl>
                                          <p:spTgt spid="6163"/>
                                        </p:tgtEl>
                                      </p:cBhvr>
                                    </p:animEffect>
                                  </p:childTnLst>
                                </p:cTn>
                              </p:par>
                              <p:par>
                                <p:cTn id="144" presetID="9" presetClass="emph" presetSubtype="0" grpId="1" nodeType="withEffect">
                                  <p:stCondLst>
                                    <p:cond delay="0"/>
                                  </p:stCondLst>
                                  <p:childTnLst>
                                    <p:set>
                                      <p:cBhvr rctx="PPT">
                                        <p:cTn id="145" dur="indefinite"/>
                                        <p:tgtEl>
                                          <p:spTgt spid="6165"/>
                                        </p:tgtEl>
                                        <p:attrNameLst>
                                          <p:attrName>style.opacity</p:attrName>
                                        </p:attrNameLst>
                                      </p:cBhvr>
                                      <p:to>
                                        <p:strVal val="0.5"/>
                                      </p:to>
                                    </p:set>
                                    <p:animEffect filter="image" prLst="opacity: 0.5">
                                      <p:cBhvr rctx="IE">
                                        <p:cTn id="146" dur="indefinite"/>
                                        <p:tgtEl>
                                          <p:spTgt spid="6165"/>
                                        </p:tgtEl>
                                      </p:cBhvr>
                                    </p:animEffect>
                                  </p:childTnLst>
                                </p:cTn>
                              </p:par>
                              <p:par>
                                <p:cTn id="147" presetID="9" presetClass="emph" presetSubtype="0" grpId="1" nodeType="withEffect">
                                  <p:stCondLst>
                                    <p:cond delay="0"/>
                                  </p:stCondLst>
                                  <p:childTnLst>
                                    <p:set>
                                      <p:cBhvr rctx="PPT">
                                        <p:cTn id="148" dur="indefinite"/>
                                        <p:tgtEl>
                                          <p:spTgt spid="6166"/>
                                        </p:tgtEl>
                                        <p:attrNameLst>
                                          <p:attrName>style.opacity</p:attrName>
                                        </p:attrNameLst>
                                      </p:cBhvr>
                                      <p:to>
                                        <p:strVal val="0.5"/>
                                      </p:to>
                                    </p:set>
                                    <p:animEffect filter="image" prLst="opacity: 0.5">
                                      <p:cBhvr rctx="IE">
                                        <p:cTn id="149" dur="indefinite"/>
                                        <p:tgtEl>
                                          <p:spTgt spid="6166"/>
                                        </p:tgtEl>
                                      </p:cBhvr>
                                    </p:animEffect>
                                  </p:childTnLst>
                                </p:cTn>
                              </p:par>
                              <p:par>
                                <p:cTn id="150" presetID="9" presetClass="emph" presetSubtype="0" grpId="1" nodeType="withEffect">
                                  <p:stCondLst>
                                    <p:cond delay="0"/>
                                  </p:stCondLst>
                                  <p:childTnLst>
                                    <p:set>
                                      <p:cBhvr rctx="PPT">
                                        <p:cTn id="151" dur="indefinite"/>
                                        <p:tgtEl>
                                          <p:spTgt spid="6167"/>
                                        </p:tgtEl>
                                        <p:attrNameLst>
                                          <p:attrName>style.opacity</p:attrName>
                                        </p:attrNameLst>
                                      </p:cBhvr>
                                      <p:to>
                                        <p:strVal val="0.5"/>
                                      </p:to>
                                    </p:set>
                                    <p:animEffect filter="image" prLst="opacity: 0.5">
                                      <p:cBhvr rctx="IE">
                                        <p:cTn id="152" dur="indefinite"/>
                                        <p:tgtEl>
                                          <p:spTgt spid="6167"/>
                                        </p:tgtEl>
                                      </p:cBhvr>
                                    </p:animEffect>
                                  </p:childTnLst>
                                </p:cTn>
                              </p:par>
                              <p:par>
                                <p:cTn id="153" presetID="9" presetClass="emph" presetSubtype="0" grpId="1" nodeType="withEffect">
                                  <p:stCondLst>
                                    <p:cond delay="0"/>
                                  </p:stCondLst>
                                  <p:childTnLst>
                                    <p:set>
                                      <p:cBhvr rctx="PPT">
                                        <p:cTn id="154" dur="indefinite"/>
                                        <p:tgtEl>
                                          <p:spTgt spid="6168"/>
                                        </p:tgtEl>
                                        <p:attrNameLst>
                                          <p:attrName>style.opacity</p:attrName>
                                        </p:attrNameLst>
                                      </p:cBhvr>
                                      <p:to>
                                        <p:strVal val="0.5"/>
                                      </p:to>
                                    </p:set>
                                    <p:animEffect filter="image" prLst="opacity: 0.5">
                                      <p:cBhvr rctx="IE">
                                        <p:cTn id="155" dur="indefinite"/>
                                        <p:tgtEl>
                                          <p:spTgt spid="6168"/>
                                        </p:tgtEl>
                                      </p:cBhvr>
                                    </p:animEffect>
                                  </p:childTnLst>
                                </p:cTn>
                              </p:par>
                              <p:par>
                                <p:cTn id="156" presetID="9" presetClass="emph" presetSubtype="0" grpId="1" nodeType="withEffect">
                                  <p:stCondLst>
                                    <p:cond delay="0"/>
                                  </p:stCondLst>
                                  <p:childTnLst>
                                    <p:set>
                                      <p:cBhvr rctx="PPT">
                                        <p:cTn id="157" dur="indefinite"/>
                                        <p:tgtEl>
                                          <p:spTgt spid="6169"/>
                                        </p:tgtEl>
                                        <p:attrNameLst>
                                          <p:attrName>style.opacity</p:attrName>
                                        </p:attrNameLst>
                                      </p:cBhvr>
                                      <p:to>
                                        <p:strVal val="0.5"/>
                                      </p:to>
                                    </p:set>
                                    <p:animEffect filter="image" prLst="opacity: 0.5">
                                      <p:cBhvr rctx="IE">
                                        <p:cTn id="158" dur="indefinite"/>
                                        <p:tgtEl>
                                          <p:spTgt spid="6169"/>
                                        </p:tgtEl>
                                      </p:cBhvr>
                                    </p:animEffect>
                                  </p:childTnLst>
                                </p:cTn>
                              </p:par>
                              <p:par>
                                <p:cTn id="159" presetID="9" presetClass="emph" presetSubtype="0" grpId="1" nodeType="withEffect">
                                  <p:stCondLst>
                                    <p:cond delay="0"/>
                                  </p:stCondLst>
                                  <p:childTnLst>
                                    <p:set>
                                      <p:cBhvr rctx="PPT">
                                        <p:cTn id="160" dur="indefinite"/>
                                        <p:tgtEl>
                                          <p:spTgt spid="6170"/>
                                        </p:tgtEl>
                                        <p:attrNameLst>
                                          <p:attrName>style.opacity</p:attrName>
                                        </p:attrNameLst>
                                      </p:cBhvr>
                                      <p:to>
                                        <p:strVal val="0.5"/>
                                      </p:to>
                                    </p:set>
                                    <p:animEffect filter="image" prLst="opacity: 0.5">
                                      <p:cBhvr rctx="IE">
                                        <p:cTn id="161" dur="indefinite"/>
                                        <p:tgtEl>
                                          <p:spTgt spid="6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9" grpId="0"/>
      <p:bldP spid="6159" grpId="1"/>
      <p:bldP spid="6160" grpId="0"/>
      <p:bldP spid="6160" grpId="1"/>
      <p:bldP spid="6161" grpId="0"/>
      <p:bldP spid="6161" grpId="1"/>
      <p:bldP spid="6162" grpId="0"/>
      <p:bldP spid="6162" grpId="1"/>
      <p:bldP spid="6163" grpId="0"/>
      <p:bldP spid="6163" grpId="1"/>
      <p:bldP spid="6165" grpId="0"/>
      <p:bldP spid="6165" grpId="1"/>
      <p:bldP spid="6166" grpId="0"/>
      <p:bldP spid="6166" grpId="1"/>
      <p:bldP spid="6167" grpId="0"/>
      <p:bldP spid="6167" grpId="1"/>
      <p:bldP spid="6168" grpId="0"/>
      <p:bldP spid="6168" grpId="1"/>
      <p:bldP spid="6169" grpId="0"/>
      <p:bldP spid="6169" grpId="1"/>
      <p:bldP spid="6170" grpId="0"/>
      <p:bldP spid="617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sadvantaged_k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0418">
            <a:off x="7496140" y="-92365"/>
            <a:ext cx="1704847" cy="1941286"/>
          </a:xfrm>
          <a:prstGeom prst="rect">
            <a:avLst/>
          </a:prstGeom>
          <a:ln>
            <a:noFill/>
          </a:ln>
          <a:effectLst>
            <a:glow>
              <a:schemeClr val="bg1">
                <a:alpha val="75000"/>
              </a:schemeClr>
            </a:glow>
            <a:outerShdw blurRad="50800" dist="38100" dir="8100000" algn="tr" rotWithShape="0">
              <a:prstClr val="black">
                <a:alpha val="40000"/>
              </a:prstClr>
            </a:outerShdw>
            <a:softEdge rad="152400"/>
          </a:effectLst>
        </p:spPr>
      </p:pic>
      <p:sp>
        <p:nvSpPr>
          <p:cNvPr id="73730" name="Rectangle 3"/>
          <p:cNvSpPr>
            <a:spLocks noChangeArrowheads="1"/>
          </p:cNvSpPr>
          <p:nvPr/>
        </p:nvSpPr>
        <p:spPr bwMode="auto">
          <a:xfrm>
            <a:off x="744538" y="1296988"/>
            <a:ext cx="7437437" cy="539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en-US"/>
              <a:t>In Australia the impact of students’ socioeconomic status, or SES, on the achievement profile of a school is close to the OECD average, but the impact of school SES on student achievement is among the highest in the OECD. </a:t>
            </a:r>
          </a:p>
          <a:p>
            <a:pPr algn="r">
              <a:lnSpc>
                <a:spcPct val="120000"/>
              </a:lnSpc>
            </a:pPr>
            <a:r>
              <a:rPr lang="en-US" i="1"/>
              <a:t>(PISA, 2009)</a:t>
            </a:r>
          </a:p>
          <a:p>
            <a:pPr>
              <a:lnSpc>
                <a:spcPct val="120000"/>
              </a:lnSpc>
            </a:pPr>
            <a:r>
              <a:rPr lang="en-US"/>
              <a:t>Main risk factors are:</a:t>
            </a:r>
          </a:p>
          <a:p>
            <a:pPr>
              <a:lnSpc>
                <a:spcPct val="120000"/>
              </a:lnSpc>
            </a:pPr>
            <a:r>
              <a:rPr lang="en-US"/>
              <a:t> </a:t>
            </a:r>
          </a:p>
          <a:p>
            <a:pPr marL="1257300" lvl="2" indent="-342900">
              <a:lnSpc>
                <a:spcPct val="120000"/>
              </a:lnSpc>
              <a:buFont typeface="Arial" charset="0"/>
              <a:buChar char="•"/>
            </a:pPr>
            <a:r>
              <a:rPr lang="en-US"/>
              <a:t>level of parent education</a:t>
            </a:r>
          </a:p>
          <a:p>
            <a:pPr marL="1257300" lvl="2" indent="-342900">
              <a:lnSpc>
                <a:spcPct val="120000"/>
              </a:lnSpc>
              <a:buFont typeface="Arial" charset="0"/>
              <a:buChar char="•"/>
            </a:pPr>
            <a:r>
              <a:rPr lang="en-US"/>
              <a:t>indigenous background</a:t>
            </a:r>
          </a:p>
          <a:p>
            <a:pPr marL="1257300" lvl="2" indent="-342900">
              <a:lnSpc>
                <a:spcPct val="120000"/>
              </a:lnSpc>
              <a:buFont typeface="Arial" charset="0"/>
              <a:buChar char="•"/>
            </a:pPr>
            <a:r>
              <a:rPr lang="en-US"/>
              <a:t>remote location</a:t>
            </a:r>
          </a:p>
          <a:p>
            <a:pPr marL="1257300" lvl="2" indent="-342900">
              <a:lnSpc>
                <a:spcPct val="120000"/>
              </a:lnSpc>
              <a:buFont typeface="Arial" charset="0"/>
              <a:buChar char="•"/>
            </a:pPr>
            <a:r>
              <a:rPr lang="en-US"/>
              <a:t>disability</a:t>
            </a:r>
          </a:p>
        </p:txBody>
      </p:sp>
      <p:sp>
        <p:nvSpPr>
          <p:cNvPr id="5" name="TextBox 4"/>
          <p:cNvSpPr txBox="1"/>
          <p:nvPr/>
        </p:nvSpPr>
        <p:spPr>
          <a:xfrm>
            <a:off x="744538" y="434975"/>
            <a:ext cx="6780212" cy="646113"/>
          </a:xfrm>
          <a:prstGeom prst="rect">
            <a:avLst/>
          </a:prstGeom>
          <a:noFill/>
          <a:effectLst>
            <a:outerShdw blurRad="50800" dist="38100" dir="18900000" algn="bl" rotWithShape="0">
              <a:prstClr val="black">
                <a:alpha val="40000"/>
              </a:prstClr>
            </a:outerShdw>
          </a:effectLst>
        </p:spPr>
        <p:txBody>
          <a:bodyPr>
            <a:spAutoFit/>
          </a:bodyPr>
          <a:lstStyle/>
          <a:p>
            <a:pPr>
              <a:defRPr/>
            </a:pPr>
            <a:r>
              <a:rPr lang="en-US" sz="3600" b="1" dirty="0"/>
              <a:t>Understanding disadvantage</a:t>
            </a:r>
          </a:p>
        </p:txBody>
      </p:sp>
      <p:sp>
        <p:nvSpPr>
          <p:cNvPr id="7" name="Rectangle 6"/>
          <p:cNvSpPr/>
          <p:nvPr/>
        </p:nvSpPr>
        <p:spPr>
          <a:xfrm>
            <a:off x="1116013" y="5300663"/>
            <a:ext cx="4464050" cy="5762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755650" y="4941888"/>
            <a:ext cx="4857750" cy="4778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900113" y="5819775"/>
            <a:ext cx="3954462" cy="4889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1042988" y="6165850"/>
            <a:ext cx="3956050" cy="4889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11"/>
          <p:cNvSpPr txBox="1"/>
          <p:nvPr/>
        </p:nvSpPr>
        <p:spPr>
          <a:xfrm>
            <a:off x="3411538" y="4395788"/>
            <a:ext cx="906462" cy="1333500"/>
          </a:xfrm>
          <a:prstGeom prst="rect">
            <a:avLst/>
          </a:prstGeom>
          <a:noFill/>
        </p:spPr>
        <p:txBody>
          <a:bodyPr>
            <a:spAutoFit/>
          </a:bodyPr>
          <a:lstStyle/>
          <a:p>
            <a:pPr>
              <a:defRPr/>
            </a:pPr>
            <a:r>
              <a:rPr lang="en-US" sz="8000" b="1" dirty="0">
                <a:effectLst>
                  <a:outerShdw blurRad="50800" dist="38100" dir="18900000" algn="bl" rotWithShape="0">
                    <a:prstClr val="black">
                      <a:alpha val="40000"/>
                    </a:prstClr>
                  </a:outerShdw>
                </a:effectLst>
              </a:rPr>
              <a:t>?</a:t>
            </a:r>
          </a:p>
        </p:txBody>
      </p:sp>
      <p:sp>
        <p:nvSpPr>
          <p:cNvPr id="73737" name="Title 1"/>
          <p:cNvSpPr>
            <a:spLocks noGrp="1"/>
          </p:cNvSpPr>
          <p:nvPr>
            <p:ph type="title"/>
          </p:nvPr>
        </p:nvSpPr>
        <p:spPr>
          <a:xfrm>
            <a:off x="0" y="14288"/>
            <a:ext cx="1658938" cy="269875"/>
          </a:xfrm>
        </p:spPr>
        <p:txBody>
          <a:bodyPr/>
          <a:lstStyle/>
          <a:p>
            <a:r>
              <a:rPr lang="en-US" sz="800">
                <a:solidFill>
                  <a:srgbClr val="FFFFFF"/>
                </a:solidFill>
                <a:latin typeface="Arial" charset="0"/>
                <a:ea typeface="ＭＳ Ｐゴシック" charset="0"/>
                <a:cs typeface="ＭＳ Ｐゴシック" charset="0"/>
              </a:rPr>
              <a:t>Understanding disadvantage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Richie_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0"/>
            <a:ext cx="7732713" cy="662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Maury_Povich_Rich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49139" y="1484784"/>
            <a:ext cx="5503181" cy="410445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288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6364">
                <p:cTn id="15"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2.5|3.2|3.2|3.2|3.2|4.6|3.2|3.2|3.7|3.2"/>
</p:tagLst>
</file>

<file path=ppt/tags/tag2.xml><?xml version="1.0" encoding="utf-8"?>
<p:tagLst xmlns:a="http://schemas.openxmlformats.org/drawingml/2006/main" xmlns:r="http://schemas.openxmlformats.org/officeDocument/2006/relationships" xmlns:p="http://schemas.openxmlformats.org/presentationml/2006/main">
  <p:tag name="TIMING" val="|7.8|9.9|9.9|10.4|11.3|10.1|10.5|12.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1027</TotalTime>
  <Words>1975</Words>
  <Application>Microsoft Macintosh PowerPoint</Application>
  <PresentationFormat>On-screen Show (4:3)</PresentationFormat>
  <Paragraphs>383</Paragraphs>
  <Slides>32</Slides>
  <Notes>24</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 Black</vt:lpstr>
      <vt:lpstr>Bradley Hand ITC TT-Bold</vt:lpstr>
      <vt:lpstr>Courier New</vt:lpstr>
      <vt:lpstr>Helvetica</vt:lpstr>
      <vt:lpstr>ＭＳ Ｐゴシック</vt:lpstr>
      <vt:lpstr>Papyrus</vt:lpstr>
      <vt:lpstr>Symbol</vt:lpstr>
      <vt:lpstr>Verdana</vt:lpstr>
      <vt:lpstr>Zapf Dingbats</vt:lpstr>
      <vt:lpstr>Arial</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disadvantage</vt:lpstr>
      <vt:lpstr>PowerPoint Presentation</vt:lpstr>
      <vt:lpstr>Skill of teachers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NSW DET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NSW DET</dc:creator>
  <cp:lastModifiedBy>Handley, Ray</cp:lastModifiedBy>
  <cp:revision>43</cp:revision>
  <cp:lastPrinted>2017-07-24T05:09:07Z</cp:lastPrinted>
  <dcterms:created xsi:type="dcterms:W3CDTF">2010-07-26T12:04:09Z</dcterms:created>
  <dcterms:modified xsi:type="dcterms:W3CDTF">2017-07-24T05:09:42Z</dcterms:modified>
</cp:coreProperties>
</file>