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97" r:id="rId3"/>
    <p:sldId id="263" r:id="rId4"/>
    <p:sldId id="264" r:id="rId5"/>
    <p:sldId id="265" r:id="rId6"/>
    <p:sldId id="266" r:id="rId7"/>
    <p:sldId id="267" r:id="rId8"/>
    <p:sldId id="268" r:id="rId9"/>
    <p:sldId id="269" r:id="rId10"/>
    <p:sldId id="270" r:id="rId11"/>
    <p:sldId id="271" r:id="rId12"/>
    <p:sldId id="277" r:id="rId13"/>
    <p:sldId id="272" r:id="rId14"/>
    <p:sldId id="298" r:id="rId15"/>
    <p:sldId id="299" r:id="rId16"/>
    <p:sldId id="300" r:id="rId17"/>
    <p:sldId id="274" r:id="rId18"/>
    <p:sldId id="275" r:id="rId19"/>
    <p:sldId id="276" r:id="rId20"/>
    <p:sldId id="292" r:id="rId21"/>
    <p:sldId id="294"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6"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33"/>
    <a:srgbClr val="CCFF00"/>
    <a:srgbClr val="99CC00"/>
    <a:srgbClr val="00CC00"/>
    <a:srgbClr val="99FF33"/>
    <a:srgbClr val="66FF00"/>
    <a:srgbClr val="E519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3" autoAdjust="0"/>
    <p:restoredTop sz="94577" autoAdjust="0"/>
  </p:normalViewPr>
  <p:slideViewPr>
    <p:cSldViewPr snapToGrid="0" snapToObjects="1">
      <p:cViewPr varScale="1">
        <p:scale>
          <a:sx n="87" d="100"/>
          <a:sy n="87" d="100"/>
        </p:scale>
        <p:origin x="952" y="200"/>
      </p:cViewPr>
      <p:guideLst>
        <p:guide orient="horz" pos="2160"/>
        <p:guide pos="2880"/>
      </p:guideLst>
    </p:cSldViewPr>
  </p:slideViewPr>
  <p:outlineViewPr>
    <p:cViewPr>
      <p:scale>
        <a:sx n="33" d="100"/>
        <a:sy n="33" d="100"/>
      </p:scale>
      <p:origin x="0" y="143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F1BDA0-20F7-2746-900E-B3E194F8417C}" type="datetimeFigureOut">
              <a:rPr lang="en-US" smtClean="0"/>
              <a:t>7/31/17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A31A9C-EC33-BC44-A7B3-B0766172E9AA}" type="slidenum">
              <a:rPr lang="en-US" smtClean="0"/>
              <a:t>‹#›</a:t>
            </a:fld>
            <a:endParaRPr lang="en-US"/>
          </a:p>
        </p:txBody>
      </p:sp>
    </p:spTree>
    <p:extLst>
      <p:ext uri="{BB962C8B-B14F-4D97-AF65-F5344CB8AC3E}">
        <p14:creationId xmlns:p14="http://schemas.microsoft.com/office/powerpoint/2010/main" val="2442408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61B8DBF2-B215-FF4A-B69C-D09CB81241B9}" type="slidenum">
              <a:rPr lang="en-AU" sz="1200" b="0"/>
              <a:pPr/>
              <a:t>3</a:t>
            </a:fld>
            <a:endParaRPr lang="en-AU" sz="1200" b="0"/>
          </a:p>
        </p:txBody>
      </p:sp>
      <p:sp>
        <p:nvSpPr>
          <p:cNvPr id="163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lvl1pPr>
              <a:defRPr sz="1600" b="1" i="1">
                <a:solidFill>
                  <a:schemeClr val="folHlink"/>
                </a:solidFill>
                <a:latin typeface="Arial" charset="0"/>
                <a:ea typeface="ＭＳ Ｐゴシック" charset="0"/>
                <a:cs typeface="ＭＳ Ｐゴシック" charset="0"/>
              </a:defRPr>
            </a:lvl1pPr>
            <a:lvl2pPr marL="742950" indent="-285750">
              <a:defRPr sz="1600" b="1" i="1">
                <a:solidFill>
                  <a:schemeClr val="folHlink"/>
                </a:solidFill>
                <a:latin typeface="Arial" charset="0"/>
                <a:ea typeface="ＭＳ Ｐゴシック" charset="0"/>
              </a:defRPr>
            </a:lvl2pPr>
            <a:lvl3pPr marL="1143000" indent="-228600">
              <a:defRPr sz="1600" b="1" i="1">
                <a:solidFill>
                  <a:schemeClr val="folHlink"/>
                </a:solidFill>
                <a:latin typeface="Arial" charset="0"/>
                <a:ea typeface="ＭＳ Ｐゴシック" charset="0"/>
              </a:defRPr>
            </a:lvl3pPr>
            <a:lvl4pPr marL="1600200" indent="-228600">
              <a:defRPr sz="1600" b="1" i="1">
                <a:solidFill>
                  <a:schemeClr val="folHlink"/>
                </a:solidFill>
                <a:latin typeface="Arial" charset="0"/>
                <a:ea typeface="ＭＳ Ｐゴシック" charset="0"/>
              </a:defRPr>
            </a:lvl4pPr>
            <a:lvl5pPr marL="2057400" indent="-228600">
              <a:defRPr sz="1600" b="1" i="1">
                <a:solidFill>
                  <a:schemeClr val="folHlink"/>
                </a:solidFill>
                <a:latin typeface="Arial" charset="0"/>
                <a:ea typeface="ＭＳ Ｐゴシック" charset="0"/>
              </a:defRPr>
            </a:lvl5pPr>
            <a:lvl6pPr marL="25146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6pPr>
            <a:lvl7pPr marL="29718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7pPr>
            <a:lvl8pPr marL="34290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8pPr>
            <a:lvl9pPr marL="38862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9pPr>
          </a:lstStyle>
          <a:p>
            <a:fld id="{E6F6822E-2101-EE46-A56C-966D797ABD4E}" type="slidenum">
              <a:rPr lang="en-AU" sz="1200" b="0" i="0">
                <a:solidFill>
                  <a:schemeClr val="tx1"/>
                </a:solidFill>
              </a:rPr>
              <a:pPr/>
              <a:t>12</a:t>
            </a:fld>
            <a:endParaRPr lang="en-AU" sz="1200" b="0" i="0">
              <a:solidFill>
                <a:schemeClr val="tx1"/>
              </a:solidFill>
            </a:endParaRPr>
          </a:p>
        </p:txBody>
      </p:sp>
      <p:sp>
        <p:nvSpPr>
          <p:cNvPr id="1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a:noFill/>
        </p:spPr>
        <p:txBody>
          <a:bodyPr/>
          <a:lstStyle/>
          <a:p>
            <a:pPr eaLnBrk="1" hangingPunct="1"/>
            <a:r>
              <a:rPr lang="en-AU"/>
              <a:t>Integrated experience is inserted here to introduce an awareness that the behaviour of clients and the actions of staff affect or feedback to each other.</a:t>
            </a:r>
          </a:p>
          <a:p>
            <a:pPr eaLnBrk="1" hangingPunct="1"/>
            <a:endParaRPr lang="en-A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99218F-748E-824B-BD1D-738631394A79}" type="slidenum">
              <a:rPr lang="en-AU" sz="1200"/>
              <a:pPr/>
              <a:t>14</a:t>
            </a:fld>
            <a:endParaRPr lang="en-AU" sz="1200"/>
          </a:p>
        </p:txBody>
      </p:sp>
      <p:sp>
        <p:nvSpPr>
          <p:cNvPr id="241666" name="Rectangle 2"/>
          <p:cNvSpPr>
            <a:spLocks noGrp="1" noRot="1" noChangeAspect="1" noChangeArrowheads="1"/>
          </p:cNvSpPr>
          <p:nvPr>
            <p:ph type="sldImg"/>
          </p:nvPr>
        </p:nvSpPr>
        <p:spPr>
          <a:xfrm>
            <a:off x="1144588" y="685800"/>
            <a:ext cx="4572000" cy="3429000"/>
          </a:xfrm>
          <a:solidFill>
            <a:srgbClr val="FFFFFF"/>
          </a:solidFill>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759030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99218F-748E-824B-BD1D-738631394A79}" type="slidenum">
              <a:rPr lang="en-AU" sz="1200"/>
              <a:pPr/>
              <a:t>15</a:t>
            </a:fld>
            <a:endParaRPr lang="en-AU" sz="1200"/>
          </a:p>
        </p:txBody>
      </p:sp>
      <p:sp>
        <p:nvSpPr>
          <p:cNvPr id="241666" name="Rectangle 2"/>
          <p:cNvSpPr>
            <a:spLocks noGrp="1" noRot="1" noChangeAspect="1" noChangeArrowheads="1"/>
          </p:cNvSpPr>
          <p:nvPr>
            <p:ph type="sldImg"/>
          </p:nvPr>
        </p:nvSpPr>
        <p:spPr>
          <a:xfrm>
            <a:off x="1144588" y="685800"/>
            <a:ext cx="4572000" cy="3429000"/>
          </a:xfrm>
          <a:solidFill>
            <a:srgbClr val="FFFFFF"/>
          </a:solidFill>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916425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73C837-BDB4-B746-97E0-B5C8FB8FF26F}" type="slidenum">
              <a:rPr lang="en-AU" sz="1200">
                <a:solidFill>
                  <a:prstClr val="black"/>
                </a:solidFill>
              </a:rPr>
              <a:pPr/>
              <a:t>23</a:t>
            </a:fld>
            <a:endParaRPr lang="en-AU" sz="1200">
              <a:solidFill>
                <a:prstClr val="black"/>
              </a:solidFill>
            </a:endParaRPr>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55FD6C-9460-3A4D-8842-4E296A5E7EDE}" type="slidenum">
              <a:rPr lang="en-AU" sz="1200">
                <a:solidFill>
                  <a:prstClr val="black"/>
                </a:solidFill>
              </a:rPr>
              <a:pPr/>
              <a:t>24</a:t>
            </a:fld>
            <a:endParaRPr lang="en-AU" sz="1200">
              <a:solidFill>
                <a:prstClr val="black"/>
              </a:solidFill>
            </a:endParaRPr>
          </a:p>
        </p:txBody>
      </p:sp>
      <p:sp>
        <p:nvSpPr>
          <p:cNvPr id="28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2D8199-7416-A74B-8B6F-1903B2572320}" type="slidenum">
              <a:rPr lang="en-AU" sz="1200">
                <a:solidFill>
                  <a:prstClr val="black"/>
                </a:solidFill>
              </a:rPr>
              <a:pPr/>
              <a:t>25</a:t>
            </a:fld>
            <a:endParaRPr lang="en-AU" sz="1200">
              <a:solidFill>
                <a:prstClr val="black"/>
              </a:solidFill>
            </a:endParaRPr>
          </a:p>
        </p:txBody>
      </p:sp>
      <p:sp>
        <p:nvSpPr>
          <p:cNvPr id="2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9C161C-B3B0-7C42-B489-38974EF116F2}" type="slidenum">
              <a:rPr lang="en-AU" sz="1200">
                <a:solidFill>
                  <a:prstClr val="black"/>
                </a:solidFill>
              </a:rPr>
              <a:pPr/>
              <a:t>26</a:t>
            </a:fld>
            <a:endParaRPr lang="en-AU" sz="1200">
              <a:solidFill>
                <a:prstClr val="black"/>
              </a:solidFill>
            </a:endParaRPr>
          </a:p>
        </p:txBody>
      </p:sp>
      <p:sp>
        <p:nvSpPr>
          <p:cNvPr id="30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39C5FD-1BAC-1849-9FB9-F2D02A204624}" type="slidenum">
              <a:rPr lang="en-AU" sz="1200">
                <a:solidFill>
                  <a:prstClr val="black"/>
                </a:solidFill>
              </a:rPr>
              <a:pPr/>
              <a:t>27</a:t>
            </a:fld>
            <a:endParaRPr lang="en-AU" sz="1200">
              <a:solidFill>
                <a:prstClr val="black"/>
              </a:solidFill>
            </a:endParaRPr>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F55B9A-F865-A04A-A420-A3FB8FBD8386}" type="slidenum">
              <a:rPr lang="en-AU" sz="1200">
                <a:solidFill>
                  <a:prstClr val="black"/>
                </a:solidFill>
              </a:rPr>
              <a:pPr/>
              <a:t>28</a:t>
            </a:fld>
            <a:endParaRPr lang="en-AU" sz="1200">
              <a:solidFill>
                <a:prstClr val="black"/>
              </a:solidFill>
            </a:endParaRPr>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0FF1C9-742F-5D4A-B670-DDEA84A6FDE7}" type="slidenum">
              <a:rPr lang="en-AU" sz="1200">
                <a:solidFill>
                  <a:prstClr val="black"/>
                </a:solidFill>
              </a:rPr>
              <a:pPr/>
              <a:t>29</a:t>
            </a:fld>
            <a:endParaRPr lang="en-AU" sz="1200">
              <a:solidFill>
                <a:prstClr val="black"/>
              </a:solidFill>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4C4A6632-B50F-704A-B20B-AE15C10B4D4C}" type="slidenum">
              <a:rPr lang="en-AU" sz="1200" b="0"/>
              <a:pPr/>
              <a:t>4</a:t>
            </a:fld>
            <a:endParaRPr lang="en-AU" sz="1200" b="0"/>
          </a:p>
        </p:txBody>
      </p:sp>
      <p:sp>
        <p:nvSpPr>
          <p:cNvPr id="184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7CAD21-C471-9F4C-8CB8-5832EB685730}" type="slidenum">
              <a:rPr lang="en-AU" sz="1200">
                <a:solidFill>
                  <a:prstClr val="black"/>
                </a:solidFill>
              </a:rPr>
              <a:pPr/>
              <a:t>30</a:t>
            </a:fld>
            <a:endParaRPr lang="en-AU" sz="1200">
              <a:solidFill>
                <a:prstClr val="black"/>
              </a:solidFill>
            </a:endParaRPr>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6C14A5-7698-0B4A-AD26-F6A65D8EFD81}" type="slidenum">
              <a:rPr lang="en-AU" sz="1200">
                <a:solidFill>
                  <a:prstClr val="black"/>
                </a:solidFill>
              </a:rPr>
              <a:pPr/>
              <a:t>31</a:t>
            </a:fld>
            <a:endParaRPr lang="en-AU" sz="1200">
              <a:solidFill>
                <a:prstClr val="black"/>
              </a:solidFill>
            </a:endParaRPr>
          </a:p>
        </p:txBody>
      </p:sp>
      <p:sp>
        <p:nvSpPr>
          <p:cNvPr id="3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8196128-05D8-6A41-9872-0E33436C2498}" type="slidenum">
              <a:rPr lang="en-AU" sz="1200">
                <a:solidFill>
                  <a:prstClr val="black"/>
                </a:solidFill>
              </a:rPr>
              <a:pPr/>
              <a:t>32</a:t>
            </a:fld>
            <a:endParaRPr lang="en-AU" sz="1200">
              <a:solidFill>
                <a:prstClr val="black"/>
              </a:solidFill>
            </a:endParaRPr>
          </a:p>
        </p:txBody>
      </p:sp>
      <p:sp>
        <p:nvSpPr>
          <p:cNvPr id="36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AC66AE-7E79-6B4B-B153-680C27EEAAE6}" type="slidenum">
              <a:rPr lang="en-AU" sz="1200">
                <a:solidFill>
                  <a:prstClr val="black"/>
                </a:solidFill>
              </a:rPr>
              <a:pPr/>
              <a:t>33</a:t>
            </a:fld>
            <a:endParaRPr lang="en-AU" sz="1200">
              <a:solidFill>
                <a:prstClr val="black"/>
              </a:solidFill>
            </a:endParaRPr>
          </a:p>
        </p:txBody>
      </p:sp>
      <p:sp>
        <p:nvSpPr>
          <p:cNvPr id="37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7C49F8-36ED-0C43-B463-3D39B35E9EED}" type="slidenum">
              <a:rPr lang="en-US"/>
              <a:pPr/>
              <a:t>34</a:t>
            </a:fld>
            <a:endParaRPr lang="en-US"/>
          </a:p>
        </p:txBody>
      </p:sp>
      <p:sp>
        <p:nvSpPr>
          <p:cNvPr id="1157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57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A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D1022C-45F5-A440-B867-3B71E8CFE844}" type="slidenum">
              <a:rPr lang="en-AU" sz="1200">
                <a:solidFill>
                  <a:prstClr val="black"/>
                </a:solidFill>
              </a:rPr>
              <a:pPr/>
              <a:t>35</a:t>
            </a:fld>
            <a:endParaRPr lang="en-AU" sz="1200">
              <a:solidFill>
                <a:prstClr val="black"/>
              </a:solidFill>
            </a:endParaRPr>
          </a:p>
        </p:txBody>
      </p:sp>
      <p:sp>
        <p:nvSpPr>
          <p:cNvPr id="39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p:spPr>
        <p:txBody>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fld id="{D9102E5A-F517-2C45-A9FE-8944EF3BD03F}" type="slidenum">
              <a:rPr lang="en-AU" sz="1200" b="0" i="0"/>
              <a:pPr/>
              <a:t>36</a:t>
            </a:fld>
            <a:endParaRPr lang="en-AU" sz="1200" b="0" i="0"/>
          </a:p>
        </p:txBody>
      </p:sp>
      <p:sp>
        <p:nvSpPr>
          <p:cNvPr id="5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421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BFA79679-1C04-F445-97CE-511EB28EF707}" type="slidenum">
              <a:rPr lang="en-AU" sz="1200" b="0"/>
              <a:pPr/>
              <a:t>5</a:t>
            </a:fld>
            <a:endParaRPr lang="en-AU" sz="1200" b="0"/>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BD2D6F6F-6EF8-C141-BE1C-1F297921FC53}" type="slidenum">
              <a:rPr lang="en-AU" sz="1200" b="0"/>
              <a:pPr/>
              <a:t>6</a:t>
            </a:fld>
            <a:endParaRPr lang="en-AU" sz="1200" b="0"/>
          </a:p>
        </p:txBody>
      </p:sp>
      <p:sp>
        <p:nvSpPr>
          <p:cNvPr id="204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DC55A786-866B-394F-8203-47901370A597}" type="slidenum">
              <a:rPr lang="en-AU" sz="1200" b="0"/>
              <a:pPr/>
              <a:t>7</a:t>
            </a:fld>
            <a:endParaRPr lang="en-AU" sz="1200" b="0"/>
          </a:p>
        </p:txBody>
      </p:sp>
      <p:sp>
        <p:nvSpPr>
          <p:cNvPr id="307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Behaviourist and cognitive - teacher centred. Change behaviour by either changing the situation in which the beahviour occurs (environment through rewards, consequences, punishments, reinforcements or by changing the thinking behind the behaviour ( attitudes, beliefs, self talk, intentions) </a:t>
            </a:r>
          </a:p>
          <a:p>
            <a:pPr eaLnBrk="1" hangingPunct="1"/>
            <a:r>
              <a:rPr lang="en-US"/>
              <a:t>Constructivist approach is student centred. </a:t>
            </a:r>
            <a:r>
              <a:rPr lang="en-AU"/>
              <a:t>This theory states that learning is an active process of creating meaning from different experiences. In other words, students will learn best by by trying to make sense of something on their own with the teacher as a guide to help them along the way. (Brooks, J. and Brooks, M. (1993). In Search of Understanding: The Case for Constructivist Classrooms, ASCD)</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BCAA3445-145A-2247-8F2C-BD7349B03A5B}" type="slidenum">
              <a:rPr lang="en-AU" sz="1200" b="0"/>
              <a:pPr/>
              <a:t>8</a:t>
            </a:fld>
            <a:endParaRPr lang="en-AU" sz="1200" b="0"/>
          </a:p>
        </p:txBody>
      </p:sp>
      <p:sp>
        <p:nvSpPr>
          <p:cNvPr id="25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E740E745-0461-714A-B4FC-32A382D4482A}" type="slidenum">
              <a:rPr lang="en-AU" sz="1200" b="0"/>
              <a:pPr/>
              <a:t>9</a:t>
            </a:fld>
            <a:endParaRPr lang="en-AU" sz="1200" b="0"/>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99DB063-A2A2-0741-BC95-DF0AB0184C1C}" type="slidenum">
              <a:rPr lang="en-AU" sz="1200"/>
              <a:pPr/>
              <a:t>10</a:t>
            </a:fld>
            <a:endParaRPr lang="en-AU" sz="1200"/>
          </a:p>
        </p:txBody>
      </p:sp>
      <p:sp>
        <p:nvSpPr>
          <p:cNvPr id="11981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150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75FC39-22B5-9A4B-8A60-8D16EE6071D1}" type="slidenum">
              <a:rPr lang="en-AU" sz="1200"/>
              <a:pPr/>
              <a:t>11</a:t>
            </a:fld>
            <a:endParaRPr lang="en-AU" sz="1200"/>
          </a:p>
        </p:txBody>
      </p:sp>
      <p:sp>
        <p:nvSpPr>
          <p:cNvPr id="143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CF3A3068-871D-1340-AF1D-0878FF6E34D6}" type="datetimeFigureOut">
              <a:rPr lang="en-US" smtClean="0"/>
              <a:t>7/31/17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690A4-E4EB-7448-96BE-9ACFA3C3FD45}" type="slidenum">
              <a:rPr lang="en-US" smtClean="0"/>
              <a:t>‹#›</a:t>
            </a:fld>
            <a:endParaRPr lang="en-US"/>
          </a:p>
        </p:txBody>
      </p:sp>
    </p:spTree>
    <p:extLst>
      <p:ext uri="{BB962C8B-B14F-4D97-AF65-F5344CB8AC3E}">
        <p14:creationId xmlns:p14="http://schemas.microsoft.com/office/powerpoint/2010/main" val="539360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CF3A3068-871D-1340-AF1D-0878FF6E34D6}" type="datetimeFigureOut">
              <a:rPr lang="en-US" smtClean="0"/>
              <a:t>7/31/17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690A4-E4EB-7448-96BE-9ACFA3C3FD45}" type="slidenum">
              <a:rPr lang="en-US" smtClean="0"/>
              <a:t>‹#›</a:t>
            </a:fld>
            <a:endParaRPr lang="en-US"/>
          </a:p>
        </p:txBody>
      </p:sp>
    </p:spTree>
    <p:extLst>
      <p:ext uri="{BB962C8B-B14F-4D97-AF65-F5344CB8AC3E}">
        <p14:creationId xmlns:p14="http://schemas.microsoft.com/office/powerpoint/2010/main" val="387343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CF3A3068-871D-1340-AF1D-0878FF6E34D6}" type="datetimeFigureOut">
              <a:rPr lang="en-US" smtClean="0"/>
              <a:t>7/31/17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690A4-E4EB-7448-96BE-9ACFA3C3FD45}" type="slidenum">
              <a:rPr lang="en-US" smtClean="0"/>
              <a:t>‹#›</a:t>
            </a:fld>
            <a:endParaRPr lang="en-US"/>
          </a:p>
        </p:txBody>
      </p:sp>
    </p:spTree>
    <p:extLst>
      <p:ext uri="{BB962C8B-B14F-4D97-AF65-F5344CB8AC3E}">
        <p14:creationId xmlns:p14="http://schemas.microsoft.com/office/powerpoint/2010/main" val="2530768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CF3A3068-871D-1340-AF1D-0878FF6E34D6}" type="datetimeFigureOut">
              <a:rPr lang="en-US" smtClean="0"/>
              <a:t>7/31/17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690A4-E4EB-7448-96BE-9ACFA3C3FD45}" type="slidenum">
              <a:rPr lang="en-US" smtClean="0"/>
              <a:t>‹#›</a:t>
            </a:fld>
            <a:endParaRPr lang="en-US"/>
          </a:p>
        </p:txBody>
      </p:sp>
    </p:spTree>
    <p:extLst>
      <p:ext uri="{BB962C8B-B14F-4D97-AF65-F5344CB8AC3E}">
        <p14:creationId xmlns:p14="http://schemas.microsoft.com/office/powerpoint/2010/main" val="1131119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CF3A3068-871D-1340-AF1D-0878FF6E34D6}" type="datetimeFigureOut">
              <a:rPr lang="en-US" smtClean="0"/>
              <a:t>7/31/17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690A4-E4EB-7448-96BE-9ACFA3C3FD45}" type="slidenum">
              <a:rPr lang="en-US" smtClean="0"/>
              <a:t>‹#›</a:t>
            </a:fld>
            <a:endParaRPr lang="en-US"/>
          </a:p>
        </p:txBody>
      </p:sp>
    </p:spTree>
    <p:extLst>
      <p:ext uri="{BB962C8B-B14F-4D97-AF65-F5344CB8AC3E}">
        <p14:creationId xmlns:p14="http://schemas.microsoft.com/office/powerpoint/2010/main" val="730420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CF3A3068-871D-1340-AF1D-0878FF6E34D6}" type="datetimeFigureOut">
              <a:rPr lang="en-US" smtClean="0"/>
              <a:t>7/31/17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690A4-E4EB-7448-96BE-9ACFA3C3FD45}" type="slidenum">
              <a:rPr lang="en-US" smtClean="0"/>
              <a:t>‹#›</a:t>
            </a:fld>
            <a:endParaRPr lang="en-US"/>
          </a:p>
        </p:txBody>
      </p:sp>
    </p:spTree>
    <p:extLst>
      <p:ext uri="{BB962C8B-B14F-4D97-AF65-F5344CB8AC3E}">
        <p14:creationId xmlns:p14="http://schemas.microsoft.com/office/powerpoint/2010/main" val="2694932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CF3A3068-871D-1340-AF1D-0878FF6E34D6}" type="datetimeFigureOut">
              <a:rPr lang="en-US" smtClean="0"/>
              <a:t>7/31/17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690A4-E4EB-7448-96BE-9ACFA3C3FD45}" type="slidenum">
              <a:rPr lang="en-US" smtClean="0"/>
              <a:t>‹#›</a:t>
            </a:fld>
            <a:endParaRPr lang="en-US"/>
          </a:p>
        </p:txBody>
      </p:sp>
    </p:spTree>
    <p:extLst>
      <p:ext uri="{BB962C8B-B14F-4D97-AF65-F5344CB8AC3E}">
        <p14:creationId xmlns:p14="http://schemas.microsoft.com/office/powerpoint/2010/main" val="2611581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CF3A3068-871D-1340-AF1D-0878FF6E34D6}" type="datetimeFigureOut">
              <a:rPr lang="en-US" smtClean="0"/>
              <a:t>7/31/17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690A4-E4EB-7448-96BE-9ACFA3C3FD45}" type="slidenum">
              <a:rPr lang="en-US" smtClean="0"/>
              <a:t>‹#›</a:t>
            </a:fld>
            <a:endParaRPr lang="en-US"/>
          </a:p>
        </p:txBody>
      </p:sp>
    </p:spTree>
    <p:extLst>
      <p:ext uri="{BB962C8B-B14F-4D97-AF65-F5344CB8AC3E}">
        <p14:creationId xmlns:p14="http://schemas.microsoft.com/office/powerpoint/2010/main" val="3519944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3A3068-871D-1340-AF1D-0878FF6E34D6}" type="datetimeFigureOut">
              <a:rPr lang="en-US" smtClean="0"/>
              <a:t>7/31/17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690A4-E4EB-7448-96BE-9ACFA3C3FD45}" type="slidenum">
              <a:rPr lang="en-US" smtClean="0"/>
              <a:t>‹#›</a:t>
            </a:fld>
            <a:endParaRPr lang="en-US"/>
          </a:p>
        </p:txBody>
      </p:sp>
    </p:spTree>
    <p:extLst>
      <p:ext uri="{BB962C8B-B14F-4D97-AF65-F5344CB8AC3E}">
        <p14:creationId xmlns:p14="http://schemas.microsoft.com/office/powerpoint/2010/main" val="3447056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CF3A3068-871D-1340-AF1D-0878FF6E34D6}" type="datetimeFigureOut">
              <a:rPr lang="en-US" smtClean="0"/>
              <a:t>7/31/17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690A4-E4EB-7448-96BE-9ACFA3C3FD45}" type="slidenum">
              <a:rPr lang="en-US" smtClean="0"/>
              <a:t>‹#›</a:t>
            </a:fld>
            <a:endParaRPr lang="en-US"/>
          </a:p>
        </p:txBody>
      </p:sp>
    </p:spTree>
    <p:extLst>
      <p:ext uri="{BB962C8B-B14F-4D97-AF65-F5344CB8AC3E}">
        <p14:creationId xmlns:p14="http://schemas.microsoft.com/office/powerpoint/2010/main" val="46692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CF3A3068-871D-1340-AF1D-0878FF6E34D6}" type="datetimeFigureOut">
              <a:rPr lang="en-US" smtClean="0"/>
              <a:t>7/31/17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690A4-E4EB-7448-96BE-9ACFA3C3FD45}" type="slidenum">
              <a:rPr lang="en-US" smtClean="0"/>
              <a:t>‹#›</a:t>
            </a:fld>
            <a:endParaRPr lang="en-US"/>
          </a:p>
        </p:txBody>
      </p:sp>
    </p:spTree>
    <p:extLst>
      <p:ext uri="{BB962C8B-B14F-4D97-AF65-F5344CB8AC3E}">
        <p14:creationId xmlns:p14="http://schemas.microsoft.com/office/powerpoint/2010/main" val="21352794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3A3068-871D-1340-AF1D-0878FF6E34D6}" type="datetimeFigureOut">
              <a:rPr lang="en-US" smtClean="0"/>
              <a:t>7/31/17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690A4-E4EB-7448-96BE-9ACFA3C3FD45}" type="slidenum">
              <a:rPr lang="en-US" smtClean="0"/>
              <a:t>‹#›</a:t>
            </a:fld>
            <a:endParaRPr lang="en-US"/>
          </a:p>
        </p:txBody>
      </p:sp>
    </p:spTree>
    <p:extLst>
      <p:ext uri="{BB962C8B-B14F-4D97-AF65-F5344CB8AC3E}">
        <p14:creationId xmlns:p14="http://schemas.microsoft.com/office/powerpoint/2010/main" val="1759310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6.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7.gif"/></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file://localhost/Users/CSC/Desktop/sunflowers.png" TargetMode="External"/><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15.png"/><Relationship Id="rId1" Type="http://schemas.microsoft.com/office/2007/relationships/media" Target="file://localhost/Users/CSC/Desktop/UOWCourses/EDPP302/Week%203/Jonah's_contract.mov" TargetMode="External"/><Relationship Id="rId2" Type="http://schemas.openxmlformats.org/officeDocument/2006/relationships/video" Target="file://localhost/Users/CSC/Desktop/UOWCourses/EDPP302/Week%203/Jonah's_contract.m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ducation_banner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81" y="0"/>
            <a:ext cx="9144000" cy="1362235"/>
          </a:xfrm>
          <a:prstGeom prst="rect">
            <a:avLst/>
          </a:prstGeom>
        </p:spPr>
      </p:pic>
      <p:sp>
        <p:nvSpPr>
          <p:cNvPr id="6" name="TextBox 5"/>
          <p:cNvSpPr txBox="1"/>
          <p:nvPr/>
        </p:nvSpPr>
        <p:spPr>
          <a:xfrm>
            <a:off x="1476083" y="2724470"/>
            <a:ext cx="6522234" cy="3046988"/>
          </a:xfrm>
          <a:prstGeom prst="rect">
            <a:avLst/>
          </a:prstGeom>
          <a:noFill/>
        </p:spPr>
        <p:txBody>
          <a:bodyPr wrap="square" rtlCol="0">
            <a:spAutoFit/>
          </a:bodyPr>
          <a:lstStyle/>
          <a:p>
            <a:pPr algn="ctr"/>
            <a:r>
              <a:rPr lang="en-US" sz="3200" dirty="0" smtClean="0">
                <a:latin typeface="Arial"/>
                <a:cs typeface="Arial"/>
              </a:rPr>
              <a:t>Models of </a:t>
            </a:r>
            <a:r>
              <a:rPr lang="en-US" sz="3200" dirty="0" err="1" smtClean="0">
                <a:latin typeface="Arial"/>
                <a:cs typeface="Arial"/>
              </a:rPr>
              <a:t>behaviour</a:t>
            </a:r>
            <a:r>
              <a:rPr lang="en-US" sz="3200" dirty="0" smtClean="0">
                <a:latin typeface="Arial"/>
                <a:cs typeface="Arial"/>
              </a:rPr>
              <a:t> management</a:t>
            </a:r>
          </a:p>
          <a:p>
            <a:pPr algn="ctr"/>
            <a:endParaRPr lang="en-US" sz="2800" dirty="0" smtClean="0">
              <a:latin typeface="Arial"/>
              <a:cs typeface="Arial"/>
            </a:endParaRPr>
          </a:p>
          <a:p>
            <a:pPr algn="ctr"/>
            <a:r>
              <a:rPr lang="en-US" sz="2800" dirty="0" smtClean="0">
                <a:latin typeface="Arial"/>
                <a:cs typeface="Arial"/>
              </a:rPr>
              <a:t>Lecture 2</a:t>
            </a:r>
          </a:p>
          <a:p>
            <a:pPr algn="ctr"/>
            <a:endParaRPr lang="en-US" sz="2400" dirty="0" smtClean="0">
              <a:latin typeface="Arial"/>
              <a:cs typeface="Arial"/>
            </a:endParaRPr>
          </a:p>
          <a:p>
            <a:pPr algn="ctr"/>
            <a:r>
              <a:rPr lang="en-US" sz="2400" dirty="0" smtClean="0">
                <a:latin typeface="Arial"/>
                <a:cs typeface="Arial"/>
              </a:rPr>
              <a:t>August </a:t>
            </a:r>
            <a:r>
              <a:rPr lang="en-US" sz="2400" dirty="0" smtClean="0">
                <a:latin typeface="Arial"/>
                <a:cs typeface="Arial"/>
              </a:rPr>
              <a:t>1, 2017</a:t>
            </a:r>
            <a:endParaRPr lang="en-US" sz="2400" dirty="0" smtClean="0">
              <a:latin typeface="Arial"/>
              <a:cs typeface="Arial"/>
            </a:endParaRPr>
          </a:p>
          <a:p>
            <a:pPr algn="ctr"/>
            <a:endParaRPr lang="en-US" sz="2800" dirty="0">
              <a:latin typeface="Arial"/>
              <a:cs typeface="Arial"/>
            </a:endParaRPr>
          </a:p>
          <a:p>
            <a:pPr algn="ctr"/>
            <a:r>
              <a:rPr lang="en-US" sz="2800" dirty="0" smtClean="0">
                <a:latin typeface="Arial"/>
                <a:cs typeface="Arial"/>
              </a:rPr>
              <a:t>Ray Handley</a:t>
            </a:r>
            <a:endParaRPr lang="en-US" sz="2800" dirty="0">
              <a:latin typeface="Arial"/>
              <a:cs typeface="Arial"/>
            </a:endParaRPr>
          </a:p>
        </p:txBody>
      </p:sp>
      <p:sp>
        <p:nvSpPr>
          <p:cNvPr id="3" name="TextBox 2"/>
          <p:cNvSpPr txBox="1"/>
          <p:nvPr/>
        </p:nvSpPr>
        <p:spPr>
          <a:xfrm>
            <a:off x="1666567" y="1362235"/>
            <a:ext cx="6681020" cy="461665"/>
          </a:xfrm>
          <a:prstGeom prst="rect">
            <a:avLst/>
          </a:prstGeom>
          <a:noFill/>
        </p:spPr>
        <p:txBody>
          <a:bodyPr wrap="square" rtlCol="0">
            <a:spAutoFit/>
          </a:bodyPr>
          <a:lstStyle/>
          <a:p>
            <a:r>
              <a:rPr lang="en-US" sz="2400" dirty="0" smtClean="0"/>
              <a:t>EDPS302 - Creating Positive Learning Environments</a:t>
            </a:r>
            <a:endParaRPr lang="en-US" sz="2400" dirty="0"/>
          </a:p>
        </p:txBody>
      </p:sp>
    </p:spTree>
    <p:extLst>
      <p:ext uri="{BB962C8B-B14F-4D97-AF65-F5344CB8AC3E}">
        <p14:creationId xmlns:p14="http://schemas.microsoft.com/office/powerpoint/2010/main" val="1760563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Text Box 3"/>
          <p:cNvSpPr txBox="1">
            <a:spLocks noChangeArrowheads="1"/>
          </p:cNvSpPr>
          <p:nvPr/>
        </p:nvSpPr>
        <p:spPr bwMode="auto">
          <a:xfrm>
            <a:off x="533400" y="945446"/>
            <a:ext cx="50292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dirty="0"/>
              <a:t>Fred Jones - Positive Discipline</a:t>
            </a:r>
          </a:p>
        </p:txBody>
      </p:sp>
      <p:sp>
        <p:nvSpPr>
          <p:cNvPr id="118788" name="Text Box 4"/>
          <p:cNvSpPr txBox="1">
            <a:spLocks noChangeArrowheads="1"/>
          </p:cNvSpPr>
          <p:nvPr/>
        </p:nvSpPr>
        <p:spPr bwMode="auto">
          <a:xfrm>
            <a:off x="3659188" y="1301398"/>
            <a:ext cx="5484812"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dirty="0"/>
              <a:t>Jacob </a:t>
            </a:r>
            <a:r>
              <a:rPr lang="en-AU" dirty="0" err="1"/>
              <a:t>Kounin</a:t>
            </a:r>
            <a:r>
              <a:rPr lang="en-AU" dirty="0"/>
              <a:t> - Preventative discipline</a:t>
            </a:r>
          </a:p>
        </p:txBody>
      </p:sp>
      <p:sp>
        <p:nvSpPr>
          <p:cNvPr id="118789" name="Text Box 5"/>
          <p:cNvSpPr txBox="1">
            <a:spLocks noChangeArrowheads="1"/>
          </p:cNvSpPr>
          <p:nvPr/>
        </p:nvSpPr>
        <p:spPr bwMode="auto">
          <a:xfrm>
            <a:off x="743857" y="1761420"/>
            <a:ext cx="6019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dirty="0"/>
              <a:t>Canter &amp; Canter - Assertive Discipline</a:t>
            </a:r>
          </a:p>
        </p:txBody>
      </p:sp>
      <p:sp>
        <p:nvSpPr>
          <p:cNvPr id="118790" name="Text Box 6"/>
          <p:cNvSpPr txBox="1">
            <a:spLocks noChangeArrowheads="1"/>
          </p:cNvSpPr>
          <p:nvPr/>
        </p:nvSpPr>
        <p:spPr bwMode="auto">
          <a:xfrm>
            <a:off x="250825" y="2644285"/>
            <a:ext cx="2736850" cy="830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AU" dirty="0"/>
              <a:t>Bill Rogers  </a:t>
            </a:r>
          </a:p>
          <a:p>
            <a:r>
              <a:rPr lang="en-AU" dirty="0"/>
              <a:t>Decisive Discipline</a:t>
            </a:r>
          </a:p>
        </p:txBody>
      </p:sp>
      <p:sp>
        <p:nvSpPr>
          <p:cNvPr id="118791" name="Text Box 7"/>
          <p:cNvSpPr txBox="1">
            <a:spLocks noChangeArrowheads="1"/>
          </p:cNvSpPr>
          <p:nvPr/>
        </p:nvSpPr>
        <p:spPr bwMode="auto">
          <a:xfrm>
            <a:off x="533400" y="3654816"/>
            <a:ext cx="2376488" cy="8620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AU" dirty="0"/>
              <a:t>William </a:t>
            </a:r>
            <a:r>
              <a:rPr lang="en-AU" dirty="0" err="1"/>
              <a:t>Glasser</a:t>
            </a:r>
            <a:r>
              <a:rPr lang="en-AU" dirty="0"/>
              <a:t> </a:t>
            </a:r>
          </a:p>
          <a:p>
            <a:r>
              <a:rPr lang="en-AU" dirty="0"/>
              <a:t>Quality Schools</a:t>
            </a:r>
          </a:p>
        </p:txBody>
      </p:sp>
      <p:sp>
        <p:nvSpPr>
          <p:cNvPr id="118792" name="Text Box 8"/>
          <p:cNvSpPr txBox="1">
            <a:spLocks noChangeArrowheads="1"/>
          </p:cNvSpPr>
          <p:nvPr/>
        </p:nvSpPr>
        <p:spPr bwMode="auto">
          <a:xfrm>
            <a:off x="2608967" y="2187085"/>
            <a:ext cx="65532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dirty="0"/>
              <a:t>B.F. Skinner - Applied Behaviour Analysis</a:t>
            </a:r>
          </a:p>
        </p:txBody>
      </p:sp>
      <p:sp>
        <p:nvSpPr>
          <p:cNvPr id="118793" name="Text Box 9"/>
          <p:cNvSpPr txBox="1">
            <a:spLocks noChangeArrowheads="1"/>
          </p:cNvSpPr>
          <p:nvPr/>
        </p:nvSpPr>
        <p:spPr bwMode="auto">
          <a:xfrm>
            <a:off x="2667000" y="4648944"/>
            <a:ext cx="6477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dirty="0"/>
              <a:t>Cognitive Behavioural - Ellis, </a:t>
            </a:r>
            <a:r>
              <a:rPr lang="en-AU" dirty="0" err="1"/>
              <a:t>Wragg</a:t>
            </a:r>
            <a:r>
              <a:rPr lang="en-AU" dirty="0"/>
              <a:t>, Peterson</a:t>
            </a:r>
          </a:p>
        </p:txBody>
      </p:sp>
      <p:sp>
        <p:nvSpPr>
          <p:cNvPr id="118794" name="Text Box 10"/>
          <p:cNvSpPr txBox="1">
            <a:spLocks noChangeArrowheads="1"/>
          </p:cNvSpPr>
          <p:nvPr/>
        </p:nvSpPr>
        <p:spPr bwMode="auto">
          <a:xfrm>
            <a:off x="533400" y="6048022"/>
            <a:ext cx="7239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dirty="0"/>
              <a:t>Strengths Based Intervention - </a:t>
            </a:r>
            <a:r>
              <a:rPr lang="en-AU" dirty="0" err="1"/>
              <a:t>Durrant</a:t>
            </a:r>
            <a:r>
              <a:rPr lang="en-AU" dirty="0"/>
              <a:t>, Kowalski</a:t>
            </a:r>
          </a:p>
        </p:txBody>
      </p:sp>
      <p:sp>
        <p:nvSpPr>
          <p:cNvPr id="118795" name="Text Box 11"/>
          <p:cNvSpPr txBox="1">
            <a:spLocks noChangeArrowheads="1"/>
          </p:cNvSpPr>
          <p:nvPr/>
        </p:nvSpPr>
        <p:spPr bwMode="auto">
          <a:xfrm>
            <a:off x="2115255" y="5129251"/>
            <a:ext cx="6989762"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dirty="0" err="1"/>
              <a:t>Haim</a:t>
            </a:r>
            <a:r>
              <a:rPr lang="en-AU" dirty="0"/>
              <a:t> </a:t>
            </a:r>
            <a:r>
              <a:rPr lang="en-AU" dirty="0" err="1"/>
              <a:t>Ginott</a:t>
            </a:r>
            <a:r>
              <a:rPr lang="en-AU" dirty="0"/>
              <a:t>, Carl Rogers - Humanist approaches</a:t>
            </a:r>
          </a:p>
        </p:txBody>
      </p:sp>
      <p:sp>
        <p:nvSpPr>
          <p:cNvPr id="118797" name="Text Box 13"/>
          <p:cNvSpPr txBox="1">
            <a:spLocks noChangeArrowheads="1"/>
          </p:cNvSpPr>
          <p:nvPr/>
        </p:nvSpPr>
        <p:spPr bwMode="auto">
          <a:xfrm>
            <a:off x="3360440" y="3020169"/>
            <a:ext cx="2667000" cy="1323975"/>
          </a:xfrm>
          <a:prstGeom prst="rect">
            <a:avLst/>
          </a:prstGeom>
          <a:solidFill>
            <a:srgbClr val="FFFF00"/>
          </a:solidFill>
          <a:ln w="12700">
            <a:solidFill>
              <a:schemeClr val="bg1">
                <a:lumMod val="65000"/>
              </a:schemeClr>
            </a:solidFill>
            <a:miter lim="800000"/>
            <a:headEnd/>
            <a:tailEnd/>
          </a:ln>
          <a:effectLst>
            <a:innerShdw blurRad="63500" dist="50800" dir="13500000">
              <a:prstClr val="black">
                <a:alpha val="50000"/>
              </a:prstClr>
            </a:innerShdw>
          </a:effec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gn="ctr">
              <a:spcBef>
                <a:spcPct val="50000"/>
              </a:spcBef>
              <a:defRPr/>
            </a:pPr>
            <a:r>
              <a:rPr lang="en-AU" sz="2000" b="0" i="0" dirty="0" smtClean="0"/>
              <a:t>Body language</a:t>
            </a:r>
          </a:p>
          <a:p>
            <a:pPr algn="ctr">
              <a:spcBef>
                <a:spcPct val="50000"/>
              </a:spcBef>
              <a:defRPr/>
            </a:pPr>
            <a:r>
              <a:rPr lang="en-AU" sz="2000" b="0" i="0" dirty="0" smtClean="0"/>
              <a:t>Incentives</a:t>
            </a:r>
          </a:p>
          <a:p>
            <a:pPr algn="ctr">
              <a:spcBef>
                <a:spcPct val="50000"/>
              </a:spcBef>
              <a:defRPr/>
            </a:pPr>
            <a:r>
              <a:rPr lang="en-AU" sz="2000" b="0" i="0" dirty="0" smtClean="0"/>
              <a:t>Positive relationships</a:t>
            </a:r>
            <a:endParaRPr lang="en-AU" b="0" i="0" dirty="0" smtClean="0"/>
          </a:p>
        </p:txBody>
      </p:sp>
      <p:sp>
        <p:nvSpPr>
          <p:cNvPr id="118798" name="Text Box 14"/>
          <p:cNvSpPr txBox="1">
            <a:spLocks noChangeArrowheads="1"/>
          </p:cNvSpPr>
          <p:nvPr/>
        </p:nvSpPr>
        <p:spPr bwMode="auto">
          <a:xfrm>
            <a:off x="3169940" y="2639169"/>
            <a:ext cx="3048000" cy="2085975"/>
          </a:xfrm>
          <a:prstGeom prst="rect">
            <a:avLst/>
          </a:prstGeom>
          <a:solidFill>
            <a:srgbClr val="FFFF00"/>
          </a:solidFill>
          <a:ln w="12700">
            <a:solidFill>
              <a:schemeClr val="bg1">
                <a:lumMod val="65000"/>
              </a:schemeClr>
            </a:solidFill>
            <a:miter lim="800000"/>
            <a:headEnd/>
            <a:tailEnd/>
          </a:ln>
          <a:effectLst>
            <a:innerShdw blurRad="63500" dist="50800" dir="13500000">
              <a:prstClr val="black">
                <a:alpha val="50000"/>
              </a:prstClr>
            </a:innerShdw>
          </a:effec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gn="ctr">
              <a:spcBef>
                <a:spcPct val="50000"/>
              </a:spcBef>
              <a:defRPr/>
            </a:pPr>
            <a:r>
              <a:rPr lang="en-AU" sz="2000" b="0" i="0" dirty="0" smtClean="0"/>
              <a:t>Integration of teaching and discipline</a:t>
            </a:r>
          </a:p>
          <a:p>
            <a:pPr algn="ctr">
              <a:spcBef>
                <a:spcPct val="50000"/>
              </a:spcBef>
              <a:defRPr/>
            </a:pPr>
            <a:r>
              <a:rPr lang="en-US" sz="2000" b="0" i="0" dirty="0" smtClean="0"/>
              <a:t>Ripple Effect, </a:t>
            </a:r>
            <a:r>
              <a:rPr lang="en-US" sz="2000" b="0" i="0" dirty="0" err="1" smtClean="0"/>
              <a:t>Withitness</a:t>
            </a:r>
            <a:r>
              <a:rPr lang="en-US" sz="2000" b="0" i="0" dirty="0" smtClean="0"/>
              <a:t>, Overlapping, Effective Transitions, Group Focus, Satiation </a:t>
            </a:r>
            <a:endParaRPr lang="en-AU" sz="2000" b="0" i="0" dirty="0" smtClean="0"/>
          </a:p>
        </p:txBody>
      </p:sp>
      <p:sp>
        <p:nvSpPr>
          <p:cNvPr id="118799" name="Text Box 15"/>
          <p:cNvSpPr txBox="1">
            <a:spLocks noChangeArrowheads="1"/>
          </p:cNvSpPr>
          <p:nvPr/>
        </p:nvSpPr>
        <p:spPr bwMode="auto">
          <a:xfrm>
            <a:off x="3360440" y="2715369"/>
            <a:ext cx="2667000" cy="1933575"/>
          </a:xfrm>
          <a:prstGeom prst="rect">
            <a:avLst/>
          </a:prstGeom>
          <a:solidFill>
            <a:srgbClr val="FFFF00"/>
          </a:solidFill>
          <a:ln w="12700">
            <a:solidFill>
              <a:schemeClr val="bg1">
                <a:lumMod val="65000"/>
              </a:schemeClr>
            </a:solidFill>
            <a:miter lim="800000"/>
            <a:headEnd/>
            <a:tailEnd/>
          </a:ln>
          <a:effectLst>
            <a:innerShdw blurRad="63500" dist="50800" dir="13500000">
              <a:prstClr val="black">
                <a:alpha val="50000"/>
              </a:prstClr>
            </a:innerShdw>
          </a:effec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gn="ctr">
              <a:spcBef>
                <a:spcPct val="50000"/>
              </a:spcBef>
              <a:defRPr/>
            </a:pPr>
            <a:r>
              <a:rPr lang="en-AU" sz="2000" b="0" i="0" smtClean="0"/>
              <a:t>Clear rules/consequences</a:t>
            </a:r>
          </a:p>
          <a:p>
            <a:pPr algn="ctr">
              <a:spcBef>
                <a:spcPct val="50000"/>
              </a:spcBef>
              <a:defRPr/>
            </a:pPr>
            <a:r>
              <a:rPr lang="en-AU" sz="2000" b="0" i="0" smtClean="0"/>
              <a:t>Positive reinforcement</a:t>
            </a:r>
          </a:p>
          <a:p>
            <a:pPr algn="ctr">
              <a:spcBef>
                <a:spcPct val="50000"/>
              </a:spcBef>
              <a:defRPr/>
            </a:pPr>
            <a:r>
              <a:rPr lang="en-AU" sz="2000" b="0" i="0" smtClean="0"/>
              <a:t>Firm teacher role</a:t>
            </a:r>
            <a:endParaRPr lang="en-AU" b="0" i="0" smtClean="0"/>
          </a:p>
        </p:txBody>
      </p:sp>
      <p:sp>
        <p:nvSpPr>
          <p:cNvPr id="118800" name="Text Box 16"/>
          <p:cNvSpPr txBox="1">
            <a:spLocks noChangeArrowheads="1"/>
          </p:cNvSpPr>
          <p:nvPr/>
        </p:nvSpPr>
        <p:spPr bwMode="auto">
          <a:xfrm>
            <a:off x="3360440" y="2867769"/>
            <a:ext cx="2667000" cy="1628775"/>
          </a:xfrm>
          <a:prstGeom prst="rect">
            <a:avLst/>
          </a:prstGeom>
          <a:solidFill>
            <a:srgbClr val="FFFF00"/>
          </a:solidFill>
          <a:ln w="12700">
            <a:solidFill>
              <a:schemeClr val="bg1">
                <a:lumMod val="65000"/>
              </a:schemeClr>
            </a:solidFill>
            <a:miter lim="800000"/>
            <a:headEnd/>
            <a:tailEnd/>
          </a:ln>
          <a:effectLst>
            <a:innerShdw blurRad="63500" dist="50800" dir="13500000">
              <a:prstClr val="black">
                <a:alpha val="50000"/>
              </a:prstClr>
            </a:innerShdw>
          </a:effec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gn="ctr">
              <a:spcBef>
                <a:spcPct val="50000"/>
              </a:spcBef>
              <a:defRPr/>
            </a:pPr>
            <a:r>
              <a:rPr lang="en-AU" sz="2000" b="0" i="0" smtClean="0"/>
              <a:t>Focus on actions</a:t>
            </a:r>
          </a:p>
          <a:p>
            <a:pPr algn="ctr">
              <a:spcBef>
                <a:spcPct val="50000"/>
              </a:spcBef>
              <a:defRPr/>
            </a:pPr>
            <a:r>
              <a:rPr lang="en-AU" sz="2000" b="0" i="0" smtClean="0"/>
              <a:t>Functional assessment</a:t>
            </a:r>
          </a:p>
          <a:p>
            <a:pPr algn="ctr">
              <a:spcBef>
                <a:spcPct val="50000"/>
              </a:spcBef>
              <a:defRPr/>
            </a:pPr>
            <a:r>
              <a:rPr lang="en-AU" sz="2000" b="0" i="0" smtClean="0"/>
              <a:t>Planned response</a:t>
            </a:r>
            <a:endParaRPr lang="en-AU" b="0" i="0" smtClean="0"/>
          </a:p>
        </p:txBody>
      </p:sp>
      <p:sp>
        <p:nvSpPr>
          <p:cNvPr id="118801" name="Text Box 17"/>
          <p:cNvSpPr txBox="1">
            <a:spLocks noChangeArrowheads="1"/>
          </p:cNvSpPr>
          <p:nvPr/>
        </p:nvSpPr>
        <p:spPr bwMode="auto">
          <a:xfrm>
            <a:off x="3169940" y="2715369"/>
            <a:ext cx="3048000" cy="1933575"/>
          </a:xfrm>
          <a:prstGeom prst="rect">
            <a:avLst/>
          </a:prstGeom>
          <a:solidFill>
            <a:srgbClr val="FFFF00"/>
          </a:solidFill>
          <a:ln w="12700">
            <a:solidFill>
              <a:schemeClr val="bg1">
                <a:lumMod val="65000"/>
              </a:schemeClr>
            </a:solidFill>
            <a:miter lim="800000"/>
            <a:headEnd/>
            <a:tailEnd/>
          </a:ln>
          <a:effectLst>
            <a:innerShdw blurRad="63500" dist="50800" dir="13500000">
              <a:prstClr val="black">
                <a:alpha val="50000"/>
              </a:prstClr>
            </a:innerShdw>
          </a:effec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gn="ctr">
              <a:spcBef>
                <a:spcPct val="50000"/>
              </a:spcBef>
              <a:defRPr/>
            </a:pPr>
            <a:r>
              <a:rPr lang="en-AU" sz="2000" b="0" i="0" dirty="0" smtClean="0"/>
              <a:t>4Rs - rights, rules, responsibilities, routines</a:t>
            </a:r>
          </a:p>
          <a:p>
            <a:pPr algn="ctr">
              <a:spcBef>
                <a:spcPct val="50000"/>
              </a:spcBef>
              <a:defRPr/>
            </a:pPr>
            <a:r>
              <a:rPr lang="en-AU" sz="2000" b="0" i="0" dirty="0" smtClean="0"/>
              <a:t>Clear behaviour plan</a:t>
            </a:r>
          </a:p>
          <a:p>
            <a:pPr algn="ctr">
              <a:spcBef>
                <a:spcPct val="50000"/>
              </a:spcBef>
              <a:defRPr/>
            </a:pPr>
            <a:r>
              <a:rPr lang="en-AU" sz="2000" b="0" i="0" dirty="0" smtClean="0"/>
              <a:t>Avoid secondary behaviours</a:t>
            </a:r>
            <a:endParaRPr lang="en-AU" b="0" i="0" dirty="0" smtClean="0"/>
          </a:p>
        </p:txBody>
      </p:sp>
      <p:sp>
        <p:nvSpPr>
          <p:cNvPr id="118802" name="Text Box 18"/>
          <p:cNvSpPr txBox="1">
            <a:spLocks noChangeArrowheads="1"/>
          </p:cNvSpPr>
          <p:nvPr/>
        </p:nvSpPr>
        <p:spPr bwMode="auto">
          <a:xfrm>
            <a:off x="3360440" y="2715369"/>
            <a:ext cx="2667000" cy="1933575"/>
          </a:xfrm>
          <a:prstGeom prst="rect">
            <a:avLst/>
          </a:prstGeom>
          <a:solidFill>
            <a:srgbClr val="FFFF00"/>
          </a:solidFill>
          <a:ln w="12700">
            <a:solidFill>
              <a:schemeClr val="bg1">
                <a:lumMod val="65000"/>
              </a:schemeClr>
            </a:solidFill>
            <a:miter lim="800000"/>
            <a:headEnd/>
            <a:tailEnd/>
          </a:ln>
          <a:effectLst>
            <a:innerShdw blurRad="63500" dist="50800" dir="13500000">
              <a:prstClr val="black">
                <a:alpha val="50000"/>
              </a:prstClr>
            </a:innerShdw>
          </a:effec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gn="ctr">
              <a:spcBef>
                <a:spcPct val="50000"/>
              </a:spcBef>
              <a:defRPr/>
            </a:pPr>
            <a:r>
              <a:rPr lang="en-AU" sz="2000" b="0" i="0" dirty="0" smtClean="0"/>
              <a:t>Meeting needs of students</a:t>
            </a:r>
          </a:p>
          <a:p>
            <a:pPr algn="ctr">
              <a:spcBef>
                <a:spcPct val="50000"/>
              </a:spcBef>
              <a:defRPr/>
            </a:pPr>
            <a:r>
              <a:rPr lang="en-AU" sz="2000" b="0" i="0" dirty="0" smtClean="0"/>
              <a:t>Creative/divergent thinking</a:t>
            </a:r>
          </a:p>
          <a:p>
            <a:pPr algn="ctr">
              <a:spcBef>
                <a:spcPct val="50000"/>
              </a:spcBef>
              <a:defRPr/>
            </a:pPr>
            <a:r>
              <a:rPr lang="en-AU" sz="2000" b="0" i="0" dirty="0" smtClean="0"/>
              <a:t>Mastery learning</a:t>
            </a:r>
            <a:endParaRPr lang="en-AU" b="0" i="0" dirty="0" smtClean="0"/>
          </a:p>
        </p:txBody>
      </p:sp>
      <p:sp>
        <p:nvSpPr>
          <p:cNvPr id="118803" name="Text Box 19"/>
          <p:cNvSpPr txBox="1">
            <a:spLocks noChangeArrowheads="1"/>
          </p:cNvSpPr>
          <p:nvPr/>
        </p:nvSpPr>
        <p:spPr bwMode="auto">
          <a:xfrm>
            <a:off x="3360440" y="3020169"/>
            <a:ext cx="2667000" cy="1323975"/>
          </a:xfrm>
          <a:prstGeom prst="rect">
            <a:avLst/>
          </a:prstGeom>
          <a:solidFill>
            <a:srgbClr val="FFFF00"/>
          </a:solidFill>
          <a:ln w="12700">
            <a:solidFill>
              <a:schemeClr val="bg1">
                <a:lumMod val="65000"/>
              </a:schemeClr>
            </a:solidFill>
            <a:miter lim="800000"/>
            <a:headEnd/>
            <a:tailEnd/>
          </a:ln>
          <a:effectLst>
            <a:innerShdw blurRad="63500" dist="50800" dir="13500000">
              <a:prstClr val="black">
                <a:alpha val="50000"/>
              </a:prstClr>
            </a:innerShdw>
          </a:effec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gn="ctr">
              <a:spcBef>
                <a:spcPct val="50000"/>
              </a:spcBef>
              <a:defRPr/>
            </a:pPr>
            <a:r>
              <a:rPr lang="en-AU" sz="2000" b="0" i="0" smtClean="0"/>
              <a:t>Focus on thinking</a:t>
            </a:r>
          </a:p>
          <a:p>
            <a:pPr algn="ctr">
              <a:spcBef>
                <a:spcPct val="50000"/>
              </a:spcBef>
              <a:defRPr/>
            </a:pPr>
            <a:r>
              <a:rPr lang="en-AU" sz="2000" b="0" i="0" smtClean="0"/>
              <a:t>Challenging beliefs</a:t>
            </a:r>
          </a:p>
          <a:p>
            <a:pPr algn="ctr">
              <a:spcBef>
                <a:spcPct val="50000"/>
              </a:spcBef>
              <a:defRPr/>
            </a:pPr>
            <a:r>
              <a:rPr lang="en-AU" sz="2000" b="0" i="0" smtClean="0"/>
              <a:t>Planning changes</a:t>
            </a:r>
            <a:endParaRPr lang="en-AU" b="0" i="0" smtClean="0"/>
          </a:p>
        </p:txBody>
      </p:sp>
      <p:sp>
        <p:nvSpPr>
          <p:cNvPr id="118804" name="Text Box 20"/>
          <p:cNvSpPr txBox="1">
            <a:spLocks noChangeArrowheads="1"/>
          </p:cNvSpPr>
          <p:nvPr/>
        </p:nvSpPr>
        <p:spPr bwMode="auto">
          <a:xfrm>
            <a:off x="3360440" y="2867769"/>
            <a:ext cx="2667000" cy="1628775"/>
          </a:xfrm>
          <a:prstGeom prst="rect">
            <a:avLst/>
          </a:prstGeom>
          <a:solidFill>
            <a:srgbClr val="FFFF00"/>
          </a:solidFill>
          <a:ln w="12700">
            <a:solidFill>
              <a:schemeClr val="bg1">
                <a:lumMod val="65000"/>
              </a:schemeClr>
            </a:solidFill>
            <a:miter lim="800000"/>
            <a:headEnd/>
            <a:tailEnd/>
          </a:ln>
          <a:effectLst>
            <a:innerShdw blurRad="63500" dist="50800" dir="13500000">
              <a:prstClr val="black">
                <a:alpha val="50000"/>
              </a:prstClr>
            </a:innerShdw>
          </a:effec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gn="ctr">
              <a:spcBef>
                <a:spcPct val="50000"/>
              </a:spcBef>
              <a:defRPr/>
            </a:pPr>
            <a:r>
              <a:rPr lang="en-AU" sz="2000" b="0" i="0" smtClean="0"/>
              <a:t>Positive interactions</a:t>
            </a:r>
          </a:p>
          <a:p>
            <a:pPr algn="ctr">
              <a:spcBef>
                <a:spcPct val="50000"/>
              </a:spcBef>
              <a:defRPr/>
            </a:pPr>
            <a:r>
              <a:rPr lang="en-AU" sz="2000" b="0" i="0" smtClean="0"/>
              <a:t>Encouragement not praise</a:t>
            </a:r>
          </a:p>
          <a:p>
            <a:pPr algn="ctr">
              <a:spcBef>
                <a:spcPct val="50000"/>
              </a:spcBef>
              <a:defRPr/>
            </a:pPr>
            <a:r>
              <a:rPr lang="en-AU" sz="2000" b="0" i="0" smtClean="0"/>
              <a:t>Negotiation</a:t>
            </a:r>
            <a:endParaRPr lang="en-AU" b="0" i="0" smtClean="0"/>
          </a:p>
        </p:txBody>
      </p:sp>
      <p:sp>
        <p:nvSpPr>
          <p:cNvPr id="118805" name="Text Box 21"/>
          <p:cNvSpPr txBox="1">
            <a:spLocks noChangeArrowheads="1"/>
          </p:cNvSpPr>
          <p:nvPr/>
        </p:nvSpPr>
        <p:spPr bwMode="auto">
          <a:xfrm>
            <a:off x="3131840" y="3020169"/>
            <a:ext cx="3124200" cy="1323975"/>
          </a:xfrm>
          <a:prstGeom prst="rect">
            <a:avLst/>
          </a:prstGeom>
          <a:solidFill>
            <a:srgbClr val="FFFF00"/>
          </a:solidFill>
          <a:ln w="12700">
            <a:solidFill>
              <a:schemeClr val="bg1">
                <a:lumMod val="65000"/>
              </a:schemeClr>
            </a:solidFill>
            <a:miter lim="800000"/>
            <a:headEnd/>
            <a:tailEnd/>
          </a:ln>
          <a:effectLst>
            <a:innerShdw blurRad="63500" dist="50800" dir="13500000">
              <a:prstClr val="black">
                <a:alpha val="50000"/>
              </a:prstClr>
            </a:innerShdw>
          </a:effec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gn="ctr">
              <a:defRPr/>
            </a:pPr>
            <a:r>
              <a:rPr lang="en-AU" sz="2000" b="0" i="0" smtClean="0"/>
              <a:t>Democratic relationships</a:t>
            </a:r>
          </a:p>
          <a:p>
            <a:pPr algn="ctr">
              <a:defRPr/>
            </a:pPr>
            <a:r>
              <a:rPr lang="en-AU" sz="2000" b="0" i="0" smtClean="0"/>
              <a:t>Cost of praise</a:t>
            </a:r>
          </a:p>
          <a:p>
            <a:pPr algn="ctr">
              <a:defRPr/>
            </a:pPr>
            <a:r>
              <a:rPr lang="en-AU" sz="2000" b="0" i="0" smtClean="0"/>
              <a:t>Understanding goals of behaviour</a:t>
            </a:r>
            <a:endParaRPr lang="en-AU" b="0" i="0" smtClean="0"/>
          </a:p>
        </p:txBody>
      </p:sp>
      <p:sp>
        <p:nvSpPr>
          <p:cNvPr id="118806" name="Text Box 22"/>
          <p:cNvSpPr txBox="1">
            <a:spLocks noChangeArrowheads="1"/>
          </p:cNvSpPr>
          <p:nvPr/>
        </p:nvSpPr>
        <p:spPr bwMode="auto">
          <a:xfrm>
            <a:off x="3325788" y="3130723"/>
            <a:ext cx="2736304" cy="1102866"/>
          </a:xfrm>
          <a:prstGeom prst="rect">
            <a:avLst/>
          </a:prstGeom>
          <a:solidFill>
            <a:srgbClr val="FFFF00"/>
          </a:solidFill>
          <a:ln w="12700">
            <a:solidFill>
              <a:schemeClr val="bg1">
                <a:lumMod val="65000"/>
              </a:schemeClr>
            </a:solidFill>
            <a:miter lim="800000"/>
            <a:headEnd/>
            <a:tailEnd/>
          </a:ln>
          <a:effectLst>
            <a:innerShdw blurRad="63500" dist="50800" dir="13500000">
              <a:prstClr val="black">
                <a:alpha val="50000"/>
              </a:prstClr>
            </a:innerShdw>
          </a:effec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gn="ctr">
              <a:lnSpc>
                <a:spcPct val="110000"/>
              </a:lnSpc>
              <a:defRPr/>
            </a:pPr>
            <a:r>
              <a:rPr lang="en-AU" sz="2000" b="0" i="0" dirty="0" smtClean="0"/>
              <a:t>Looking for exceptions</a:t>
            </a:r>
          </a:p>
          <a:p>
            <a:pPr algn="ctr">
              <a:lnSpc>
                <a:spcPct val="110000"/>
              </a:lnSpc>
              <a:defRPr/>
            </a:pPr>
            <a:r>
              <a:rPr lang="en-AU" sz="2000" b="0" i="0" dirty="0" smtClean="0"/>
              <a:t>Doing it differently</a:t>
            </a:r>
          </a:p>
          <a:p>
            <a:pPr algn="ctr">
              <a:lnSpc>
                <a:spcPct val="110000"/>
              </a:lnSpc>
              <a:defRPr/>
            </a:pPr>
            <a:r>
              <a:rPr lang="en-AU" sz="2000" b="0" i="0" dirty="0" smtClean="0"/>
              <a:t>Scaling</a:t>
            </a:r>
            <a:endParaRPr lang="en-AU" b="0" i="0" dirty="0" smtClean="0"/>
          </a:p>
        </p:txBody>
      </p:sp>
      <p:sp>
        <p:nvSpPr>
          <p:cNvPr id="118807" name="Text Box 23"/>
          <p:cNvSpPr txBox="1">
            <a:spLocks noChangeArrowheads="1"/>
          </p:cNvSpPr>
          <p:nvPr/>
        </p:nvSpPr>
        <p:spPr bwMode="auto">
          <a:xfrm>
            <a:off x="6350000" y="3239317"/>
            <a:ext cx="2755017" cy="830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dirty="0" err="1" smtClean="0"/>
              <a:t>Dreikurs</a:t>
            </a:r>
            <a:r>
              <a:rPr lang="en-AU" dirty="0" smtClean="0"/>
              <a:t>, </a:t>
            </a:r>
            <a:r>
              <a:rPr lang="en-AU" dirty="0" err="1" smtClean="0"/>
              <a:t>Balson</a:t>
            </a:r>
            <a:r>
              <a:rPr lang="en-AU" dirty="0" smtClean="0"/>
              <a:t> – Goals of behaviour</a:t>
            </a:r>
            <a:endParaRPr lang="en-AU" dirty="0"/>
          </a:p>
        </p:txBody>
      </p:sp>
      <p:sp>
        <p:nvSpPr>
          <p:cNvPr id="2" name="Title 1"/>
          <p:cNvSpPr>
            <a:spLocks noGrp="1"/>
          </p:cNvSpPr>
          <p:nvPr>
            <p:ph type="title" idx="4294967295"/>
          </p:nvPr>
        </p:nvSpPr>
        <p:spPr>
          <a:xfrm>
            <a:off x="-5060" y="-23019"/>
            <a:ext cx="964616" cy="327819"/>
          </a:xfrm>
        </p:spPr>
        <p:txBody>
          <a:bodyPr>
            <a:normAutofit fontScale="90000"/>
          </a:bodyPr>
          <a:lstStyle/>
          <a:p>
            <a:r>
              <a:rPr lang="en-US" sz="800" dirty="0" smtClean="0">
                <a:solidFill>
                  <a:srgbClr val="FFFFFF"/>
                </a:solidFill>
              </a:rPr>
              <a:t>Overview of models</a:t>
            </a:r>
            <a:endParaRPr lang="en-US" sz="800" dirty="0">
              <a:solidFill>
                <a:srgbClr val="FFFFFF"/>
              </a:solidFill>
            </a:endParaRPr>
          </a:p>
        </p:txBody>
      </p:sp>
      <p:sp>
        <p:nvSpPr>
          <p:cNvPr id="25" name="TextBox 24"/>
          <p:cNvSpPr txBox="1"/>
          <p:nvPr/>
        </p:nvSpPr>
        <p:spPr>
          <a:xfrm>
            <a:off x="743857" y="237875"/>
            <a:ext cx="5606143" cy="646331"/>
          </a:xfrm>
          <a:prstGeom prst="rect">
            <a:avLst/>
          </a:prstGeom>
          <a:noFill/>
          <a:effectLst>
            <a:outerShdw blurRad="50800" dist="38100" dir="18900000" algn="bl" rotWithShape="0">
              <a:prstClr val="black">
                <a:alpha val="40000"/>
              </a:prstClr>
            </a:outerShdw>
          </a:effectLst>
        </p:spPr>
        <p:txBody>
          <a:bodyPr wrap="square" rtlCol="0">
            <a:spAutoFit/>
          </a:bodyPr>
          <a:lstStyle/>
          <a:p>
            <a:r>
              <a:rPr lang="en-US" sz="3600" b="1" dirty="0" smtClean="0"/>
              <a:t>Overview of the models</a:t>
            </a:r>
            <a:endParaRPr lang="en-US" sz="3600" b="1" dirty="0"/>
          </a:p>
        </p:txBody>
      </p:sp>
      <p:sp>
        <p:nvSpPr>
          <p:cNvPr id="24" name="Text Box 10"/>
          <p:cNvSpPr txBox="1">
            <a:spLocks noChangeArrowheads="1"/>
          </p:cNvSpPr>
          <p:nvPr/>
        </p:nvSpPr>
        <p:spPr bwMode="auto">
          <a:xfrm>
            <a:off x="1179689" y="5590822"/>
            <a:ext cx="7239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dirty="0" smtClean="0"/>
              <a:t>Positive psychology- Seligman, </a:t>
            </a:r>
            <a:r>
              <a:rPr lang="en-AU" dirty="0" err="1" smtClean="0"/>
              <a:t>Csikszentimalyi</a:t>
            </a:r>
            <a:endParaRPr lang="en-AU" dirty="0"/>
          </a:p>
        </p:txBody>
      </p:sp>
      <p:sp>
        <p:nvSpPr>
          <p:cNvPr id="27" name="Text Box 22"/>
          <p:cNvSpPr txBox="1">
            <a:spLocks noChangeArrowheads="1"/>
          </p:cNvSpPr>
          <p:nvPr/>
        </p:nvSpPr>
        <p:spPr bwMode="auto">
          <a:xfrm>
            <a:off x="3223835" y="3138308"/>
            <a:ext cx="2994105" cy="1102866"/>
          </a:xfrm>
          <a:prstGeom prst="rect">
            <a:avLst/>
          </a:prstGeom>
          <a:solidFill>
            <a:srgbClr val="FFFF00"/>
          </a:solidFill>
          <a:ln w="12700">
            <a:solidFill>
              <a:schemeClr val="bg1">
                <a:lumMod val="65000"/>
              </a:schemeClr>
            </a:solidFill>
            <a:miter lim="800000"/>
            <a:headEnd/>
            <a:tailEnd/>
          </a:ln>
          <a:effectLst>
            <a:innerShdw blurRad="63500" dist="50800" dir="13500000">
              <a:prstClr val="black">
                <a:alpha val="50000"/>
              </a:prstClr>
            </a:innerShdw>
          </a:effectLst>
        </p:spPr>
        <p:txBody>
          <a:bodyPr wrap="square">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gn="ctr">
              <a:lnSpc>
                <a:spcPct val="110000"/>
              </a:lnSpc>
              <a:defRPr/>
            </a:pPr>
            <a:r>
              <a:rPr lang="en-AU" sz="2000" b="0" i="0" dirty="0" smtClean="0"/>
              <a:t>Focus on positive emotions and strengths to achieve happiness</a:t>
            </a:r>
            <a:endParaRPr lang="en-AU" b="0" i="0" dirty="0" smtClean="0"/>
          </a:p>
        </p:txBody>
      </p:sp>
    </p:spTree>
    <p:custDataLst>
      <p:tags r:id="rId1"/>
    </p:custDataLst>
    <p:extLst>
      <p:ext uri="{BB962C8B-B14F-4D97-AF65-F5344CB8AC3E}">
        <p14:creationId xmlns:p14="http://schemas.microsoft.com/office/powerpoint/2010/main" val="124071263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fade">
                                      <p:cBhvr>
                                        <p:cTn id="7" dur="500"/>
                                        <p:tgtEl>
                                          <p:spTgt spid="118787"/>
                                        </p:tgtEl>
                                      </p:cBhvr>
                                    </p:animEffect>
                                  </p:childTnLst>
                                </p:cTn>
                              </p:par>
                              <p:par>
                                <p:cTn id="8" presetID="10" presetClass="entr" presetSubtype="0" fill="hold" nodeType="withEffect">
                                  <p:stCondLst>
                                    <p:cond delay="0"/>
                                  </p:stCondLst>
                                  <p:childTnLst>
                                    <p:set>
                                      <p:cBhvr>
                                        <p:cTn id="9" dur="1" fill="hold">
                                          <p:stCondLst>
                                            <p:cond delay="0"/>
                                          </p:stCondLst>
                                        </p:cTn>
                                        <p:tgtEl>
                                          <p:spTgt spid="118797"/>
                                        </p:tgtEl>
                                        <p:attrNameLst>
                                          <p:attrName>style.visibility</p:attrName>
                                        </p:attrNameLst>
                                      </p:cBhvr>
                                      <p:to>
                                        <p:strVal val="visible"/>
                                      </p:to>
                                    </p:set>
                                    <p:animEffect transition="in" filter="fade">
                                      <p:cBhvr>
                                        <p:cTn id="10" dur="500"/>
                                        <p:tgtEl>
                                          <p:spTgt spid="11879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118787"/>
                                        </p:tgtEl>
                                      </p:cBhvr>
                                    </p:animEffect>
                                    <p:set>
                                      <p:cBhvr>
                                        <p:cTn id="15" dur="1" fill="hold">
                                          <p:stCondLst>
                                            <p:cond delay="499"/>
                                          </p:stCondLst>
                                        </p:cTn>
                                        <p:tgtEl>
                                          <p:spTgt spid="11878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8797"/>
                                        </p:tgtEl>
                                      </p:cBhvr>
                                    </p:animEffect>
                                    <p:set>
                                      <p:cBhvr>
                                        <p:cTn id="18" dur="1" fill="hold">
                                          <p:stCondLst>
                                            <p:cond delay="499"/>
                                          </p:stCondLst>
                                        </p:cTn>
                                        <p:tgtEl>
                                          <p:spTgt spid="11879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18788"/>
                                        </p:tgtEl>
                                        <p:attrNameLst>
                                          <p:attrName>style.visibility</p:attrName>
                                        </p:attrNameLst>
                                      </p:cBhvr>
                                      <p:to>
                                        <p:strVal val="visible"/>
                                      </p:to>
                                    </p:set>
                                    <p:animEffect transition="in" filter="fade">
                                      <p:cBhvr>
                                        <p:cTn id="21" dur="500"/>
                                        <p:tgtEl>
                                          <p:spTgt spid="118788"/>
                                        </p:tgtEl>
                                      </p:cBhvr>
                                    </p:animEffect>
                                  </p:childTnLst>
                                </p:cTn>
                              </p:par>
                              <p:par>
                                <p:cTn id="22" presetID="10" presetClass="entr" presetSubtype="0" fill="hold" nodeType="withEffect">
                                  <p:stCondLst>
                                    <p:cond delay="0"/>
                                  </p:stCondLst>
                                  <p:childTnLst>
                                    <p:set>
                                      <p:cBhvr>
                                        <p:cTn id="23" dur="1" fill="hold">
                                          <p:stCondLst>
                                            <p:cond delay="0"/>
                                          </p:stCondLst>
                                        </p:cTn>
                                        <p:tgtEl>
                                          <p:spTgt spid="118798"/>
                                        </p:tgtEl>
                                        <p:attrNameLst>
                                          <p:attrName>style.visibility</p:attrName>
                                        </p:attrNameLst>
                                      </p:cBhvr>
                                      <p:to>
                                        <p:strVal val="visible"/>
                                      </p:to>
                                    </p:set>
                                    <p:animEffect transition="in" filter="fade">
                                      <p:cBhvr>
                                        <p:cTn id="24" dur="500"/>
                                        <p:tgtEl>
                                          <p:spTgt spid="11879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grpId="1" nodeType="clickEffect">
                                  <p:stCondLst>
                                    <p:cond delay="0"/>
                                  </p:stCondLst>
                                  <p:childTnLst>
                                    <p:animEffect transition="out" filter="fade">
                                      <p:cBhvr>
                                        <p:cTn id="28" dur="500"/>
                                        <p:tgtEl>
                                          <p:spTgt spid="118788"/>
                                        </p:tgtEl>
                                      </p:cBhvr>
                                    </p:animEffect>
                                    <p:set>
                                      <p:cBhvr>
                                        <p:cTn id="29" dur="1" fill="hold">
                                          <p:stCondLst>
                                            <p:cond delay="499"/>
                                          </p:stCondLst>
                                        </p:cTn>
                                        <p:tgtEl>
                                          <p:spTgt spid="11878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18798"/>
                                        </p:tgtEl>
                                      </p:cBhvr>
                                    </p:animEffect>
                                    <p:set>
                                      <p:cBhvr>
                                        <p:cTn id="32" dur="1" fill="hold">
                                          <p:stCondLst>
                                            <p:cond delay="499"/>
                                          </p:stCondLst>
                                        </p:cTn>
                                        <p:tgtEl>
                                          <p:spTgt spid="118798"/>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18789"/>
                                        </p:tgtEl>
                                        <p:attrNameLst>
                                          <p:attrName>style.visibility</p:attrName>
                                        </p:attrNameLst>
                                      </p:cBhvr>
                                      <p:to>
                                        <p:strVal val="visible"/>
                                      </p:to>
                                    </p:set>
                                    <p:animEffect transition="in" filter="fade">
                                      <p:cBhvr>
                                        <p:cTn id="35" dur="500"/>
                                        <p:tgtEl>
                                          <p:spTgt spid="118789"/>
                                        </p:tgtEl>
                                      </p:cBhvr>
                                    </p:animEffect>
                                  </p:childTnLst>
                                </p:cTn>
                              </p:par>
                              <p:par>
                                <p:cTn id="36" presetID="10" presetClass="entr" presetSubtype="0" fill="hold" nodeType="withEffect">
                                  <p:stCondLst>
                                    <p:cond delay="0"/>
                                  </p:stCondLst>
                                  <p:childTnLst>
                                    <p:set>
                                      <p:cBhvr>
                                        <p:cTn id="37" dur="1" fill="hold">
                                          <p:stCondLst>
                                            <p:cond delay="0"/>
                                          </p:stCondLst>
                                        </p:cTn>
                                        <p:tgtEl>
                                          <p:spTgt spid="118799"/>
                                        </p:tgtEl>
                                        <p:attrNameLst>
                                          <p:attrName>style.visibility</p:attrName>
                                        </p:attrNameLst>
                                      </p:cBhvr>
                                      <p:to>
                                        <p:strVal val="visible"/>
                                      </p:to>
                                    </p:set>
                                    <p:animEffect transition="in" filter="fade">
                                      <p:cBhvr>
                                        <p:cTn id="38" dur="500"/>
                                        <p:tgtEl>
                                          <p:spTgt spid="11879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grpId="1" nodeType="clickEffect">
                                  <p:stCondLst>
                                    <p:cond delay="0"/>
                                  </p:stCondLst>
                                  <p:childTnLst>
                                    <p:animEffect transition="out" filter="fade">
                                      <p:cBhvr>
                                        <p:cTn id="42" dur="500"/>
                                        <p:tgtEl>
                                          <p:spTgt spid="118789"/>
                                        </p:tgtEl>
                                      </p:cBhvr>
                                    </p:animEffect>
                                    <p:set>
                                      <p:cBhvr>
                                        <p:cTn id="43" dur="1" fill="hold">
                                          <p:stCondLst>
                                            <p:cond delay="499"/>
                                          </p:stCondLst>
                                        </p:cTn>
                                        <p:tgtEl>
                                          <p:spTgt spid="118789"/>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18799"/>
                                        </p:tgtEl>
                                      </p:cBhvr>
                                    </p:animEffect>
                                    <p:set>
                                      <p:cBhvr>
                                        <p:cTn id="46" dur="1" fill="hold">
                                          <p:stCondLst>
                                            <p:cond delay="499"/>
                                          </p:stCondLst>
                                        </p:cTn>
                                        <p:tgtEl>
                                          <p:spTgt spid="118799"/>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118792"/>
                                        </p:tgtEl>
                                        <p:attrNameLst>
                                          <p:attrName>style.visibility</p:attrName>
                                        </p:attrNameLst>
                                      </p:cBhvr>
                                      <p:to>
                                        <p:strVal val="visible"/>
                                      </p:to>
                                    </p:set>
                                    <p:animEffect transition="in" filter="fade">
                                      <p:cBhvr>
                                        <p:cTn id="49" dur="500"/>
                                        <p:tgtEl>
                                          <p:spTgt spid="118792"/>
                                        </p:tgtEl>
                                      </p:cBhvr>
                                    </p:animEffect>
                                  </p:childTnLst>
                                </p:cTn>
                              </p:par>
                              <p:par>
                                <p:cTn id="50" presetID="10" presetClass="entr" presetSubtype="0" fill="hold" nodeType="withEffect">
                                  <p:stCondLst>
                                    <p:cond delay="0"/>
                                  </p:stCondLst>
                                  <p:childTnLst>
                                    <p:set>
                                      <p:cBhvr>
                                        <p:cTn id="51" dur="1" fill="hold">
                                          <p:stCondLst>
                                            <p:cond delay="0"/>
                                          </p:stCondLst>
                                        </p:cTn>
                                        <p:tgtEl>
                                          <p:spTgt spid="118800"/>
                                        </p:tgtEl>
                                        <p:attrNameLst>
                                          <p:attrName>style.visibility</p:attrName>
                                        </p:attrNameLst>
                                      </p:cBhvr>
                                      <p:to>
                                        <p:strVal val="visible"/>
                                      </p:to>
                                    </p:set>
                                    <p:animEffect transition="in" filter="fade">
                                      <p:cBhvr>
                                        <p:cTn id="52" dur="500"/>
                                        <p:tgtEl>
                                          <p:spTgt spid="11880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grpId="1" nodeType="clickEffect">
                                  <p:stCondLst>
                                    <p:cond delay="0"/>
                                  </p:stCondLst>
                                  <p:childTnLst>
                                    <p:animEffect transition="out" filter="fade">
                                      <p:cBhvr>
                                        <p:cTn id="56" dur="500"/>
                                        <p:tgtEl>
                                          <p:spTgt spid="118792"/>
                                        </p:tgtEl>
                                      </p:cBhvr>
                                    </p:animEffect>
                                    <p:set>
                                      <p:cBhvr>
                                        <p:cTn id="57" dur="1" fill="hold">
                                          <p:stCondLst>
                                            <p:cond delay="499"/>
                                          </p:stCondLst>
                                        </p:cTn>
                                        <p:tgtEl>
                                          <p:spTgt spid="11879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8800"/>
                                        </p:tgtEl>
                                      </p:cBhvr>
                                    </p:animEffect>
                                    <p:set>
                                      <p:cBhvr>
                                        <p:cTn id="60" dur="1" fill="hold">
                                          <p:stCondLst>
                                            <p:cond delay="499"/>
                                          </p:stCondLst>
                                        </p:cTn>
                                        <p:tgtEl>
                                          <p:spTgt spid="118800"/>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118790"/>
                                        </p:tgtEl>
                                        <p:attrNameLst>
                                          <p:attrName>style.visibility</p:attrName>
                                        </p:attrNameLst>
                                      </p:cBhvr>
                                      <p:to>
                                        <p:strVal val="visible"/>
                                      </p:to>
                                    </p:set>
                                    <p:animEffect transition="in" filter="fade">
                                      <p:cBhvr>
                                        <p:cTn id="63" dur="500"/>
                                        <p:tgtEl>
                                          <p:spTgt spid="118790"/>
                                        </p:tgtEl>
                                      </p:cBhvr>
                                    </p:animEffect>
                                  </p:childTnLst>
                                </p:cTn>
                              </p:par>
                              <p:par>
                                <p:cTn id="64" presetID="10" presetClass="entr" presetSubtype="0" fill="hold" nodeType="withEffect">
                                  <p:stCondLst>
                                    <p:cond delay="0"/>
                                  </p:stCondLst>
                                  <p:childTnLst>
                                    <p:set>
                                      <p:cBhvr>
                                        <p:cTn id="65" dur="1" fill="hold">
                                          <p:stCondLst>
                                            <p:cond delay="0"/>
                                          </p:stCondLst>
                                        </p:cTn>
                                        <p:tgtEl>
                                          <p:spTgt spid="118801"/>
                                        </p:tgtEl>
                                        <p:attrNameLst>
                                          <p:attrName>style.visibility</p:attrName>
                                        </p:attrNameLst>
                                      </p:cBhvr>
                                      <p:to>
                                        <p:strVal val="visible"/>
                                      </p:to>
                                    </p:set>
                                    <p:animEffect transition="in" filter="fade">
                                      <p:cBhvr>
                                        <p:cTn id="66" dur="500"/>
                                        <p:tgtEl>
                                          <p:spTgt spid="118801"/>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xit" presetSubtype="0" fill="hold" grpId="1" nodeType="clickEffect">
                                  <p:stCondLst>
                                    <p:cond delay="0"/>
                                  </p:stCondLst>
                                  <p:childTnLst>
                                    <p:animEffect transition="out" filter="fade">
                                      <p:cBhvr>
                                        <p:cTn id="70" dur="500"/>
                                        <p:tgtEl>
                                          <p:spTgt spid="118790"/>
                                        </p:tgtEl>
                                      </p:cBhvr>
                                    </p:animEffect>
                                    <p:set>
                                      <p:cBhvr>
                                        <p:cTn id="71" dur="1" fill="hold">
                                          <p:stCondLst>
                                            <p:cond delay="499"/>
                                          </p:stCondLst>
                                        </p:cTn>
                                        <p:tgtEl>
                                          <p:spTgt spid="118790"/>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18801"/>
                                        </p:tgtEl>
                                      </p:cBhvr>
                                    </p:animEffect>
                                    <p:set>
                                      <p:cBhvr>
                                        <p:cTn id="74" dur="1" fill="hold">
                                          <p:stCondLst>
                                            <p:cond delay="499"/>
                                          </p:stCondLst>
                                        </p:cTn>
                                        <p:tgtEl>
                                          <p:spTgt spid="118801"/>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118791"/>
                                        </p:tgtEl>
                                        <p:attrNameLst>
                                          <p:attrName>style.visibility</p:attrName>
                                        </p:attrNameLst>
                                      </p:cBhvr>
                                      <p:to>
                                        <p:strVal val="visible"/>
                                      </p:to>
                                    </p:set>
                                    <p:animEffect transition="in" filter="fade">
                                      <p:cBhvr>
                                        <p:cTn id="77" dur="500"/>
                                        <p:tgtEl>
                                          <p:spTgt spid="118791"/>
                                        </p:tgtEl>
                                      </p:cBhvr>
                                    </p:animEffect>
                                  </p:childTnLst>
                                </p:cTn>
                              </p:par>
                              <p:par>
                                <p:cTn id="78" presetID="10" presetClass="entr" presetSubtype="0" fill="hold" nodeType="withEffect">
                                  <p:stCondLst>
                                    <p:cond delay="0"/>
                                  </p:stCondLst>
                                  <p:childTnLst>
                                    <p:set>
                                      <p:cBhvr>
                                        <p:cTn id="79" dur="1" fill="hold">
                                          <p:stCondLst>
                                            <p:cond delay="0"/>
                                          </p:stCondLst>
                                        </p:cTn>
                                        <p:tgtEl>
                                          <p:spTgt spid="118802"/>
                                        </p:tgtEl>
                                        <p:attrNameLst>
                                          <p:attrName>style.visibility</p:attrName>
                                        </p:attrNameLst>
                                      </p:cBhvr>
                                      <p:to>
                                        <p:strVal val="visible"/>
                                      </p:to>
                                    </p:set>
                                    <p:animEffect transition="in" filter="fade">
                                      <p:cBhvr>
                                        <p:cTn id="80" dur="500"/>
                                        <p:tgtEl>
                                          <p:spTgt spid="118802"/>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xit" presetSubtype="0" fill="hold" grpId="1" nodeType="clickEffect">
                                  <p:stCondLst>
                                    <p:cond delay="0"/>
                                  </p:stCondLst>
                                  <p:childTnLst>
                                    <p:animEffect transition="out" filter="fade">
                                      <p:cBhvr>
                                        <p:cTn id="84" dur="500"/>
                                        <p:tgtEl>
                                          <p:spTgt spid="118791"/>
                                        </p:tgtEl>
                                      </p:cBhvr>
                                    </p:animEffect>
                                    <p:set>
                                      <p:cBhvr>
                                        <p:cTn id="85" dur="1" fill="hold">
                                          <p:stCondLst>
                                            <p:cond delay="499"/>
                                          </p:stCondLst>
                                        </p:cTn>
                                        <p:tgtEl>
                                          <p:spTgt spid="118791"/>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18802"/>
                                        </p:tgtEl>
                                      </p:cBhvr>
                                    </p:animEffect>
                                    <p:set>
                                      <p:cBhvr>
                                        <p:cTn id="88" dur="1" fill="hold">
                                          <p:stCondLst>
                                            <p:cond delay="499"/>
                                          </p:stCondLst>
                                        </p:cTn>
                                        <p:tgtEl>
                                          <p:spTgt spid="118802"/>
                                        </p:tgtEl>
                                        <p:attrNameLst>
                                          <p:attrName>style.visibility</p:attrName>
                                        </p:attrNameLst>
                                      </p:cBhvr>
                                      <p:to>
                                        <p:strVal val="hidden"/>
                                      </p:to>
                                    </p:set>
                                  </p:childTnLst>
                                </p:cTn>
                              </p:par>
                              <p:par>
                                <p:cTn id="89" presetID="10" presetClass="entr" presetSubtype="0" fill="hold" grpId="0" nodeType="withEffect">
                                  <p:stCondLst>
                                    <p:cond delay="0"/>
                                  </p:stCondLst>
                                  <p:childTnLst>
                                    <p:set>
                                      <p:cBhvr>
                                        <p:cTn id="90" dur="1" fill="hold">
                                          <p:stCondLst>
                                            <p:cond delay="0"/>
                                          </p:stCondLst>
                                        </p:cTn>
                                        <p:tgtEl>
                                          <p:spTgt spid="118807"/>
                                        </p:tgtEl>
                                        <p:attrNameLst>
                                          <p:attrName>style.visibility</p:attrName>
                                        </p:attrNameLst>
                                      </p:cBhvr>
                                      <p:to>
                                        <p:strVal val="visible"/>
                                      </p:to>
                                    </p:set>
                                    <p:animEffect transition="in" filter="fade">
                                      <p:cBhvr>
                                        <p:cTn id="91" dur="500"/>
                                        <p:tgtEl>
                                          <p:spTgt spid="118807"/>
                                        </p:tgtEl>
                                      </p:cBhvr>
                                    </p:animEffect>
                                  </p:childTnLst>
                                </p:cTn>
                              </p:par>
                              <p:par>
                                <p:cTn id="92" presetID="10" presetClass="entr" presetSubtype="0" fill="hold" nodeType="withEffect">
                                  <p:stCondLst>
                                    <p:cond delay="0"/>
                                  </p:stCondLst>
                                  <p:childTnLst>
                                    <p:set>
                                      <p:cBhvr>
                                        <p:cTn id="93" dur="1" fill="hold">
                                          <p:stCondLst>
                                            <p:cond delay="0"/>
                                          </p:stCondLst>
                                        </p:cTn>
                                        <p:tgtEl>
                                          <p:spTgt spid="118805"/>
                                        </p:tgtEl>
                                        <p:attrNameLst>
                                          <p:attrName>style.visibility</p:attrName>
                                        </p:attrNameLst>
                                      </p:cBhvr>
                                      <p:to>
                                        <p:strVal val="visible"/>
                                      </p:to>
                                    </p:set>
                                    <p:animEffect transition="in" filter="fade">
                                      <p:cBhvr>
                                        <p:cTn id="94" dur="500"/>
                                        <p:tgtEl>
                                          <p:spTgt spid="118805"/>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500"/>
                                        <p:tgtEl>
                                          <p:spTgt spid="118807"/>
                                        </p:tgtEl>
                                      </p:cBhvr>
                                    </p:animEffect>
                                    <p:set>
                                      <p:cBhvr>
                                        <p:cTn id="99" dur="1" fill="hold">
                                          <p:stCondLst>
                                            <p:cond delay="499"/>
                                          </p:stCondLst>
                                        </p:cTn>
                                        <p:tgtEl>
                                          <p:spTgt spid="118807"/>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118805"/>
                                        </p:tgtEl>
                                      </p:cBhvr>
                                    </p:animEffect>
                                    <p:set>
                                      <p:cBhvr>
                                        <p:cTn id="102" dur="1" fill="hold">
                                          <p:stCondLst>
                                            <p:cond delay="499"/>
                                          </p:stCondLst>
                                        </p:cTn>
                                        <p:tgtEl>
                                          <p:spTgt spid="118805"/>
                                        </p:tgtEl>
                                        <p:attrNameLst>
                                          <p:attrName>style.visibility</p:attrName>
                                        </p:attrNameLst>
                                      </p:cBhvr>
                                      <p:to>
                                        <p:strVal val="hidden"/>
                                      </p:to>
                                    </p:set>
                                  </p:childTnLst>
                                </p:cTn>
                              </p:par>
                              <p:par>
                                <p:cTn id="103" presetID="10" presetClass="entr" presetSubtype="0" fill="hold" grpId="0" nodeType="withEffect">
                                  <p:stCondLst>
                                    <p:cond delay="0"/>
                                  </p:stCondLst>
                                  <p:childTnLst>
                                    <p:set>
                                      <p:cBhvr>
                                        <p:cTn id="104" dur="1" fill="hold">
                                          <p:stCondLst>
                                            <p:cond delay="0"/>
                                          </p:stCondLst>
                                        </p:cTn>
                                        <p:tgtEl>
                                          <p:spTgt spid="118793"/>
                                        </p:tgtEl>
                                        <p:attrNameLst>
                                          <p:attrName>style.visibility</p:attrName>
                                        </p:attrNameLst>
                                      </p:cBhvr>
                                      <p:to>
                                        <p:strVal val="visible"/>
                                      </p:to>
                                    </p:set>
                                    <p:animEffect transition="in" filter="fade">
                                      <p:cBhvr>
                                        <p:cTn id="105" dur="500"/>
                                        <p:tgtEl>
                                          <p:spTgt spid="118793"/>
                                        </p:tgtEl>
                                      </p:cBhvr>
                                    </p:animEffect>
                                  </p:childTnLst>
                                </p:cTn>
                              </p:par>
                              <p:par>
                                <p:cTn id="106" presetID="10" presetClass="entr" presetSubtype="0" fill="hold" nodeType="withEffect">
                                  <p:stCondLst>
                                    <p:cond delay="0"/>
                                  </p:stCondLst>
                                  <p:childTnLst>
                                    <p:set>
                                      <p:cBhvr>
                                        <p:cTn id="107" dur="1" fill="hold">
                                          <p:stCondLst>
                                            <p:cond delay="0"/>
                                          </p:stCondLst>
                                        </p:cTn>
                                        <p:tgtEl>
                                          <p:spTgt spid="118803"/>
                                        </p:tgtEl>
                                        <p:attrNameLst>
                                          <p:attrName>style.visibility</p:attrName>
                                        </p:attrNameLst>
                                      </p:cBhvr>
                                      <p:to>
                                        <p:strVal val="visible"/>
                                      </p:to>
                                    </p:set>
                                    <p:animEffect transition="in" filter="fade">
                                      <p:cBhvr>
                                        <p:cTn id="108" dur="500"/>
                                        <p:tgtEl>
                                          <p:spTgt spid="11880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1" nodeType="clickEffect">
                                  <p:stCondLst>
                                    <p:cond delay="0"/>
                                  </p:stCondLst>
                                  <p:childTnLst>
                                    <p:animEffect transition="out" filter="fade">
                                      <p:cBhvr>
                                        <p:cTn id="112" dur="500"/>
                                        <p:tgtEl>
                                          <p:spTgt spid="118793"/>
                                        </p:tgtEl>
                                      </p:cBhvr>
                                    </p:animEffect>
                                    <p:set>
                                      <p:cBhvr>
                                        <p:cTn id="113" dur="1" fill="hold">
                                          <p:stCondLst>
                                            <p:cond delay="499"/>
                                          </p:stCondLst>
                                        </p:cTn>
                                        <p:tgtEl>
                                          <p:spTgt spid="118793"/>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118803"/>
                                        </p:tgtEl>
                                      </p:cBhvr>
                                    </p:animEffect>
                                    <p:set>
                                      <p:cBhvr>
                                        <p:cTn id="116" dur="1" fill="hold">
                                          <p:stCondLst>
                                            <p:cond delay="499"/>
                                          </p:stCondLst>
                                        </p:cTn>
                                        <p:tgtEl>
                                          <p:spTgt spid="118803"/>
                                        </p:tgtEl>
                                        <p:attrNameLst>
                                          <p:attrName>style.visibility</p:attrName>
                                        </p:attrNameLst>
                                      </p:cBhvr>
                                      <p:to>
                                        <p:strVal val="hidden"/>
                                      </p:to>
                                    </p:set>
                                  </p:childTnLst>
                                </p:cTn>
                              </p:par>
                              <p:par>
                                <p:cTn id="117" presetID="10" presetClass="entr" presetSubtype="0" fill="hold" grpId="0" nodeType="withEffect">
                                  <p:stCondLst>
                                    <p:cond delay="0"/>
                                  </p:stCondLst>
                                  <p:childTnLst>
                                    <p:set>
                                      <p:cBhvr>
                                        <p:cTn id="118" dur="1" fill="hold">
                                          <p:stCondLst>
                                            <p:cond delay="0"/>
                                          </p:stCondLst>
                                        </p:cTn>
                                        <p:tgtEl>
                                          <p:spTgt spid="118795"/>
                                        </p:tgtEl>
                                        <p:attrNameLst>
                                          <p:attrName>style.visibility</p:attrName>
                                        </p:attrNameLst>
                                      </p:cBhvr>
                                      <p:to>
                                        <p:strVal val="visible"/>
                                      </p:to>
                                    </p:set>
                                    <p:animEffect transition="in" filter="fade">
                                      <p:cBhvr>
                                        <p:cTn id="119" dur="500"/>
                                        <p:tgtEl>
                                          <p:spTgt spid="118795"/>
                                        </p:tgtEl>
                                      </p:cBhvr>
                                    </p:animEffect>
                                  </p:childTnLst>
                                </p:cTn>
                              </p:par>
                              <p:par>
                                <p:cTn id="120" presetID="10" presetClass="entr" presetSubtype="0" fill="hold" nodeType="withEffect">
                                  <p:stCondLst>
                                    <p:cond delay="0"/>
                                  </p:stCondLst>
                                  <p:childTnLst>
                                    <p:set>
                                      <p:cBhvr>
                                        <p:cTn id="121" dur="1" fill="hold">
                                          <p:stCondLst>
                                            <p:cond delay="0"/>
                                          </p:stCondLst>
                                        </p:cTn>
                                        <p:tgtEl>
                                          <p:spTgt spid="118804"/>
                                        </p:tgtEl>
                                        <p:attrNameLst>
                                          <p:attrName>style.visibility</p:attrName>
                                        </p:attrNameLst>
                                      </p:cBhvr>
                                      <p:to>
                                        <p:strVal val="visible"/>
                                      </p:to>
                                    </p:set>
                                    <p:animEffect transition="in" filter="fade">
                                      <p:cBhvr>
                                        <p:cTn id="122" dur="500"/>
                                        <p:tgtEl>
                                          <p:spTgt spid="118804"/>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fade">
                                      <p:cBhvr>
                                        <p:cTn id="127" dur="500"/>
                                        <p:tgtEl>
                                          <p:spTgt spid="24"/>
                                        </p:tgtEl>
                                      </p:cBhvr>
                                    </p:animEffect>
                                  </p:childTnLst>
                                </p:cTn>
                              </p:par>
                              <p:par>
                                <p:cTn id="128" presetID="10" presetClass="entr" presetSubtype="0" fill="hold" nodeType="withEffect">
                                  <p:stCondLst>
                                    <p:cond delay="0"/>
                                  </p:stCondLst>
                                  <p:childTnLst>
                                    <p:set>
                                      <p:cBhvr>
                                        <p:cTn id="129" dur="1" fill="hold">
                                          <p:stCondLst>
                                            <p:cond delay="0"/>
                                          </p:stCondLst>
                                        </p:cTn>
                                        <p:tgtEl>
                                          <p:spTgt spid="27"/>
                                        </p:tgtEl>
                                        <p:attrNameLst>
                                          <p:attrName>style.visibility</p:attrName>
                                        </p:attrNameLst>
                                      </p:cBhvr>
                                      <p:to>
                                        <p:strVal val="visible"/>
                                      </p:to>
                                    </p:set>
                                    <p:animEffect transition="in" filter="fade">
                                      <p:cBhvr>
                                        <p:cTn id="130" dur="500"/>
                                        <p:tgtEl>
                                          <p:spTgt spid="27"/>
                                        </p:tgtEl>
                                      </p:cBhvr>
                                    </p:animEffect>
                                  </p:childTnLst>
                                </p:cTn>
                              </p:par>
                              <p:par>
                                <p:cTn id="131" presetID="10" presetClass="exit" presetSubtype="0" fill="hold" grpId="1" nodeType="withEffect">
                                  <p:stCondLst>
                                    <p:cond delay="0"/>
                                  </p:stCondLst>
                                  <p:childTnLst>
                                    <p:animEffect transition="out" filter="fade">
                                      <p:cBhvr>
                                        <p:cTn id="132" dur="500"/>
                                        <p:tgtEl>
                                          <p:spTgt spid="118795"/>
                                        </p:tgtEl>
                                      </p:cBhvr>
                                    </p:animEffect>
                                    <p:set>
                                      <p:cBhvr>
                                        <p:cTn id="133" dur="1" fill="hold">
                                          <p:stCondLst>
                                            <p:cond delay="499"/>
                                          </p:stCondLst>
                                        </p:cTn>
                                        <p:tgtEl>
                                          <p:spTgt spid="118795"/>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118804"/>
                                        </p:tgtEl>
                                      </p:cBhvr>
                                    </p:animEffect>
                                    <p:set>
                                      <p:cBhvr>
                                        <p:cTn id="136" dur="1" fill="hold">
                                          <p:stCondLst>
                                            <p:cond delay="499"/>
                                          </p:stCondLst>
                                        </p:cTn>
                                        <p:tgtEl>
                                          <p:spTgt spid="118804"/>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118794"/>
                                        </p:tgtEl>
                                        <p:attrNameLst>
                                          <p:attrName>style.visibility</p:attrName>
                                        </p:attrNameLst>
                                      </p:cBhvr>
                                      <p:to>
                                        <p:strVal val="visible"/>
                                      </p:to>
                                    </p:set>
                                    <p:animEffect transition="in" filter="fade">
                                      <p:cBhvr>
                                        <p:cTn id="141" dur="500"/>
                                        <p:tgtEl>
                                          <p:spTgt spid="118794"/>
                                        </p:tgtEl>
                                      </p:cBhvr>
                                    </p:animEffect>
                                  </p:childTnLst>
                                </p:cTn>
                              </p:par>
                              <p:par>
                                <p:cTn id="142" presetID="10" presetClass="exit" presetSubtype="0" fill="hold" grpId="0" nodeType="withEffect">
                                  <p:stCondLst>
                                    <p:cond delay="0"/>
                                  </p:stCondLst>
                                  <p:childTnLst>
                                    <p:animEffect transition="out" filter="fade">
                                      <p:cBhvr>
                                        <p:cTn id="143" dur="500"/>
                                        <p:tgtEl>
                                          <p:spTgt spid="27"/>
                                        </p:tgtEl>
                                      </p:cBhvr>
                                    </p:animEffect>
                                    <p:set>
                                      <p:cBhvr>
                                        <p:cTn id="144" dur="1" fill="hold">
                                          <p:stCondLst>
                                            <p:cond delay="499"/>
                                          </p:stCondLst>
                                        </p:cTn>
                                        <p:tgtEl>
                                          <p:spTgt spid="27"/>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118806"/>
                                        </p:tgtEl>
                                        <p:attrNameLst>
                                          <p:attrName>style.visibility</p:attrName>
                                        </p:attrNameLst>
                                      </p:cBhvr>
                                      <p:to>
                                        <p:strVal val="visible"/>
                                      </p:to>
                                    </p:set>
                                    <p:animEffect transition="in" filter="fade">
                                      <p:cBhvr>
                                        <p:cTn id="147" dur="500"/>
                                        <p:tgtEl>
                                          <p:spTgt spid="118806"/>
                                        </p:tgtEl>
                                      </p:cBhvr>
                                    </p:animEffect>
                                  </p:childTnLst>
                                </p:cTn>
                              </p:par>
                              <p:par>
                                <p:cTn id="148" presetID="10" presetClass="exit" presetSubtype="0" fill="hold" grpId="1" nodeType="withEffect">
                                  <p:stCondLst>
                                    <p:cond delay="0"/>
                                  </p:stCondLst>
                                  <p:childTnLst>
                                    <p:animEffect transition="out" filter="fade">
                                      <p:cBhvr>
                                        <p:cTn id="149" dur="500"/>
                                        <p:tgtEl>
                                          <p:spTgt spid="24"/>
                                        </p:tgtEl>
                                      </p:cBhvr>
                                    </p:animEffect>
                                    <p:set>
                                      <p:cBhvr>
                                        <p:cTn id="150"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p:bldP spid="118787" grpId="1"/>
      <p:bldP spid="118788" grpId="0"/>
      <p:bldP spid="118788" grpId="1"/>
      <p:bldP spid="118789" grpId="0"/>
      <p:bldP spid="118789" grpId="1"/>
      <p:bldP spid="118790" grpId="0"/>
      <p:bldP spid="118790" grpId="1"/>
      <p:bldP spid="118791" grpId="0"/>
      <p:bldP spid="118791" grpId="1"/>
      <p:bldP spid="118792" grpId="0"/>
      <p:bldP spid="118792" grpId="1"/>
      <p:bldP spid="118793" grpId="0"/>
      <p:bldP spid="118793" grpId="1"/>
      <p:bldP spid="118794" grpId="0"/>
      <p:bldP spid="118795" grpId="0"/>
      <p:bldP spid="118795" grpId="1"/>
      <p:bldP spid="118807" grpId="0"/>
      <p:bldP spid="118807" grpId="1"/>
      <p:bldP spid="24" grpId="0"/>
      <p:bldP spid="24" grpId="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rot="21582803">
            <a:off x="609600" y="5486400"/>
            <a:ext cx="2743200" cy="85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000">
                <a:solidFill>
                  <a:srgbClr val="000000"/>
                </a:solidFill>
              </a:rPr>
              <a:t>Teacher empowered</a:t>
            </a:r>
          </a:p>
          <a:p>
            <a:pPr eaLnBrk="1" hangingPunct="1">
              <a:spcBef>
                <a:spcPct val="50000"/>
              </a:spcBef>
              <a:defRPr/>
            </a:pPr>
            <a:r>
              <a:rPr lang="en-US" sz="2000">
                <a:solidFill>
                  <a:srgbClr val="000000"/>
                </a:solidFill>
              </a:rPr>
              <a:t>External motivation</a:t>
            </a:r>
            <a:endParaRPr lang="en-US" sz="1800">
              <a:solidFill>
                <a:srgbClr val="000000"/>
              </a:solidFill>
            </a:endParaRPr>
          </a:p>
        </p:txBody>
      </p:sp>
      <p:sp>
        <p:nvSpPr>
          <p:cNvPr id="13315" name="Text Box 3"/>
          <p:cNvSpPr txBox="1">
            <a:spLocks noChangeArrowheads="1"/>
          </p:cNvSpPr>
          <p:nvPr/>
        </p:nvSpPr>
        <p:spPr bwMode="auto">
          <a:xfrm>
            <a:off x="914400" y="3810000"/>
            <a:ext cx="2133600" cy="776288"/>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eaLnBrk="1" hangingPunct="1">
              <a:spcBef>
                <a:spcPct val="50000"/>
              </a:spcBef>
              <a:defRPr/>
            </a:pPr>
            <a:r>
              <a:rPr lang="en-US" sz="2000"/>
              <a:t>Canter &amp; Canter</a:t>
            </a:r>
          </a:p>
          <a:p>
            <a:pPr eaLnBrk="1" hangingPunct="1">
              <a:spcBef>
                <a:spcPct val="50000"/>
              </a:spcBef>
              <a:defRPr/>
            </a:pPr>
            <a:r>
              <a:rPr lang="en-US" sz="1600"/>
              <a:t>Assertive Discipline</a:t>
            </a:r>
            <a:endParaRPr lang="en-US" sz="1800"/>
          </a:p>
        </p:txBody>
      </p:sp>
      <p:sp>
        <p:nvSpPr>
          <p:cNvPr id="13316" name="Text Box 4"/>
          <p:cNvSpPr txBox="1">
            <a:spLocks noChangeArrowheads="1"/>
          </p:cNvSpPr>
          <p:nvPr/>
        </p:nvSpPr>
        <p:spPr bwMode="auto">
          <a:xfrm>
            <a:off x="251520" y="1447800"/>
            <a:ext cx="2376264" cy="896441"/>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spcBef>
                <a:spcPct val="50000"/>
              </a:spcBef>
              <a:defRPr/>
            </a:pPr>
            <a:r>
              <a:rPr lang="en-US" sz="2000" dirty="0"/>
              <a:t>Fred Jones</a:t>
            </a:r>
          </a:p>
          <a:p>
            <a:pPr algn="ctr" eaLnBrk="1" hangingPunct="1">
              <a:spcBef>
                <a:spcPct val="50000"/>
              </a:spcBef>
              <a:defRPr/>
            </a:pPr>
            <a:r>
              <a:rPr lang="en-US" sz="1600" dirty="0"/>
              <a:t>Positive Discipline</a:t>
            </a:r>
            <a:endParaRPr lang="en-US" sz="1800" dirty="0"/>
          </a:p>
        </p:txBody>
      </p:sp>
      <p:sp>
        <p:nvSpPr>
          <p:cNvPr id="13317" name="Text Box 5"/>
          <p:cNvSpPr txBox="1">
            <a:spLocks noChangeArrowheads="1"/>
          </p:cNvSpPr>
          <p:nvPr/>
        </p:nvSpPr>
        <p:spPr bwMode="auto">
          <a:xfrm>
            <a:off x="2057400" y="2484438"/>
            <a:ext cx="2514600" cy="1173162"/>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lnSpc>
                <a:spcPct val="90000"/>
              </a:lnSpc>
              <a:spcBef>
                <a:spcPct val="50000"/>
              </a:spcBef>
              <a:defRPr/>
            </a:pPr>
            <a:r>
              <a:rPr lang="en-US" sz="2000" dirty="0"/>
              <a:t>Applied Behaviour </a:t>
            </a:r>
          </a:p>
          <a:p>
            <a:pPr algn="ctr" eaLnBrk="1" hangingPunct="1">
              <a:lnSpc>
                <a:spcPct val="90000"/>
              </a:lnSpc>
              <a:spcBef>
                <a:spcPct val="50000"/>
              </a:spcBef>
              <a:defRPr/>
            </a:pPr>
            <a:r>
              <a:rPr lang="en-US" sz="2000" dirty="0"/>
              <a:t>Analysis</a:t>
            </a:r>
          </a:p>
          <a:p>
            <a:pPr algn="ctr" eaLnBrk="1" hangingPunct="1">
              <a:spcBef>
                <a:spcPct val="50000"/>
              </a:spcBef>
              <a:defRPr/>
            </a:pPr>
            <a:r>
              <a:rPr lang="en-US" sz="1600" dirty="0"/>
              <a:t>Behaviour Modification</a:t>
            </a:r>
            <a:endParaRPr lang="en-US" sz="1800" dirty="0"/>
          </a:p>
        </p:txBody>
      </p:sp>
      <p:sp>
        <p:nvSpPr>
          <p:cNvPr id="13318" name="Text Box 6"/>
          <p:cNvSpPr txBox="1">
            <a:spLocks noChangeArrowheads="1"/>
          </p:cNvSpPr>
          <p:nvPr/>
        </p:nvSpPr>
        <p:spPr bwMode="auto">
          <a:xfrm>
            <a:off x="3541889" y="4186589"/>
            <a:ext cx="3352800" cy="409575"/>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eaLnBrk="1" hangingPunct="1">
              <a:spcBef>
                <a:spcPct val="50000"/>
              </a:spcBef>
              <a:defRPr/>
            </a:pPr>
            <a:r>
              <a:rPr lang="en-US" sz="2000" dirty="0"/>
              <a:t>Cognitive-</a:t>
            </a:r>
            <a:r>
              <a:rPr lang="en-US" sz="2000" dirty="0" err="1"/>
              <a:t>behaviourism</a:t>
            </a:r>
            <a:endParaRPr lang="en-US" sz="1800" dirty="0"/>
          </a:p>
        </p:txBody>
      </p:sp>
      <p:sp>
        <p:nvSpPr>
          <p:cNvPr id="13319" name="Text Box 7"/>
          <p:cNvSpPr txBox="1">
            <a:spLocks noChangeArrowheads="1"/>
          </p:cNvSpPr>
          <p:nvPr/>
        </p:nvSpPr>
        <p:spPr bwMode="auto">
          <a:xfrm>
            <a:off x="5204176" y="3231443"/>
            <a:ext cx="2133600" cy="776288"/>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spcBef>
                <a:spcPct val="50000"/>
              </a:spcBef>
              <a:defRPr/>
            </a:pPr>
            <a:r>
              <a:rPr lang="en-US" sz="2000" dirty="0"/>
              <a:t>Choice Theory</a:t>
            </a:r>
          </a:p>
          <a:p>
            <a:pPr algn="ctr" eaLnBrk="1" hangingPunct="1">
              <a:spcBef>
                <a:spcPct val="50000"/>
              </a:spcBef>
              <a:defRPr/>
            </a:pPr>
            <a:r>
              <a:rPr lang="en-US" sz="1600" dirty="0"/>
              <a:t>William </a:t>
            </a:r>
            <a:r>
              <a:rPr lang="en-US" sz="1600" dirty="0" err="1"/>
              <a:t>Glasser</a:t>
            </a:r>
            <a:endParaRPr lang="en-US" sz="1800" dirty="0"/>
          </a:p>
        </p:txBody>
      </p:sp>
      <p:sp>
        <p:nvSpPr>
          <p:cNvPr id="13320" name="Text Box 8"/>
          <p:cNvSpPr txBox="1">
            <a:spLocks noChangeArrowheads="1"/>
          </p:cNvSpPr>
          <p:nvPr/>
        </p:nvSpPr>
        <p:spPr bwMode="auto">
          <a:xfrm>
            <a:off x="5902678" y="189280"/>
            <a:ext cx="1984022" cy="815608"/>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wrap="square">
            <a:spAutoFit/>
          </a:bodyPr>
          <a:lstStyle/>
          <a:p>
            <a:pPr algn="ctr" eaLnBrk="1" hangingPunct="1">
              <a:spcBef>
                <a:spcPct val="50000"/>
              </a:spcBef>
              <a:defRPr/>
            </a:pPr>
            <a:r>
              <a:rPr lang="en-US" sz="2000" dirty="0"/>
              <a:t>Humanism</a:t>
            </a:r>
          </a:p>
          <a:p>
            <a:pPr algn="ctr" eaLnBrk="1" hangingPunct="1">
              <a:spcBef>
                <a:spcPct val="50000"/>
              </a:spcBef>
              <a:defRPr/>
            </a:pPr>
            <a:r>
              <a:rPr lang="en-US" dirty="0"/>
              <a:t>Ginott/Rogers</a:t>
            </a:r>
          </a:p>
        </p:txBody>
      </p:sp>
      <p:sp>
        <p:nvSpPr>
          <p:cNvPr id="13321" name="Text Box 9"/>
          <p:cNvSpPr txBox="1">
            <a:spLocks noChangeArrowheads="1"/>
          </p:cNvSpPr>
          <p:nvPr/>
        </p:nvSpPr>
        <p:spPr bwMode="auto">
          <a:xfrm>
            <a:off x="3699933" y="1371600"/>
            <a:ext cx="2133600" cy="776288"/>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spcBef>
                <a:spcPct val="50000"/>
              </a:spcBef>
              <a:defRPr/>
            </a:pPr>
            <a:r>
              <a:rPr lang="en-US" sz="2000"/>
              <a:t>Neo-Adlerian</a:t>
            </a:r>
          </a:p>
          <a:p>
            <a:pPr algn="ctr" eaLnBrk="1" hangingPunct="1">
              <a:spcBef>
                <a:spcPct val="50000"/>
              </a:spcBef>
              <a:defRPr/>
            </a:pPr>
            <a:r>
              <a:rPr lang="en-US" sz="1600"/>
              <a:t>Balson/Dreikurs</a:t>
            </a:r>
            <a:endParaRPr lang="en-US" sz="1800"/>
          </a:p>
        </p:txBody>
      </p:sp>
      <p:sp>
        <p:nvSpPr>
          <p:cNvPr id="13322" name="Text Box 10"/>
          <p:cNvSpPr txBox="1">
            <a:spLocks noChangeArrowheads="1"/>
          </p:cNvSpPr>
          <p:nvPr/>
        </p:nvSpPr>
        <p:spPr bwMode="auto">
          <a:xfrm>
            <a:off x="6553200" y="2344206"/>
            <a:ext cx="2082798" cy="776288"/>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wrap="square">
            <a:spAutoFit/>
          </a:bodyPr>
          <a:lstStyle/>
          <a:p>
            <a:pPr algn="ctr" eaLnBrk="1" hangingPunct="1">
              <a:spcBef>
                <a:spcPct val="50000"/>
              </a:spcBef>
              <a:defRPr/>
            </a:pPr>
            <a:r>
              <a:rPr lang="en-US" sz="2000" dirty="0"/>
              <a:t>Systems Theory</a:t>
            </a:r>
          </a:p>
          <a:p>
            <a:pPr algn="ctr" eaLnBrk="1" hangingPunct="1">
              <a:spcBef>
                <a:spcPct val="50000"/>
              </a:spcBef>
              <a:defRPr/>
            </a:pPr>
            <a:r>
              <a:rPr lang="en-US" sz="1600" dirty="0"/>
              <a:t>Solution focussed</a:t>
            </a:r>
            <a:endParaRPr lang="en-US" sz="1800" dirty="0"/>
          </a:p>
        </p:txBody>
      </p:sp>
      <p:sp>
        <p:nvSpPr>
          <p:cNvPr id="13323" name="Text Box 11"/>
          <p:cNvSpPr txBox="1">
            <a:spLocks noChangeArrowheads="1"/>
          </p:cNvSpPr>
          <p:nvPr/>
        </p:nvSpPr>
        <p:spPr bwMode="auto">
          <a:xfrm>
            <a:off x="3276600" y="228600"/>
            <a:ext cx="2133600" cy="776288"/>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spcBef>
                <a:spcPct val="50000"/>
              </a:spcBef>
              <a:defRPr/>
            </a:pPr>
            <a:r>
              <a:rPr lang="en-US" sz="2000" dirty="0"/>
              <a:t>Bill Rogers</a:t>
            </a:r>
          </a:p>
          <a:p>
            <a:pPr algn="ctr" eaLnBrk="1" hangingPunct="1">
              <a:spcBef>
                <a:spcPct val="50000"/>
              </a:spcBef>
              <a:defRPr/>
            </a:pPr>
            <a:r>
              <a:rPr lang="en-US" sz="1600" dirty="0"/>
              <a:t>Decisive Discipline</a:t>
            </a:r>
            <a:endParaRPr lang="en-US" sz="1800" dirty="0"/>
          </a:p>
        </p:txBody>
      </p:sp>
      <p:sp>
        <p:nvSpPr>
          <p:cNvPr id="13324" name="Text Box 12"/>
          <p:cNvSpPr txBox="1">
            <a:spLocks noChangeArrowheads="1"/>
          </p:cNvSpPr>
          <p:nvPr/>
        </p:nvSpPr>
        <p:spPr bwMode="auto">
          <a:xfrm>
            <a:off x="4114800" y="6096000"/>
            <a:ext cx="2667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endParaRPr lang="en-US" sz="1800">
              <a:solidFill>
                <a:srgbClr val="000000"/>
              </a:solidFill>
            </a:endParaRPr>
          </a:p>
        </p:txBody>
      </p:sp>
      <p:sp>
        <p:nvSpPr>
          <p:cNvPr id="13325" name="Text Box 13"/>
          <p:cNvSpPr txBox="1">
            <a:spLocks noChangeArrowheads="1"/>
          </p:cNvSpPr>
          <p:nvPr/>
        </p:nvSpPr>
        <p:spPr bwMode="auto">
          <a:xfrm>
            <a:off x="6172200" y="5470525"/>
            <a:ext cx="2667000" cy="85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a:solidFill>
                  <a:srgbClr val="000000"/>
                </a:solidFill>
              </a:rPr>
              <a:t>Student empowered</a:t>
            </a:r>
          </a:p>
          <a:p>
            <a:pPr algn="ctr" eaLnBrk="1" hangingPunct="1">
              <a:spcBef>
                <a:spcPct val="50000"/>
              </a:spcBef>
              <a:defRPr/>
            </a:pPr>
            <a:r>
              <a:rPr lang="en-US" sz="2000">
                <a:solidFill>
                  <a:srgbClr val="000000"/>
                </a:solidFill>
              </a:rPr>
              <a:t>Internal motivation</a:t>
            </a:r>
          </a:p>
        </p:txBody>
      </p:sp>
      <p:sp>
        <p:nvSpPr>
          <p:cNvPr id="13326" name="Text Box 14"/>
          <p:cNvSpPr txBox="1">
            <a:spLocks noChangeArrowheads="1"/>
          </p:cNvSpPr>
          <p:nvPr/>
        </p:nvSpPr>
        <p:spPr bwMode="auto">
          <a:xfrm>
            <a:off x="381000" y="5486400"/>
            <a:ext cx="2133600" cy="85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solidFill>
                  <a:srgbClr val="000000"/>
                </a:solidFill>
              </a:rPr>
              <a:t>Autocratic</a:t>
            </a:r>
          </a:p>
          <a:p>
            <a:pPr algn="ctr" eaLnBrk="1" hangingPunct="1">
              <a:spcBef>
                <a:spcPct val="50000"/>
              </a:spcBef>
              <a:defRPr/>
            </a:pPr>
            <a:r>
              <a:rPr lang="en-US" sz="2000" dirty="0">
                <a:solidFill>
                  <a:srgbClr val="000000"/>
                </a:solidFill>
              </a:rPr>
              <a:t>Limit Setting</a:t>
            </a:r>
            <a:endParaRPr lang="en-US" dirty="0">
              <a:solidFill>
                <a:srgbClr val="000000"/>
              </a:solidFill>
            </a:endParaRPr>
          </a:p>
        </p:txBody>
      </p:sp>
      <p:sp>
        <p:nvSpPr>
          <p:cNvPr id="13327" name="Text Box 15"/>
          <p:cNvSpPr txBox="1">
            <a:spLocks noChangeArrowheads="1"/>
          </p:cNvSpPr>
          <p:nvPr/>
        </p:nvSpPr>
        <p:spPr bwMode="auto">
          <a:xfrm>
            <a:off x="3733800" y="5486400"/>
            <a:ext cx="1905000" cy="85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a:solidFill>
                  <a:srgbClr val="000000"/>
                </a:solidFill>
              </a:rPr>
              <a:t>Democratic</a:t>
            </a:r>
          </a:p>
          <a:p>
            <a:pPr algn="ctr" eaLnBrk="1" hangingPunct="1">
              <a:spcBef>
                <a:spcPct val="50000"/>
              </a:spcBef>
              <a:defRPr/>
            </a:pPr>
            <a:r>
              <a:rPr lang="en-US" sz="2000">
                <a:solidFill>
                  <a:srgbClr val="000000"/>
                </a:solidFill>
              </a:rPr>
              <a:t>Leadership</a:t>
            </a:r>
            <a:endParaRPr lang="en-US">
              <a:solidFill>
                <a:srgbClr val="000000"/>
              </a:solidFill>
            </a:endParaRPr>
          </a:p>
        </p:txBody>
      </p:sp>
      <p:sp>
        <p:nvSpPr>
          <p:cNvPr id="13328" name="Text Box 16"/>
          <p:cNvSpPr txBox="1">
            <a:spLocks noChangeArrowheads="1"/>
          </p:cNvSpPr>
          <p:nvPr/>
        </p:nvSpPr>
        <p:spPr bwMode="auto">
          <a:xfrm>
            <a:off x="6553200" y="5470525"/>
            <a:ext cx="2514600" cy="85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a:solidFill>
                  <a:srgbClr val="000000"/>
                </a:solidFill>
              </a:rPr>
              <a:t>Laissez-faire</a:t>
            </a:r>
          </a:p>
          <a:p>
            <a:pPr algn="ctr" eaLnBrk="1" hangingPunct="1">
              <a:spcBef>
                <a:spcPct val="50000"/>
              </a:spcBef>
              <a:defRPr/>
            </a:pPr>
            <a:r>
              <a:rPr lang="en-US" sz="2000">
                <a:solidFill>
                  <a:srgbClr val="000000"/>
                </a:solidFill>
              </a:rPr>
              <a:t>Non-directive</a:t>
            </a:r>
            <a:endParaRPr lang="en-US">
              <a:solidFill>
                <a:srgbClr val="000000"/>
              </a:solidFill>
            </a:endParaRPr>
          </a:p>
        </p:txBody>
      </p:sp>
      <p:sp>
        <p:nvSpPr>
          <p:cNvPr id="13329" name="AutoShape 17"/>
          <p:cNvSpPr>
            <a:spLocks noChangeArrowheads="1"/>
          </p:cNvSpPr>
          <p:nvPr/>
        </p:nvSpPr>
        <p:spPr bwMode="auto">
          <a:xfrm>
            <a:off x="152400" y="4648200"/>
            <a:ext cx="8915400" cy="762000"/>
          </a:xfrm>
          <a:prstGeom prst="leftRightArrow">
            <a:avLst>
              <a:gd name="adj1" fmla="val 50000"/>
              <a:gd name="adj2" fmla="val 234000"/>
            </a:avLst>
          </a:prstGeom>
          <a:solidFill>
            <a:srgbClr val="CC0000"/>
          </a:solidFill>
          <a:ln w="9525">
            <a:solidFill>
              <a:schemeClr val="tx1"/>
            </a:solidFill>
            <a:miter lim="800000"/>
            <a:headEnd/>
            <a:tailEnd/>
          </a:ln>
          <a:effectLst>
            <a:outerShdw blurRad="152400" dist="317500" dir="5400000" sx="90000" sy="-19000" rotWithShape="0">
              <a:prstClr val="black">
                <a:alpha val="15000"/>
              </a:prstClr>
            </a:outerShdw>
          </a:effectLst>
          <a:extLst/>
        </p:spPr>
        <p:txBody>
          <a:bodyPr wrap="none" anchor="ctr"/>
          <a:lstStyle/>
          <a:p>
            <a:pPr algn="ctr" eaLnBrk="1" hangingPunct="1">
              <a:defRPr/>
            </a:pPr>
            <a:r>
              <a:rPr lang="en-US" sz="2000" dirty="0">
                <a:effectLst>
                  <a:innerShdw blurRad="165100" dist="50800" dir="13500000">
                    <a:schemeClr val="bg1">
                      <a:lumMod val="65000"/>
                      <a:alpha val="50000"/>
                    </a:schemeClr>
                  </a:innerShdw>
                </a:effectLst>
                <a:latin typeface="Arial Black"/>
                <a:cs typeface="Arial Black"/>
              </a:rPr>
              <a:t>Models of Behaviour Management Continuum</a:t>
            </a:r>
          </a:p>
        </p:txBody>
      </p:sp>
      <p:sp>
        <p:nvSpPr>
          <p:cNvPr id="13330" name="Text Box 18"/>
          <p:cNvSpPr txBox="1">
            <a:spLocks noChangeArrowheads="1"/>
          </p:cNvSpPr>
          <p:nvPr/>
        </p:nvSpPr>
        <p:spPr bwMode="auto">
          <a:xfrm>
            <a:off x="914400" y="442913"/>
            <a:ext cx="2133600" cy="776287"/>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spcBef>
                <a:spcPct val="50000"/>
              </a:spcBef>
              <a:defRPr/>
            </a:pPr>
            <a:r>
              <a:rPr lang="en-US" sz="2000"/>
              <a:t>Jacob  Kounin</a:t>
            </a:r>
          </a:p>
          <a:p>
            <a:pPr algn="ctr" eaLnBrk="1" hangingPunct="1">
              <a:spcBef>
                <a:spcPct val="50000"/>
              </a:spcBef>
              <a:defRPr/>
            </a:pPr>
            <a:r>
              <a:rPr lang="en-US" sz="1600"/>
              <a:t>Group Management</a:t>
            </a:r>
            <a:endParaRPr lang="en-US" sz="1800"/>
          </a:p>
        </p:txBody>
      </p:sp>
      <p:pic>
        <p:nvPicPr>
          <p:cNvPr id="13333" name="Picture 21" descr="mannew_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292600"/>
            <a:ext cx="3124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6689" y="-42335"/>
            <a:ext cx="877711" cy="270936"/>
          </a:xfrm>
        </p:spPr>
        <p:txBody>
          <a:bodyPr>
            <a:normAutofit fontScale="90000"/>
          </a:bodyPr>
          <a:lstStyle/>
          <a:p>
            <a:r>
              <a:rPr lang="en-US" sz="800" dirty="0" smtClean="0">
                <a:solidFill>
                  <a:srgbClr val="FFFFFF"/>
                </a:solidFill>
              </a:rPr>
              <a:t>Models continuum</a:t>
            </a:r>
            <a:endParaRPr lang="en-US" sz="800" dirty="0">
              <a:solidFill>
                <a:srgbClr val="FFFFFF"/>
              </a:solidFill>
            </a:endParaRPr>
          </a:p>
        </p:txBody>
      </p:sp>
      <p:sp>
        <p:nvSpPr>
          <p:cNvPr id="21" name="Text Box 8"/>
          <p:cNvSpPr txBox="1">
            <a:spLocks noChangeArrowheads="1"/>
          </p:cNvSpPr>
          <p:nvPr/>
        </p:nvSpPr>
        <p:spPr bwMode="auto">
          <a:xfrm>
            <a:off x="6242750" y="1171575"/>
            <a:ext cx="2393248" cy="1092607"/>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wrap="square">
            <a:spAutoFit/>
          </a:bodyPr>
          <a:lstStyle/>
          <a:p>
            <a:pPr algn="ctr" eaLnBrk="1" hangingPunct="1">
              <a:spcBef>
                <a:spcPct val="50000"/>
              </a:spcBef>
              <a:defRPr/>
            </a:pPr>
            <a:r>
              <a:rPr lang="en-US" sz="2000" dirty="0" smtClean="0"/>
              <a:t>Positive Psychology</a:t>
            </a:r>
            <a:endParaRPr lang="en-US" sz="2000" dirty="0"/>
          </a:p>
          <a:p>
            <a:pPr algn="ctr">
              <a:spcBef>
                <a:spcPct val="50000"/>
              </a:spcBef>
              <a:defRPr/>
            </a:pPr>
            <a:r>
              <a:rPr lang="en-US" dirty="0" smtClean="0"/>
              <a:t>Seligman/</a:t>
            </a:r>
            <a:r>
              <a:rPr lang="en-AU" dirty="0" err="1" smtClean="0">
                <a:ea typeface="ＭＳ 明朝"/>
                <a:cs typeface="Times New Roman"/>
              </a:rPr>
              <a:t>Csikszentmihalyi</a:t>
            </a:r>
            <a:endParaRPr lang="en-AU" dirty="0">
              <a:ea typeface="ＭＳ 明朝"/>
              <a:cs typeface="Times New Roman"/>
            </a:endParaRPr>
          </a:p>
        </p:txBody>
      </p:sp>
    </p:spTree>
    <p:extLst>
      <p:ext uri="{BB962C8B-B14F-4D97-AF65-F5344CB8AC3E}">
        <p14:creationId xmlns:p14="http://schemas.microsoft.com/office/powerpoint/2010/main" val="17474847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400"/>
                                        <p:tgtEl>
                                          <p:spTgt spid="13316"/>
                                        </p:tgtEl>
                                      </p:cBhvr>
                                    </p:animEffect>
                                  </p:childTnLst>
                                </p:cTn>
                              </p:par>
                              <p:par>
                                <p:cTn id="8" presetID="10" presetClass="entr" presetSubtype="0" fill="hold" nodeType="withEffect">
                                  <p:stCondLst>
                                    <p:cond delay="0"/>
                                  </p:stCondLst>
                                  <p:childTnLst>
                                    <p:set>
                                      <p:cBhvr>
                                        <p:cTn id="9" dur="1" fill="hold">
                                          <p:stCondLst>
                                            <p:cond delay="0"/>
                                          </p:stCondLst>
                                        </p:cTn>
                                        <p:tgtEl>
                                          <p:spTgt spid="13330"/>
                                        </p:tgtEl>
                                        <p:attrNameLst>
                                          <p:attrName>style.visibility</p:attrName>
                                        </p:attrNameLst>
                                      </p:cBhvr>
                                      <p:to>
                                        <p:strVal val="visible"/>
                                      </p:to>
                                    </p:set>
                                    <p:animEffect transition="in" filter="fade">
                                      <p:cBhvr>
                                        <p:cTn id="10" dur="400"/>
                                        <p:tgtEl>
                                          <p:spTgt spid="13330"/>
                                        </p:tgtEl>
                                      </p:cBhvr>
                                    </p:animEffect>
                                  </p:childTnLst>
                                </p:cTn>
                              </p:par>
                              <p:par>
                                <p:cTn id="11" presetID="10" presetClass="entr" presetSubtype="0" fill="hold" nodeType="withEffect">
                                  <p:stCondLst>
                                    <p:cond delay="0"/>
                                  </p:stCondLst>
                                  <p:childTnLst>
                                    <p:set>
                                      <p:cBhvr>
                                        <p:cTn id="12" dur="1" fill="hold">
                                          <p:stCondLst>
                                            <p:cond delay="0"/>
                                          </p:stCondLst>
                                        </p:cTn>
                                        <p:tgtEl>
                                          <p:spTgt spid="13315"/>
                                        </p:tgtEl>
                                        <p:attrNameLst>
                                          <p:attrName>style.visibility</p:attrName>
                                        </p:attrNameLst>
                                      </p:cBhvr>
                                      <p:to>
                                        <p:strVal val="visible"/>
                                      </p:to>
                                    </p:set>
                                    <p:animEffect transition="in" filter="fade">
                                      <p:cBhvr>
                                        <p:cTn id="13" dur="400"/>
                                        <p:tgtEl>
                                          <p:spTgt spid="1331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3317"/>
                                        </p:tgtEl>
                                        <p:attrNameLst>
                                          <p:attrName>style.visibility</p:attrName>
                                        </p:attrNameLst>
                                      </p:cBhvr>
                                      <p:to>
                                        <p:strVal val="visible"/>
                                      </p:to>
                                    </p:set>
                                    <p:animEffect transition="in" filter="fade">
                                      <p:cBhvr>
                                        <p:cTn id="18" dur="400"/>
                                        <p:tgtEl>
                                          <p:spTgt spid="13317"/>
                                        </p:tgtEl>
                                      </p:cBhvr>
                                    </p:animEffect>
                                  </p:childTnLst>
                                </p:cTn>
                              </p:par>
                              <p:par>
                                <p:cTn id="19" presetID="10" presetClass="entr" presetSubtype="0" fill="hold" nodeType="withEffect">
                                  <p:stCondLst>
                                    <p:cond delay="0"/>
                                  </p:stCondLst>
                                  <p:childTnLst>
                                    <p:set>
                                      <p:cBhvr>
                                        <p:cTn id="20" dur="1" fill="hold">
                                          <p:stCondLst>
                                            <p:cond delay="0"/>
                                          </p:stCondLst>
                                        </p:cTn>
                                        <p:tgtEl>
                                          <p:spTgt spid="13318"/>
                                        </p:tgtEl>
                                        <p:attrNameLst>
                                          <p:attrName>style.visibility</p:attrName>
                                        </p:attrNameLst>
                                      </p:cBhvr>
                                      <p:to>
                                        <p:strVal val="visible"/>
                                      </p:to>
                                    </p:set>
                                    <p:animEffect transition="in" filter="fade">
                                      <p:cBhvr>
                                        <p:cTn id="21" dur="400"/>
                                        <p:tgtEl>
                                          <p:spTgt spid="1331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3323"/>
                                        </p:tgtEl>
                                        <p:attrNameLst>
                                          <p:attrName>style.visibility</p:attrName>
                                        </p:attrNameLst>
                                      </p:cBhvr>
                                      <p:to>
                                        <p:strVal val="visible"/>
                                      </p:to>
                                    </p:set>
                                    <p:animEffect transition="in" filter="fade">
                                      <p:cBhvr>
                                        <p:cTn id="26" dur="400"/>
                                        <p:tgtEl>
                                          <p:spTgt spid="13323"/>
                                        </p:tgtEl>
                                      </p:cBhvr>
                                    </p:animEffect>
                                  </p:childTnLst>
                                </p:cTn>
                              </p:par>
                              <p:par>
                                <p:cTn id="27" presetID="10" presetClass="entr" presetSubtype="0" fill="hold" nodeType="withEffect">
                                  <p:stCondLst>
                                    <p:cond delay="0"/>
                                  </p:stCondLst>
                                  <p:childTnLst>
                                    <p:set>
                                      <p:cBhvr>
                                        <p:cTn id="28" dur="1" fill="hold">
                                          <p:stCondLst>
                                            <p:cond delay="0"/>
                                          </p:stCondLst>
                                        </p:cTn>
                                        <p:tgtEl>
                                          <p:spTgt spid="13321"/>
                                        </p:tgtEl>
                                        <p:attrNameLst>
                                          <p:attrName>style.visibility</p:attrName>
                                        </p:attrNameLst>
                                      </p:cBhvr>
                                      <p:to>
                                        <p:strVal val="visible"/>
                                      </p:to>
                                    </p:set>
                                    <p:animEffect transition="in" filter="fade">
                                      <p:cBhvr>
                                        <p:cTn id="29" dur="400"/>
                                        <p:tgtEl>
                                          <p:spTgt spid="13321"/>
                                        </p:tgtEl>
                                      </p:cBhvr>
                                    </p:animEffect>
                                  </p:childTnLst>
                                </p:cTn>
                              </p:par>
                              <p:par>
                                <p:cTn id="30" presetID="10" presetClass="entr" presetSubtype="0" fill="hold" nodeType="withEffect">
                                  <p:stCondLst>
                                    <p:cond delay="0"/>
                                  </p:stCondLst>
                                  <p:childTnLst>
                                    <p:set>
                                      <p:cBhvr>
                                        <p:cTn id="31" dur="1" fill="hold">
                                          <p:stCondLst>
                                            <p:cond delay="0"/>
                                          </p:stCondLst>
                                        </p:cTn>
                                        <p:tgtEl>
                                          <p:spTgt spid="13319"/>
                                        </p:tgtEl>
                                        <p:attrNameLst>
                                          <p:attrName>style.visibility</p:attrName>
                                        </p:attrNameLst>
                                      </p:cBhvr>
                                      <p:to>
                                        <p:strVal val="visible"/>
                                      </p:to>
                                    </p:set>
                                    <p:animEffect transition="in" filter="fade">
                                      <p:cBhvr>
                                        <p:cTn id="32" dur="400"/>
                                        <p:tgtEl>
                                          <p:spTgt spid="1331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3320"/>
                                        </p:tgtEl>
                                        <p:attrNameLst>
                                          <p:attrName>style.visibility</p:attrName>
                                        </p:attrNameLst>
                                      </p:cBhvr>
                                      <p:to>
                                        <p:strVal val="visible"/>
                                      </p:to>
                                    </p:set>
                                    <p:animEffect transition="in" filter="fade">
                                      <p:cBhvr>
                                        <p:cTn id="37" dur="400"/>
                                        <p:tgtEl>
                                          <p:spTgt spid="133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4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13322"/>
                                        </p:tgtEl>
                                        <p:attrNameLst>
                                          <p:attrName>style.visibility</p:attrName>
                                        </p:attrNameLst>
                                      </p:cBhvr>
                                      <p:to>
                                        <p:strVal val="visible"/>
                                      </p:to>
                                    </p:set>
                                    <p:animEffect transition="in" filter="fade">
                                      <p:cBhvr>
                                        <p:cTn id="43" dur="400"/>
                                        <p:tgtEl>
                                          <p:spTgt spid="133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1000"/>
                                        <p:tgtEl>
                                          <p:spTgt spid="13325"/>
                                        </p:tgtEl>
                                      </p:cBhvr>
                                    </p:animEffect>
                                    <p:set>
                                      <p:cBhvr>
                                        <p:cTn id="48" dur="1" fill="hold">
                                          <p:stCondLst>
                                            <p:cond delay="999"/>
                                          </p:stCondLst>
                                        </p:cTn>
                                        <p:tgtEl>
                                          <p:spTgt spid="13325"/>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13314"/>
                                        </p:tgtEl>
                                      </p:cBhvr>
                                    </p:animEffect>
                                    <p:set>
                                      <p:cBhvr>
                                        <p:cTn id="51" dur="1" fill="hold">
                                          <p:stCondLst>
                                            <p:cond delay="999"/>
                                          </p:stCondLst>
                                        </p:cTn>
                                        <p:tgtEl>
                                          <p:spTgt spid="13314"/>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13328"/>
                                        </p:tgtEl>
                                        <p:attrNameLst>
                                          <p:attrName>style.visibility</p:attrName>
                                        </p:attrNameLst>
                                      </p:cBhvr>
                                      <p:to>
                                        <p:strVal val="visible"/>
                                      </p:to>
                                    </p:set>
                                    <p:animEffect transition="in" filter="fade">
                                      <p:cBhvr>
                                        <p:cTn id="54" dur="2000"/>
                                        <p:tgtEl>
                                          <p:spTgt spid="1332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326"/>
                                        </p:tgtEl>
                                        <p:attrNameLst>
                                          <p:attrName>style.visibility</p:attrName>
                                        </p:attrNameLst>
                                      </p:cBhvr>
                                      <p:to>
                                        <p:strVal val="visible"/>
                                      </p:to>
                                    </p:set>
                                    <p:animEffect transition="in" filter="fade">
                                      <p:cBhvr>
                                        <p:cTn id="57" dur="2000"/>
                                        <p:tgtEl>
                                          <p:spTgt spid="1332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327"/>
                                        </p:tgtEl>
                                        <p:attrNameLst>
                                          <p:attrName>style.visibility</p:attrName>
                                        </p:attrNameLst>
                                      </p:cBhvr>
                                      <p:to>
                                        <p:strVal val="visible"/>
                                      </p:to>
                                    </p:set>
                                    <p:animEffect transition="in" filter="fade">
                                      <p:cBhvr>
                                        <p:cTn id="60" dur="2000"/>
                                        <p:tgtEl>
                                          <p:spTgt spid="1332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3333"/>
                                        </p:tgtEl>
                                        <p:attrNameLst>
                                          <p:attrName>style.visibility</p:attrName>
                                        </p:attrNameLst>
                                      </p:cBhvr>
                                      <p:to>
                                        <p:strVal val="visible"/>
                                      </p:to>
                                    </p:set>
                                    <p:animEffect transition="in" filter="fade">
                                      <p:cBhvr>
                                        <p:cTn id="65" dur="1000"/>
                                        <p:tgtEl>
                                          <p:spTgt spid="13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25" grpId="0"/>
      <p:bldP spid="13326" grpId="0"/>
      <p:bldP spid="13327" grpId="0"/>
      <p:bldP spid="133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143000" y="304800"/>
            <a:ext cx="7696200" cy="641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1600" b="1" i="1">
                <a:solidFill>
                  <a:schemeClr val="folHlink"/>
                </a:solidFill>
                <a:latin typeface="Arial" charset="0"/>
                <a:ea typeface="ＭＳ Ｐゴシック" charset="0"/>
                <a:cs typeface="ＭＳ Ｐゴシック" charset="0"/>
              </a:defRPr>
            </a:lvl1pPr>
            <a:lvl2pPr marL="742950" indent="-285750">
              <a:defRPr sz="1600" b="1" i="1">
                <a:solidFill>
                  <a:schemeClr val="folHlink"/>
                </a:solidFill>
                <a:latin typeface="Arial" charset="0"/>
                <a:ea typeface="ＭＳ Ｐゴシック" charset="0"/>
              </a:defRPr>
            </a:lvl2pPr>
            <a:lvl3pPr marL="1143000" indent="-228600">
              <a:defRPr sz="1600" b="1" i="1">
                <a:solidFill>
                  <a:schemeClr val="folHlink"/>
                </a:solidFill>
                <a:latin typeface="Arial" charset="0"/>
                <a:ea typeface="ＭＳ Ｐゴシック" charset="0"/>
              </a:defRPr>
            </a:lvl3pPr>
            <a:lvl4pPr marL="1600200" indent="-228600">
              <a:defRPr sz="1600" b="1" i="1">
                <a:solidFill>
                  <a:schemeClr val="folHlink"/>
                </a:solidFill>
                <a:latin typeface="Arial" charset="0"/>
                <a:ea typeface="ＭＳ Ｐゴシック" charset="0"/>
              </a:defRPr>
            </a:lvl4pPr>
            <a:lvl5pPr marL="2057400" indent="-228600">
              <a:defRPr sz="1600" b="1" i="1">
                <a:solidFill>
                  <a:schemeClr val="folHlink"/>
                </a:solidFill>
                <a:latin typeface="Arial" charset="0"/>
                <a:ea typeface="ＭＳ Ｐゴシック" charset="0"/>
              </a:defRPr>
            </a:lvl5pPr>
            <a:lvl6pPr marL="25146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6pPr>
            <a:lvl7pPr marL="29718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7pPr>
            <a:lvl8pPr marL="34290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8pPr>
            <a:lvl9pPr marL="38862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9pPr>
          </a:lstStyle>
          <a:p>
            <a:pPr algn="l">
              <a:lnSpc>
                <a:spcPct val="100000"/>
              </a:lnSpc>
              <a:spcBef>
                <a:spcPct val="50000"/>
              </a:spcBef>
              <a:defRPr/>
            </a:pPr>
            <a:r>
              <a:rPr lang="en-AU" sz="3600" i="0" dirty="0" smtClean="0">
                <a:solidFill>
                  <a:schemeClr val="tx1"/>
                </a:solidFill>
                <a:effectLst>
                  <a:outerShdw blurRad="50800" dist="38100" dir="18900000" algn="bl" rotWithShape="0">
                    <a:prstClr val="black">
                      <a:alpha val="40000"/>
                    </a:prstClr>
                  </a:outerShdw>
                </a:effectLst>
              </a:rPr>
              <a:t>The Crisis Development Model</a:t>
            </a:r>
            <a:endParaRPr lang="en-AU" sz="2400" b="0" i="0" dirty="0" smtClean="0">
              <a:solidFill>
                <a:schemeClr val="tx1"/>
              </a:solidFill>
              <a:effectLst>
                <a:outerShdw blurRad="50800" dist="38100" dir="18900000" algn="bl" rotWithShape="0">
                  <a:prstClr val="black">
                    <a:alpha val="40000"/>
                  </a:prstClr>
                </a:outerShdw>
              </a:effectLst>
            </a:endParaRPr>
          </a:p>
        </p:txBody>
      </p:sp>
      <p:sp>
        <p:nvSpPr>
          <p:cNvPr id="4" name="Rectangle 3"/>
          <p:cNvSpPr/>
          <p:nvPr/>
        </p:nvSpPr>
        <p:spPr bwMode="auto">
          <a:xfrm>
            <a:off x="1115616" y="332656"/>
            <a:ext cx="6912768" cy="792088"/>
          </a:xfrm>
          <a:prstGeom prst="rect">
            <a:avLst/>
          </a:prstGeom>
          <a:solidFill>
            <a:schemeClr val="bg1">
              <a:alpha val="64000"/>
            </a:schemeClr>
          </a:solidFill>
          <a:ln>
            <a:noFill/>
          </a:ln>
          <a:effectLst/>
          <a:extLst/>
        </p:spPr>
        <p:txBody>
          <a:bodyPr vert="horz" wrap="square" lIns="108000" tIns="45720" rIns="10800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8" name="Line 13"/>
          <p:cNvSpPr>
            <a:spLocks noChangeShapeType="1"/>
          </p:cNvSpPr>
          <p:nvPr/>
        </p:nvSpPr>
        <p:spPr bwMode="auto">
          <a:xfrm>
            <a:off x="5334000" y="1371600"/>
            <a:ext cx="0" cy="4800600"/>
          </a:xfrm>
          <a:prstGeom prst="line">
            <a:avLst/>
          </a:prstGeom>
          <a:noFill/>
          <a:ln w="50800">
            <a:gradFill flip="none" rotWithShape="1">
              <a:gsLst>
                <a:gs pos="0">
                  <a:schemeClr val="tx1"/>
                </a:gs>
                <a:gs pos="100000">
                  <a:prstClr val="white"/>
                </a:gs>
              </a:gsLst>
              <a:lin ang="0" scaled="1"/>
              <a:tileRect/>
            </a:gra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chemeClr val="tx1"/>
              </a:solidFill>
            </a:endParaRPr>
          </a:p>
        </p:txBody>
      </p:sp>
      <p:sp>
        <p:nvSpPr>
          <p:cNvPr id="29" name="Line 14"/>
          <p:cNvSpPr>
            <a:spLocks noChangeShapeType="1"/>
          </p:cNvSpPr>
          <p:nvPr/>
        </p:nvSpPr>
        <p:spPr bwMode="auto">
          <a:xfrm>
            <a:off x="685800" y="1981200"/>
            <a:ext cx="8382000" cy="0"/>
          </a:xfrm>
          <a:prstGeom prst="line">
            <a:avLst/>
          </a:prstGeom>
          <a:noFill/>
          <a:ln w="50800">
            <a:gradFill flip="none" rotWithShape="1">
              <a:gsLst>
                <a:gs pos="0">
                  <a:schemeClr val="tx1"/>
                </a:gs>
                <a:gs pos="100000">
                  <a:prstClr val="white"/>
                </a:gs>
              </a:gsLst>
              <a:lin ang="0" scaled="1"/>
              <a:tileRect/>
            </a:gra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chemeClr val="tx1"/>
              </a:solidFill>
            </a:endParaRPr>
          </a:p>
        </p:txBody>
      </p:sp>
      <p:sp>
        <p:nvSpPr>
          <p:cNvPr id="37890" name="Text Box 3"/>
          <p:cNvSpPr txBox="1">
            <a:spLocks noChangeArrowheads="1"/>
          </p:cNvSpPr>
          <p:nvPr/>
        </p:nvSpPr>
        <p:spPr bwMode="auto">
          <a:xfrm>
            <a:off x="381000" y="1295400"/>
            <a:ext cx="4800600"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1600" b="1" i="1">
                <a:solidFill>
                  <a:schemeClr val="folHlink"/>
                </a:solidFill>
                <a:latin typeface="Arial" charset="0"/>
                <a:ea typeface="ＭＳ Ｐゴシック" charset="0"/>
                <a:cs typeface="ＭＳ Ｐゴシック" charset="0"/>
              </a:defRPr>
            </a:lvl1pPr>
            <a:lvl2pPr marL="742950" indent="-285750">
              <a:defRPr sz="1600" b="1" i="1">
                <a:solidFill>
                  <a:schemeClr val="folHlink"/>
                </a:solidFill>
                <a:latin typeface="Arial" charset="0"/>
                <a:ea typeface="ＭＳ Ｐゴシック" charset="0"/>
              </a:defRPr>
            </a:lvl2pPr>
            <a:lvl3pPr marL="1143000" indent="-228600">
              <a:defRPr sz="1600" b="1" i="1">
                <a:solidFill>
                  <a:schemeClr val="folHlink"/>
                </a:solidFill>
                <a:latin typeface="Arial" charset="0"/>
                <a:ea typeface="ＭＳ Ｐゴシック" charset="0"/>
              </a:defRPr>
            </a:lvl3pPr>
            <a:lvl4pPr marL="1600200" indent="-228600">
              <a:defRPr sz="1600" b="1" i="1">
                <a:solidFill>
                  <a:schemeClr val="folHlink"/>
                </a:solidFill>
                <a:latin typeface="Arial" charset="0"/>
                <a:ea typeface="ＭＳ Ｐゴシック" charset="0"/>
              </a:defRPr>
            </a:lvl4pPr>
            <a:lvl5pPr marL="2057400" indent="-228600">
              <a:defRPr sz="1600" b="1" i="1">
                <a:solidFill>
                  <a:schemeClr val="folHlink"/>
                </a:solidFill>
                <a:latin typeface="Arial" charset="0"/>
                <a:ea typeface="ＭＳ Ｐゴシック" charset="0"/>
              </a:defRPr>
            </a:lvl5pPr>
            <a:lvl6pPr marL="25146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6pPr>
            <a:lvl7pPr marL="29718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7pPr>
            <a:lvl8pPr marL="34290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8pPr>
            <a:lvl9pPr marL="38862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9pPr>
          </a:lstStyle>
          <a:p>
            <a:pPr algn="l">
              <a:lnSpc>
                <a:spcPct val="100000"/>
              </a:lnSpc>
              <a:spcBef>
                <a:spcPct val="50000"/>
              </a:spcBef>
            </a:pPr>
            <a:r>
              <a:rPr lang="en-AU" sz="2000">
                <a:solidFill>
                  <a:srgbClr val="000000"/>
                </a:solidFill>
              </a:rPr>
              <a:t>Crisis development/behaviour levels</a:t>
            </a:r>
            <a:endParaRPr lang="en-AU" sz="2400" b="0" i="0">
              <a:solidFill>
                <a:srgbClr val="000000"/>
              </a:solidFill>
            </a:endParaRPr>
          </a:p>
        </p:txBody>
      </p:sp>
      <p:sp>
        <p:nvSpPr>
          <p:cNvPr id="37891" name="Text Box 4"/>
          <p:cNvSpPr txBox="1">
            <a:spLocks noChangeArrowheads="1"/>
          </p:cNvSpPr>
          <p:nvPr/>
        </p:nvSpPr>
        <p:spPr bwMode="auto">
          <a:xfrm>
            <a:off x="5410200" y="1295400"/>
            <a:ext cx="3733800"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1600" b="1" i="1">
                <a:solidFill>
                  <a:schemeClr val="folHlink"/>
                </a:solidFill>
                <a:latin typeface="Arial" charset="0"/>
                <a:ea typeface="ＭＳ Ｐゴシック" charset="0"/>
                <a:cs typeface="ＭＳ Ｐゴシック" charset="0"/>
              </a:defRPr>
            </a:lvl1pPr>
            <a:lvl2pPr marL="742950" indent="-285750">
              <a:defRPr sz="1600" b="1" i="1">
                <a:solidFill>
                  <a:schemeClr val="folHlink"/>
                </a:solidFill>
                <a:latin typeface="Arial" charset="0"/>
                <a:ea typeface="ＭＳ Ｐゴシック" charset="0"/>
              </a:defRPr>
            </a:lvl2pPr>
            <a:lvl3pPr marL="1143000" indent="-228600">
              <a:defRPr sz="1600" b="1" i="1">
                <a:solidFill>
                  <a:schemeClr val="folHlink"/>
                </a:solidFill>
                <a:latin typeface="Arial" charset="0"/>
                <a:ea typeface="ＭＳ Ｐゴシック" charset="0"/>
              </a:defRPr>
            </a:lvl3pPr>
            <a:lvl4pPr marL="1600200" indent="-228600">
              <a:defRPr sz="1600" b="1" i="1">
                <a:solidFill>
                  <a:schemeClr val="folHlink"/>
                </a:solidFill>
                <a:latin typeface="Arial" charset="0"/>
                <a:ea typeface="ＭＳ Ｐゴシック" charset="0"/>
              </a:defRPr>
            </a:lvl4pPr>
            <a:lvl5pPr marL="2057400" indent="-228600">
              <a:defRPr sz="1600" b="1" i="1">
                <a:solidFill>
                  <a:schemeClr val="folHlink"/>
                </a:solidFill>
                <a:latin typeface="Arial" charset="0"/>
                <a:ea typeface="ＭＳ Ｐゴシック" charset="0"/>
              </a:defRPr>
            </a:lvl5pPr>
            <a:lvl6pPr marL="25146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6pPr>
            <a:lvl7pPr marL="29718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7pPr>
            <a:lvl8pPr marL="34290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8pPr>
            <a:lvl9pPr marL="38862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9pPr>
          </a:lstStyle>
          <a:p>
            <a:pPr algn="l">
              <a:lnSpc>
                <a:spcPct val="100000"/>
              </a:lnSpc>
              <a:spcBef>
                <a:spcPct val="50000"/>
              </a:spcBef>
            </a:pPr>
            <a:r>
              <a:rPr lang="en-AU" sz="2000">
                <a:solidFill>
                  <a:srgbClr val="000000"/>
                </a:solidFill>
              </a:rPr>
              <a:t>Staff attitudes/Approaches</a:t>
            </a:r>
            <a:endParaRPr lang="en-AU" sz="2400" b="0" i="0">
              <a:solidFill>
                <a:srgbClr val="000000"/>
              </a:solidFill>
            </a:endParaRPr>
          </a:p>
        </p:txBody>
      </p:sp>
      <p:sp>
        <p:nvSpPr>
          <p:cNvPr id="37892" name="Rectangle 5"/>
          <p:cNvSpPr>
            <a:spLocks noChangeArrowheads="1"/>
          </p:cNvSpPr>
          <p:nvPr/>
        </p:nvSpPr>
        <p:spPr bwMode="auto">
          <a:xfrm>
            <a:off x="1066800" y="2209800"/>
            <a:ext cx="1371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a:lnSpc>
                <a:spcPct val="100000"/>
              </a:lnSpc>
            </a:pPr>
            <a:r>
              <a:rPr lang="en-AU" sz="2400" b="0" i="0" dirty="0">
                <a:solidFill>
                  <a:srgbClr val="000000"/>
                </a:solidFill>
              </a:rPr>
              <a:t>Anxiety</a:t>
            </a:r>
          </a:p>
        </p:txBody>
      </p:sp>
      <p:sp>
        <p:nvSpPr>
          <p:cNvPr id="37893" name="Rectangle 6"/>
          <p:cNvSpPr>
            <a:spLocks noChangeArrowheads="1"/>
          </p:cNvSpPr>
          <p:nvPr/>
        </p:nvSpPr>
        <p:spPr bwMode="auto">
          <a:xfrm>
            <a:off x="1066800" y="29718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a:lnSpc>
                <a:spcPct val="100000"/>
              </a:lnSpc>
            </a:pPr>
            <a:r>
              <a:rPr lang="en-AU" sz="2400" b="0" i="0" dirty="0">
                <a:solidFill>
                  <a:srgbClr val="000000"/>
                </a:solidFill>
              </a:rPr>
              <a:t>Defensive</a:t>
            </a:r>
          </a:p>
        </p:txBody>
      </p:sp>
      <p:sp>
        <p:nvSpPr>
          <p:cNvPr id="37894" name="Rectangle 7"/>
          <p:cNvSpPr>
            <a:spLocks noChangeArrowheads="1"/>
          </p:cNvSpPr>
          <p:nvPr/>
        </p:nvSpPr>
        <p:spPr bwMode="auto">
          <a:xfrm>
            <a:off x="1066800" y="378784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a:lnSpc>
                <a:spcPct val="100000"/>
              </a:lnSpc>
            </a:pPr>
            <a:r>
              <a:rPr lang="en-AU" sz="2400" b="0" i="0" dirty="0">
                <a:solidFill>
                  <a:srgbClr val="000000"/>
                </a:solidFill>
              </a:rPr>
              <a:t>Acting out person</a:t>
            </a:r>
          </a:p>
        </p:txBody>
      </p:sp>
      <p:sp>
        <p:nvSpPr>
          <p:cNvPr id="15368" name="Rectangle 8"/>
          <p:cNvSpPr>
            <a:spLocks noChangeArrowheads="1"/>
          </p:cNvSpPr>
          <p:nvPr/>
        </p:nvSpPr>
        <p:spPr bwMode="auto">
          <a:xfrm>
            <a:off x="5562600" y="4495800"/>
            <a:ext cx="3276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a:lnSpc>
                <a:spcPct val="100000"/>
              </a:lnSpc>
            </a:pPr>
            <a:r>
              <a:rPr lang="en-AU" sz="2400" b="0" i="0" dirty="0">
                <a:solidFill>
                  <a:schemeClr val="tx1"/>
                </a:solidFill>
              </a:rPr>
              <a:t>Therapeutic rapport</a:t>
            </a:r>
          </a:p>
        </p:txBody>
      </p:sp>
      <p:sp>
        <p:nvSpPr>
          <p:cNvPr id="37896" name="Rectangle 9"/>
          <p:cNvSpPr>
            <a:spLocks noChangeArrowheads="1"/>
          </p:cNvSpPr>
          <p:nvPr/>
        </p:nvSpPr>
        <p:spPr bwMode="auto">
          <a:xfrm>
            <a:off x="5562600" y="2209800"/>
            <a:ext cx="20574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a:lnSpc>
                <a:spcPct val="100000"/>
              </a:lnSpc>
            </a:pPr>
            <a:r>
              <a:rPr lang="en-AU" sz="2400" b="0" i="0">
                <a:solidFill>
                  <a:schemeClr val="tx1"/>
                </a:solidFill>
              </a:rPr>
              <a:t>Supportive</a:t>
            </a:r>
          </a:p>
        </p:txBody>
      </p:sp>
      <p:sp>
        <p:nvSpPr>
          <p:cNvPr id="37897" name="Rectangle 10"/>
          <p:cNvSpPr>
            <a:spLocks noChangeArrowheads="1"/>
          </p:cNvSpPr>
          <p:nvPr/>
        </p:nvSpPr>
        <p:spPr bwMode="auto">
          <a:xfrm>
            <a:off x="5562600" y="2971800"/>
            <a:ext cx="1371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a:lnSpc>
                <a:spcPct val="100000"/>
              </a:lnSpc>
            </a:pPr>
            <a:r>
              <a:rPr lang="en-AU" sz="2400" b="0" i="0">
                <a:solidFill>
                  <a:schemeClr val="tx1"/>
                </a:solidFill>
              </a:rPr>
              <a:t>Directive</a:t>
            </a:r>
          </a:p>
        </p:txBody>
      </p:sp>
      <p:sp>
        <p:nvSpPr>
          <p:cNvPr id="37898" name="Rectangle 11"/>
          <p:cNvSpPr>
            <a:spLocks noChangeArrowheads="1"/>
          </p:cNvSpPr>
          <p:nvPr/>
        </p:nvSpPr>
        <p:spPr bwMode="auto">
          <a:xfrm>
            <a:off x="5562600" y="3568700"/>
            <a:ext cx="3124200" cy="830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a:lnSpc>
                <a:spcPct val="100000"/>
              </a:lnSpc>
            </a:pPr>
            <a:r>
              <a:rPr lang="en-AU" sz="2400" b="0" i="0">
                <a:solidFill>
                  <a:schemeClr val="tx1"/>
                </a:solidFill>
              </a:rPr>
              <a:t>Nonviolent physical crisis intervention</a:t>
            </a:r>
          </a:p>
        </p:txBody>
      </p:sp>
      <p:sp>
        <p:nvSpPr>
          <p:cNvPr id="37899" name="Rectangle 12"/>
          <p:cNvSpPr>
            <a:spLocks noChangeArrowheads="1"/>
          </p:cNvSpPr>
          <p:nvPr/>
        </p:nvSpPr>
        <p:spPr bwMode="auto">
          <a:xfrm>
            <a:off x="1066800" y="4495800"/>
            <a:ext cx="27432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a:lnSpc>
                <a:spcPct val="100000"/>
              </a:lnSpc>
            </a:pPr>
            <a:r>
              <a:rPr lang="en-AU" sz="2400" b="0" i="0" dirty="0">
                <a:solidFill>
                  <a:srgbClr val="000000"/>
                </a:solidFill>
              </a:rPr>
              <a:t>Tension reduction</a:t>
            </a:r>
          </a:p>
        </p:txBody>
      </p:sp>
      <p:sp>
        <p:nvSpPr>
          <p:cNvPr id="37902" name="Text Box 15"/>
          <p:cNvSpPr txBox="1">
            <a:spLocks noChangeArrowheads="1"/>
          </p:cNvSpPr>
          <p:nvPr/>
        </p:nvSpPr>
        <p:spPr bwMode="auto">
          <a:xfrm>
            <a:off x="228600" y="2209800"/>
            <a:ext cx="8382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1600" b="1" i="1">
                <a:solidFill>
                  <a:schemeClr val="folHlink"/>
                </a:solidFill>
                <a:latin typeface="Arial" charset="0"/>
                <a:ea typeface="ＭＳ Ｐゴシック" charset="0"/>
                <a:cs typeface="ＭＳ Ｐゴシック" charset="0"/>
              </a:defRPr>
            </a:lvl1pPr>
            <a:lvl2pPr marL="742950" indent="-285750">
              <a:defRPr sz="1600" b="1" i="1">
                <a:solidFill>
                  <a:schemeClr val="folHlink"/>
                </a:solidFill>
                <a:latin typeface="Arial" charset="0"/>
                <a:ea typeface="ＭＳ Ｐゴシック" charset="0"/>
              </a:defRPr>
            </a:lvl2pPr>
            <a:lvl3pPr marL="1143000" indent="-228600">
              <a:defRPr sz="1600" b="1" i="1">
                <a:solidFill>
                  <a:schemeClr val="folHlink"/>
                </a:solidFill>
                <a:latin typeface="Arial" charset="0"/>
                <a:ea typeface="ＭＳ Ｐゴシック" charset="0"/>
              </a:defRPr>
            </a:lvl3pPr>
            <a:lvl4pPr marL="1600200" indent="-228600">
              <a:defRPr sz="1600" b="1" i="1">
                <a:solidFill>
                  <a:schemeClr val="folHlink"/>
                </a:solidFill>
                <a:latin typeface="Arial" charset="0"/>
                <a:ea typeface="ＭＳ Ｐゴシック" charset="0"/>
              </a:defRPr>
            </a:lvl4pPr>
            <a:lvl5pPr marL="2057400" indent="-228600">
              <a:defRPr sz="1600" b="1" i="1">
                <a:solidFill>
                  <a:schemeClr val="folHlink"/>
                </a:solidFill>
                <a:latin typeface="Arial" charset="0"/>
                <a:ea typeface="ＭＳ Ｐゴシック" charset="0"/>
              </a:defRPr>
            </a:lvl5pPr>
            <a:lvl6pPr marL="25146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6pPr>
            <a:lvl7pPr marL="29718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7pPr>
            <a:lvl8pPr marL="34290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8pPr>
            <a:lvl9pPr marL="38862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9pPr>
          </a:lstStyle>
          <a:p>
            <a:pPr algn="l">
              <a:lnSpc>
                <a:spcPct val="100000"/>
              </a:lnSpc>
              <a:spcBef>
                <a:spcPct val="50000"/>
              </a:spcBef>
            </a:pPr>
            <a:r>
              <a:rPr lang="en-AU" sz="2400" i="0" dirty="0">
                <a:solidFill>
                  <a:srgbClr val="000000"/>
                </a:solidFill>
              </a:rPr>
              <a:t>1.</a:t>
            </a:r>
            <a:endParaRPr lang="en-AU" sz="2400" b="0" i="0" dirty="0">
              <a:solidFill>
                <a:srgbClr val="000000"/>
              </a:solidFill>
            </a:endParaRPr>
          </a:p>
        </p:txBody>
      </p:sp>
      <p:sp>
        <p:nvSpPr>
          <p:cNvPr id="37903" name="Text Box 16"/>
          <p:cNvSpPr txBox="1">
            <a:spLocks noChangeArrowheads="1"/>
          </p:cNvSpPr>
          <p:nvPr/>
        </p:nvSpPr>
        <p:spPr bwMode="auto">
          <a:xfrm>
            <a:off x="228600" y="2971800"/>
            <a:ext cx="8382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1600" b="1" i="1">
                <a:solidFill>
                  <a:schemeClr val="folHlink"/>
                </a:solidFill>
                <a:latin typeface="Arial" charset="0"/>
                <a:ea typeface="ＭＳ Ｐゴシック" charset="0"/>
                <a:cs typeface="ＭＳ Ｐゴシック" charset="0"/>
              </a:defRPr>
            </a:lvl1pPr>
            <a:lvl2pPr marL="742950" indent="-285750">
              <a:defRPr sz="1600" b="1" i="1">
                <a:solidFill>
                  <a:schemeClr val="folHlink"/>
                </a:solidFill>
                <a:latin typeface="Arial" charset="0"/>
                <a:ea typeface="ＭＳ Ｐゴシック" charset="0"/>
              </a:defRPr>
            </a:lvl2pPr>
            <a:lvl3pPr marL="1143000" indent="-228600">
              <a:defRPr sz="1600" b="1" i="1">
                <a:solidFill>
                  <a:schemeClr val="folHlink"/>
                </a:solidFill>
                <a:latin typeface="Arial" charset="0"/>
                <a:ea typeface="ＭＳ Ｐゴシック" charset="0"/>
              </a:defRPr>
            </a:lvl3pPr>
            <a:lvl4pPr marL="1600200" indent="-228600">
              <a:defRPr sz="1600" b="1" i="1">
                <a:solidFill>
                  <a:schemeClr val="folHlink"/>
                </a:solidFill>
                <a:latin typeface="Arial" charset="0"/>
                <a:ea typeface="ＭＳ Ｐゴシック" charset="0"/>
              </a:defRPr>
            </a:lvl4pPr>
            <a:lvl5pPr marL="2057400" indent="-228600">
              <a:defRPr sz="1600" b="1" i="1">
                <a:solidFill>
                  <a:schemeClr val="folHlink"/>
                </a:solidFill>
                <a:latin typeface="Arial" charset="0"/>
                <a:ea typeface="ＭＳ Ｐゴシック" charset="0"/>
              </a:defRPr>
            </a:lvl5pPr>
            <a:lvl6pPr marL="25146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6pPr>
            <a:lvl7pPr marL="29718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7pPr>
            <a:lvl8pPr marL="34290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8pPr>
            <a:lvl9pPr marL="38862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9pPr>
          </a:lstStyle>
          <a:p>
            <a:pPr algn="l">
              <a:lnSpc>
                <a:spcPct val="100000"/>
              </a:lnSpc>
              <a:spcBef>
                <a:spcPct val="50000"/>
              </a:spcBef>
            </a:pPr>
            <a:r>
              <a:rPr lang="en-AU" sz="2400" i="0" dirty="0">
                <a:solidFill>
                  <a:srgbClr val="000000"/>
                </a:solidFill>
              </a:rPr>
              <a:t>2.</a:t>
            </a:r>
            <a:endParaRPr lang="en-AU" sz="2400" b="0" i="0" dirty="0">
              <a:solidFill>
                <a:srgbClr val="000000"/>
              </a:solidFill>
            </a:endParaRPr>
          </a:p>
        </p:txBody>
      </p:sp>
      <p:sp>
        <p:nvSpPr>
          <p:cNvPr id="37904" name="Text Box 17"/>
          <p:cNvSpPr txBox="1">
            <a:spLocks noChangeArrowheads="1"/>
          </p:cNvSpPr>
          <p:nvPr/>
        </p:nvSpPr>
        <p:spPr bwMode="auto">
          <a:xfrm>
            <a:off x="228600" y="3804120"/>
            <a:ext cx="8382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1600" b="1" i="1">
                <a:solidFill>
                  <a:schemeClr val="folHlink"/>
                </a:solidFill>
                <a:latin typeface="Arial" charset="0"/>
                <a:ea typeface="ＭＳ Ｐゴシック" charset="0"/>
                <a:cs typeface="ＭＳ Ｐゴシック" charset="0"/>
              </a:defRPr>
            </a:lvl1pPr>
            <a:lvl2pPr marL="742950" indent="-285750">
              <a:defRPr sz="1600" b="1" i="1">
                <a:solidFill>
                  <a:schemeClr val="folHlink"/>
                </a:solidFill>
                <a:latin typeface="Arial" charset="0"/>
                <a:ea typeface="ＭＳ Ｐゴシック" charset="0"/>
              </a:defRPr>
            </a:lvl2pPr>
            <a:lvl3pPr marL="1143000" indent="-228600">
              <a:defRPr sz="1600" b="1" i="1">
                <a:solidFill>
                  <a:schemeClr val="folHlink"/>
                </a:solidFill>
                <a:latin typeface="Arial" charset="0"/>
                <a:ea typeface="ＭＳ Ｐゴシック" charset="0"/>
              </a:defRPr>
            </a:lvl3pPr>
            <a:lvl4pPr marL="1600200" indent="-228600">
              <a:defRPr sz="1600" b="1" i="1">
                <a:solidFill>
                  <a:schemeClr val="folHlink"/>
                </a:solidFill>
                <a:latin typeface="Arial" charset="0"/>
                <a:ea typeface="ＭＳ Ｐゴシック" charset="0"/>
              </a:defRPr>
            </a:lvl4pPr>
            <a:lvl5pPr marL="2057400" indent="-228600">
              <a:defRPr sz="1600" b="1" i="1">
                <a:solidFill>
                  <a:schemeClr val="folHlink"/>
                </a:solidFill>
                <a:latin typeface="Arial" charset="0"/>
                <a:ea typeface="ＭＳ Ｐゴシック" charset="0"/>
              </a:defRPr>
            </a:lvl5pPr>
            <a:lvl6pPr marL="25146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6pPr>
            <a:lvl7pPr marL="29718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7pPr>
            <a:lvl8pPr marL="34290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8pPr>
            <a:lvl9pPr marL="38862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9pPr>
          </a:lstStyle>
          <a:p>
            <a:pPr algn="l">
              <a:lnSpc>
                <a:spcPct val="100000"/>
              </a:lnSpc>
            </a:pPr>
            <a:r>
              <a:rPr lang="en-AU" sz="2400" i="0" dirty="0">
                <a:solidFill>
                  <a:srgbClr val="000000"/>
                </a:solidFill>
              </a:rPr>
              <a:t>3.</a:t>
            </a:r>
            <a:endParaRPr lang="en-AU" sz="2400" b="0" i="0" dirty="0">
              <a:solidFill>
                <a:srgbClr val="000000"/>
              </a:solidFill>
            </a:endParaRPr>
          </a:p>
        </p:txBody>
      </p:sp>
      <p:sp>
        <p:nvSpPr>
          <p:cNvPr id="37905" name="Text Box 18"/>
          <p:cNvSpPr txBox="1">
            <a:spLocks noChangeArrowheads="1"/>
          </p:cNvSpPr>
          <p:nvPr/>
        </p:nvSpPr>
        <p:spPr bwMode="auto">
          <a:xfrm>
            <a:off x="228600" y="4495800"/>
            <a:ext cx="8382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1600" b="1" i="1">
                <a:solidFill>
                  <a:schemeClr val="folHlink"/>
                </a:solidFill>
                <a:latin typeface="Arial" charset="0"/>
                <a:ea typeface="ＭＳ Ｐゴシック" charset="0"/>
                <a:cs typeface="ＭＳ Ｐゴシック" charset="0"/>
              </a:defRPr>
            </a:lvl1pPr>
            <a:lvl2pPr marL="742950" indent="-285750">
              <a:defRPr sz="1600" b="1" i="1">
                <a:solidFill>
                  <a:schemeClr val="folHlink"/>
                </a:solidFill>
                <a:latin typeface="Arial" charset="0"/>
                <a:ea typeface="ＭＳ Ｐゴシック" charset="0"/>
              </a:defRPr>
            </a:lvl2pPr>
            <a:lvl3pPr marL="1143000" indent="-228600">
              <a:defRPr sz="1600" b="1" i="1">
                <a:solidFill>
                  <a:schemeClr val="folHlink"/>
                </a:solidFill>
                <a:latin typeface="Arial" charset="0"/>
                <a:ea typeface="ＭＳ Ｐゴシック" charset="0"/>
              </a:defRPr>
            </a:lvl3pPr>
            <a:lvl4pPr marL="1600200" indent="-228600">
              <a:defRPr sz="1600" b="1" i="1">
                <a:solidFill>
                  <a:schemeClr val="folHlink"/>
                </a:solidFill>
                <a:latin typeface="Arial" charset="0"/>
                <a:ea typeface="ＭＳ Ｐゴシック" charset="0"/>
              </a:defRPr>
            </a:lvl4pPr>
            <a:lvl5pPr marL="2057400" indent="-228600">
              <a:defRPr sz="1600" b="1" i="1">
                <a:solidFill>
                  <a:schemeClr val="folHlink"/>
                </a:solidFill>
                <a:latin typeface="Arial" charset="0"/>
                <a:ea typeface="ＭＳ Ｐゴシック" charset="0"/>
              </a:defRPr>
            </a:lvl5pPr>
            <a:lvl6pPr marL="25146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6pPr>
            <a:lvl7pPr marL="29718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7pPr>
            <a:lvl8pPr marL="34290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8pPr>
            <a:lvl9pPr marL="3886200" indent="-228600" algn="ctr" eaLnBrk="0" fontAlgn="base" hangingPunct="0">
              <a:lnSpc>
                <a:spcPct val="90000"/>
              </a:lnSpc>
              <a:spcBef>
                <a:spcPct val="0"/>
              </a:spcBef>
              <a:spcAft>
                <a:spcPct val="0"/>
              </a:spcAft>
              <a:defRPr sz="1600" b="1" i="1">
                <a:solidFill>
                  <a:schemeClr val="folHlink"/>
                </a:solidFill>
                <a:latin typeface="Arial" charset="0"/>
                <a:ea typeface="ＭＳ Ｐゴシック" charset="0"/>
              </a:defRPr>
            </a:lvl9pPr>
          </a:lstStyle>
          <a:p>
            <a:pPr algn="l">
              <a:lnSpc>
                <a:spcPct val="100000"/>
              </a:lnSpc>
            </a:pPr>
            <a:r>
              <a:rPr lang="en-AU" sz="2400" i="0" dirty="0">
                <a:solidFill>
                  <a:srgbClr val="000000"/>
                </a:solidFill>
              </a:rPr>
              <a:t>4.</a:t>
            </a:r>
            <a:endParaRPr lang="en-AU" sz="2400" b="0" i="0" dirty="0">
              <a:solidFill>
                <a:srgbClr val="000000"/>
              </a:solidFill>
            </a:endParaRPr>
          </a:p>
        </p:txBody>
      </p:sp>
      <p:sp>
        <p:nvSpPr>
          <p:cNvPr id="15389" name="Freeform 29"/>
          <p:cNvSpPr>
            <a:spLocks/>
          </p:cNvSpPr>
          <p:nvPr/>
        </p:nvSpPr>
        <p:spPr bwMode="auto">
          <a:xfrm>
            <a:off x="2362200" y="381000"/>
            <a:ext cx="4953000" cy="914400"/>
          </a:xfrm>
          <a:custGeom>
            <a:avLst/>
            <a:gdLst>
              <a:gd name="T0" fmla="*/ 0 w 3120"/>
              <a:gd name="T1" fmla="*/ 576 h 576"/>
              <a:gd name="T2" fmla="*/ 1728 w 3120"/>
              <a:gd name="T3" fmla="*/ 0 h 576"/>
              <a:gd name="T4" fmla="*/ 3120 w 3120"/>
              <a:gd name="T5" fmla="*/ 576 h 576"/>
            </a:gdLst>
            <a:ahLst/>
            <a:cxnLst>
              <a:cxn ang="0">
                <a:pos x="T0" y="T1"/>
              </a:cxn>
              <a:cxn ang="0">
                <a:pos x="T2" y="T3"/>
              </a:cxn>
              <a:cxn ang="0">
                <a:pos x="T4" y="T5"/>
              </a:cxn>
            </a:cxnLst>
            <a:rect l="0" t="0" r="r" b="b"/>
            <a:pathLst>
              <a:path w="3120" h="576">
                <a:moveTo>
                  <a:pt x="0" y="576"/>
                </a:moveTo>
                <a:cubicBezTo>
                  <a:pt x="604" y="288"/>
                  <a:pt x="1208" y="0"/>
                  <a:pt x="1728" y="0"/>
                </a:cubicBezTo>
                <a:cubicBezTo>
                  <a:pt x="2248" y="0"/>
                  <a:pt x="2888" y="480"/>
                  <a:pt x="3120" y="576"/>
                </a:cubicBezTo>
              </a:path>
            </a:pathLst>
          </a:custGeom>
          <a:noFill/>
          <a:ln w="57150" cap="flat" cmpd="sng">
            <a:solidFill>
              <a:srgbClr val="FF0000"/>
            </a:solidFill>
            <a:prstDash val="sysDot"/>
            <a:round/>
            <a:headEnd type="stealth" w="med" len="med"/>
            <a:tailEnd type="stealth"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08000" rIns="108000" anchor="ctr"/>
          <a:lstStyle/>
          <a:p>
            <a:pPr>
              <a:defRPr/>
            </a:pPr>
            <a:endParaRPr lang="en-US"/>
          </a:p>
        </p:txBody>
      </p:sp>
      <p:sp>
        <p:nvSpPr>
          <p:cNvPr id="15390" name="Text Box 30"/>
          <p:cNvSpPr txBox="1">
            <a:spLocks noChangeArrowheads="1"/>
          </p:cNvSpPr>
          <p:nvPr/>
        </p:nvSpPr>
        <p:spPr bwMode="auto">
          <a:xfrm rot="-1159312">
            <a:off x="3048000" y="609600"/>
            <a:ext cx="2209800" cy="3968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000" rIns="108000" anchor="ctr">
            <a:spAutoFit/>
          </a:bodyPr>
          <a:lstStyle/>
          <a:p>
            <a:pPr>
              <a:lnSpc>
                <a:spcPct val="100000"/>
              </a:lnSpc>
              <a:spcBef>
                <a:spcPct val="50000"/>
              </a:spcBef>
              <a:defRPr/>
            </a:pPr>
            <a:r>
              <a:rPr lang="en-AU" sz="2000">
                <a:solidFill>
                  <a:srgbClr val="FF0000"/>
                </a:solidFill>
              </a:rPr>
              <a:t>integrated</a:t>
            </a:r>
            <a:endParaRPr lang="en-AU" sz="2000" b="0" i="0">
              <a:solidFill>
                <a:srgbClr val="FF0000"/>
              </a:solidFill>
            </a:endParaRPr>
          </a:p>
        </p:txBody>
      </p:sp>
      <p:sp>
        <p:nvSpPr>
          <p:cNvPr id="15391" name="Text Box 31"/>
          <p:cNvSpPr txBox="1">
            <a:spLocks noChangeArrowheads="1"/>
          </p:cNvSpPr>
          <p:nvPr/>
        </p:nvSpPr>
        <p:spPr bwMode="auto">
          <a:xfrm rot="1578226">
            <a:off x="5410200" y="660400"/>
            <a:ext cx="1209675" cy="3968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000" rIns="108000" anchor="ctr">
            <a:spAutoFit/>
          </a:bodyPr>
          <a:lstStyle/>
          <a:p>
            <a:pPr>
              <a:lnSpc>
                <a:spcPct val="100000"/>
              </a:lnSpc>
              <a:spcBef>
                <a:spcPct val="50000"/>
              </a:spcBef>
              <a:defRPr/>
            </a:pPr>
            <a:r>
              <a:rPr lang="en-AU" sz="2000">
                <a:solidFill>
                  <a:srgbClr val="FF0000"/>
                </a:solidFill>
              </a:rPr>
              <a:t>erience</a:t>
            </a:r>
          </a:p>
        </p:txBody>
      </p:sp>
      <p:sp>
        <p:nvSpPr>
          <p:cNvPr id="15392" name="Text Box 32"/>
          <p:cNvSpPr txBox="1">
            <a:spLocks noChangeArrowheads="1"/>
          </p:cNvSpPr>
          <p:nvPr/>
        </p:nvSpPr>
        <p:spPr bwMode="auto">
          <a:xfrm rot="606794">
            <a:off x="5029200" y="406400"/>
            <a:ext cx="685800" cy="3968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000" rIns="108000" anchor="ctr">
            <a:spAutoFit/>
          </a:bodyPr>
          <a:lstStyle/>
          <a:p>
            <a:pPr>
              <a:lnSpc>
                <a:spcPct val="100000"/>
              </a:lnSpc>
              <a:spcBef>
                <a:spcPct val="50000"/>
              </a:spcBef>
              <a:defRPr/>
            </a:pPr>
            <a:r>
              <a:rPr lang="en-AU" sz="2000">
                <a:solidFill>
                  <a:srgbClr val="FF0000"/>
                </a:solidFill>
              </a:rPr>
              <a:t>exp</a:t>
            </a:r>
          </a:p>
        </p:txBody>
      </p:sp>
      <p:sp>
        <p:nvSpPr>
          <p:cNvPr id="15393" name="AutoShape 33"/>
          <p:cNvSpPr>
            <a:spLocks noChangeArrowheads="1"/>
          </p:cNvSpPr>
          <p:nvPr/>
        </p:nvSpPr>
        <p:spPr bwMode="auto">
          <a:xfrm>
            <a:off x="1752600" y="5257800"/>
            <a:ext cx="6400800" cy="1320800"/>
          </a:xfrm>
          <a:prstGeom prst="wedgeRectCallout">
            <a:avLst>
              <a:gd name="adj1" fmla="val -12625"/>
              <a:gd name="adj2" fmla="val -47838"/>
            </a:avLst>
          </a:prstGeom>
          <a:solidFill>
            <a:srgbClr val="00FF33"/>
          </a:solidFill>
          <a:ln w="9525">
            <a:solidFill>
              <a:schemeClr val="tx1"/>
            </a:solidFill>
            <a:miter lim="800000"/>
            <a:headEnd/>
            <a:tailEnd/>
          </a:ln>
          <a:effectLst>
            <a:innerShdw blurRad="63500" dist="50800" dir="13500000">
              <a:prstClr val="black">
                <a:alpha val="50000"/>
              </a:prstClr>
            </a:innerShdw>
          </a:effectLst>
          <a:extLst/>
        </p:spPr>
        <p:txBody>
          <a:bodyPr lIns="108000" rIns="108000" anchor="ctr">
            <a:spAutoFit/>
          </a:bodyPr>
          <a:lstStyle/>
          <a:p>
            <a:pPr marL="381000" indent="-381000" algn="l">
              <a:lnSpc>
                <a:spcPct val="100000"/>
              </a:lnSpc>
              <a:defRPr/>
            </a:pPr>
            <a:r>
              <a:rPr lang="en-AU" sz="2000" b="0" i="0" dirty="0">
                <a:solidFill>
                  <a:schemeClr val="tx1"/>
                </a:solidFill>
              </a:rPr>
              <a:t>Reasons for using the Crisis development Model</a:t>
            </a:r>
          </a:p>
          <a:p>
            <a:pPr marL="381000" indent="-381000" algn="l">
              <a:lnSpc>
                <a:spcPct val="100000"/>
              </a:lnSpc>
              <a:buFontTx/>
              <a:buChar char="•"/>
              <a:defRPr/>
            </a:pPr>
            <a:r>
              <a:rPr lang="en-AU" sz="2000" b="0" i="0" dirty="0">
                <a:solidFill>
                  <a:schemeClr val="tx1"/>
                </a:solidFill>
              </a:rPr>
              <a:t>helps us to intervene early and appropriately</a:t>
            </a:r>
          </a:p>
          <a:p>
            <a:pPr marL="381000" indent="-381000" algn="l">
              <a:lnSpc>
                <a:spcPct val="100000"/>
              </a:lnSpc>
              <a:buFontTx/>
              <a:buChar char="•"/>
              <a:defRPr/>
            </a:pPr>
            <a:r>
              <a:rPr lang="en-AU" sz="2000" b="0" i="0" dirty="0">
                <a:solidFill>
                  <a:schemeClr val="tx1"/>
                </a:solidFill>
              </a:rPr>
              <a:t>helps us to avoid overreacting or under-reacting</a:t>
            </a:r>
          </a:p>
          <a:p>
            <a:pPr marL="381000" indent="-381000" algn="l">
              <a:lnSpc>
                <a:spcPct val="100000"/>
              </a:lnSpc>
              <a:buFontTx/>
              <a:buChar char="•"/>
              <a:defRPr/>
            </a:pPr>
            <a:r>
              <a:rPr lang="en-AU" sz="2000" b="0" i="0" dirty="0">
                <a:solidFill>
                  <a:schemeClr val="tx1"/>
                </a:solidFill>
              </a:rPr>
              <a:t>helps us to avert a crisis</a:t>
            </a:r>
            <a:endParaRPr lang="en-AU" sz="2000" i="0" dirty="0">
              <a:solidFill>
                <a:schemeClr val="tx1"/>
              </a:solidFill>
            </a:endParaRPr>
          </a:p>
        </p:txBody>
      </p:sp>
      <p:sp>
        <p:nvSpPr>
          <p:cNvPr id="37914" name="Rectangle 34"/>
          <p:cNvSpPr>
            <a:spLocks noGrp="1" noChangeArrowheads="1"/>
          </p:cNvSpPr>
          <p:nvPr>
            <p:ph type="title" idx="4294967295"/>
          </p:nvPr>
        </p:nvSpPr>
        <p:spPr>
          <a:xfrm>
            <a:off x="7772400" y="76200"/>
            <a:ext cx="1295400" cy="256456"/>
          </a:xfrm>
        </p:spPr>
        <p:txBody>
          <a:bodyPr/>
          <a:lstStyle/>
          <a:p>
            <a:pPr eaLnBrk="1" hangingPunct="1"/>
            <a:r>
              <a:rPr lang="en-AU" sz="800" dirty="0">
                <a:solidFill>
                  <a:schemeClr val="bg1"/>
                </a:solidFill>
                <a:latin typeface="Arial" charset="0"/>
                <a:ea typeface="ＭＳ Ｐゴシック" charset="0"/>
                <a:cs typeface="ＭＳ Ｐゴシック" charset="0"/>
              </a:rPr>
              <a:t>CDM - Therapport</a:t>
            </a:r>
            <a:endParaRPr lang="en-AU" dirty="0">
              <a:solidFill>
                <a:schemeClr val="bg1"/>
              </a:solidFill>
              <a:latin typeface="Arial" charset="0"/>
              <a:ea typeface="ＭＳ Ｐゴシック" charset="0"/>
              <a:cs typeface="ＭＳ Ｐゴシック" charset="0"/>
            </a:endParaRPr>
          </a:p>
        </p:txBody>
      </p:sp>
      <p:sp>
        <p:nvSpPr>
          <p:cNvPr id="2" name="Rectangle 1"/>
          <p:cNvSpPr/>
          <p:nvPr/>
        </p:nvSpPr>
        <p:spPr bwMode="auto">
          <a:xfrm>
            <a:off x="1115616" y="332656"/>
            <a:ext cx="6912768" cy="72008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108000" tIns="45720" rIns="10800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 name="Rectangle 2"/>
          <p:cNvSpPr/>
          <p:nvPr/>
        </p:nvSpPr>
        <p:spPr bwMode="auto">
          <a:xfrm>
            <a:off x="1187624" y="332656"/>
            <a:ext cx="6840760" cy="72008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108000" tIns="45720" rIns="10800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32" name="Picture 31" descr="CPI_logo_clo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1" y="0"/>
            <a:ext cx="1080120" cy="1080120"/>
          </a:xfrm>
          <a:prstGeom prst="rect">
            <a:avLst/>
          </a:prstGeom>
        </p:spPr>
      </p:pic>
    </p:spTree>
    <p:extLst>
      <p:ext uri="{BB962C8B-B14F-4D97-AF65-F5344CB8AC3E}">
        <p14:creationId xmlns:p14="http://schemas.microsoft.com/office/powerpoint/2010/main" val="186002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fade">
                                      <p:cBhvr>
                                        <p:cTn id="7" dur="500"/>
                                        <p:tgtEl>
                                          <p:spTgt spid="3789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892"/>
                                        </p:tgtEl>
                                        <p:attrNameLst>
                                          <p:attrName>style.visibility</p:attrName>
                                        </p:attrNameLst>
                                      </p:cBhvr>
                                      <p:to>
                                        <p:strVal val="visible"/>
                                      </p:to>
                                    </p:set>
                                    <p:animEffect transition="in" filter="fade">
                                      <p:cBhvr>
                                        <p:cTn id="10" dur="500"/>
                                        <p:tgtEl>
                                          <p:spTgt spid="3789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894"/>
                                        </p:tgtEl>
                                        <p:attrNameLst>
                                          <p:attrName>style.visibility</p:attrName>
                                        </p:attrNameLst>
                                      </p:cBhvr>
                                      <p:to>
                                        <p:strVal val="visible"/>
                                      </p:to>
                                    </p:set>
                                    <p:animEffect transition="in" filter="fade">
                                      <p:cBhvr>
                                        <p:cTn id="13" dur="500"/>
                                        <p:tgtEl>
                                          <p:spTgt spid="3789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899"/>
                                        </p:tgtEl>
                                        <p:attrNameLst>
                                          <p:attrName>style.visibility</p:attrName>
                                        </p:attrNameLst>
                                      </p:cBhvr>
                                      <p:to>
                                        <p:strVal val="visible"/>
                                      </p:to>
                                    </p:set>
                                    <p:animEffect transition="in" filter="fade">
                                      <p:cBhvr>
                                        <p:cTn id="16" dur="500"/>
                                        <p:tgtEl>
                                          <p:spTgt spid="3789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7896"/>
                                        </p:tgtEl>
                                        <p:attrNameLst>
                                          <p:attrName>style.visibility</p:attrName>
                                        </p:attrNameLst>
                                      </p:cBhvr>
                                      <p:to>
                                        <p:strVal val="visible"/>
                                      </p:to>
                                    </p:set>
                                    <p:animEffect transition="in" filter="fade">
                                      <p:cBhvr>
                                        <p:cTn id="21" dur="500"/>
                                        <p:tgtEl>
                                          <p:spTgt spid="3789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7897"/>
                                        </p:tgtEl>
                                        <p:attrNameLst>
                                          <p:attrName>style.visibility</p:attrName>
                                        </p:attrNameLst>
                                      </p:cBhvr>
                                      <p:to>
                                        <p:strVal val="visible"/>
                                      </p:to>
                                    </p:set>
                                    <p:animEffect transition="in" filter="fade">
                                      <p:cBhvr>
                                        <p:cTn id="26" dur="500"/>
                                        <p:tgtEl>
                                          <p:spTgt spid="3789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7898"/>
                                        </p:tgtEl>
                                        <p:attrNameLst>
                                          <p:attrName>style.visibility</p:attrName>
                                        </p:attrNameLst>
                                      </p:cBhvr>
                                      <p:to>
                                        <p:strVal val="visible"/>
                                      </p:to>
                                    </p:set>
                                    <p:animEffect transition="in" filter="fade">
                                      <p:cBhvr>
                                        <p:cTn id="31" dur="500"/>
                                        <p:tgtEl>
                                          <p:spTgt spid="3789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368"/>
                                        </p:tgtEl>
                                        <p:attrNameLst>
                                          <p:attrName>style.visibility</p:attrName>
                                        </p:attrNameLst>
                                      </p:cBhvr>
                                      <p:to>
                                        <p:strVal val="visible"/>
                                      </p:to>
                                    </p:set>
                                    <p:animEffect transition="in" filter="fade">
                                      <p:cBhvr>
                                        <p:cTn id="36" dur="500"/>
                                        <p:tgtEl>
                                          <p:spTgt spid="1536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389"/>
                                        </p:tgtEl>
                                        <p:attrNameLst>
                                          <p:attrName>style.visibility</p:attrName>
                                        </p:attrNameLst>
                                      </p:cBhvr>
                                      <p:to>
                                        <p:strVal val="visible"/>
                                      </p:to>
                                    </p:set>
                                    <p:animEffect transition="in" filter="fade">
                                      <p:cBhvr>
                                        <p:cTn id="41" dur="500"/>
                                        <p:tgtEl>
                                          <p:spTgt spid="1538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390"/>
                                        </p:tgtEl>
                                        <p:attrNameLst>
                                          <p:attrName>style.visibility</p:attrName>
                                        </p:attrNameLst>
                                      </p:cBhvr>
                                      <p:to>
                                        <p:strVal val="visible"/>
                                      </p:to>
                                    </p:set>
                                    <p:animEffect transition="in" filter="fade">
                                      <p:cBhvr>
                                        <p:cTn id="44" dur="500"/>
                                        <p:tgtEl>
                                          <p:spTgt spid="1539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392"/>
                                        </p:tgtEl>
                                        <p:attrNameLst>
                                          <p:attrName>style.visibility</p:attrName>
                                        </p:attrNameLst>
                                      </p:cBhvr>
                                      <p:to>
                                        <p:strVal val="visible"/>
                                      </p:to>
                                    </p:set>
                                    <p:animEffect transition="in" filter="fade">
                                      <p:cBhvr>
                                        <p:cTn id="47" dur="500"/>
                                        <p:tgtEl>
                                          <p:spTgt spid="1539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391"/>
                                        </p:tgtEl>
                                        <p:attrNameLst>
                                          <p:attrName>style.visibility</p:attrName>
                                        </p:attrNameLst>
                                      </p:cBhvr>
                                      <p:to>
                                        <p:strVal val="visible"/>
                                      </p:to>
                                    </p:set>
                                    <p:animEffect transition="in" filter="fade">
                                      <p:cBhvr>
                                        <p:cTn id="50" dur="500"/>
                                        <p:tgtEl>
                                          <p:spTgt spid="1539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393">
                                            <p:bg/>
                                          </p:spTgt>
                                        </p:tgtEl>
                                        <p:attrNameLst>
                                          <p:attrName>style.visibility</p:attrName>
                                        </p:attrNameLst>
                                      </p:cBhvr>
                                      <p:to>
                                        <p:strVal val="visible"/>
                                      </p:to>
                                    </p:set>
                                    <p:animEffect transition="in" filter="fade">
                                      <p:cBhvr>
                                        <p:cTn id="58" dur="500"/>
                                        <p:tgtEl>
                                          <p:spTgt spid="15393">
                                            <p:bg/>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393">
                                            <p:txEl>
                                              <p:pRg st="0" end="0"/>
                                            </p:txEl>
                                          </p:spTgt>
                                        </p:tgtEl>
                                        <p:attrNameLst>
                                          <p:attrName>style.visibility</p:attrName>
                                        </p:attrNameLst>
                                      </p:cBhvr>
                                      <p:to>
                                        <p:strVal val="visible"/>
                                      </p:to>
                                    </p:set>
                                    <p:animEffect transition="in" filter="fade">
                                      <p:cBhvr>
                                        <p:cTn id="61" dur="500"/>
                                        <p:tgtEl>
                                          <p:spTgt spid="15393">
                                            <p:txEl>
                                              <p:pRg st="0" end="0"/>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393">
                                            <p:txEl>
                                              <p:pRg st="1" end="1"/>
                                            </p:txEl>
                                          </p:spTgt>
                                        </p:tgtEl>
                                        <p:attrNameLst>
                                          <p:attrName>style.visibility</p:attrName>
                                        </p:attrNameLst>
                                      </p:cBhvr>
                                      <p:to>
                                        <p:strVal val="visible"/>
                                      </p:to>
                                    </p:set>
                                    <p:animEffect transition="in" filter="fade">
                                      <p:cBhvr>
                                        <p:cTn id="64" dur="500"/>
                                        <p:tgtEl>
                                          <p:spTgt spid="15393">
                                            <p:txEl>
                                              <p:pRg st="1" end="1"/>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393">
                                            <p:txEl>
                                              <p:pRg st="2" end="2"/>
                                            </p:txEl>
                                          </p:spTgt>
                                        </p:tgtEl>
                                        <p:attrNameLst>
                                          <p:attrName>style.visibility</p:attrName>
                                        </p:attrNameLst>
                                      </p:cBhvr>
                                      <p:to>
                                        <p:strVal val="visible"/>
                                      </p:to>
                                    </p:set>
                                    <p:animEffect transition="in" filter="fade">
                                      <p:cBhvr>
                                        <p:cTn id="67" dur="500"/>
                                        <p:tgtEl>
                                          <p:spTgt spid="15393">
                                            <p:txEl>
                                              <p:pRg st="2" end="2"/>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5393">
                                            <p:txEl>
                                              <p:pRg st="3" end="3"/>
                                            </p:txEl>
                                          </p:spTgt>
                                        </p:tgtEl>
                                        <p:attrNameLst>
                                          <p:attrName>style.visibility</p:attrName>
                                        </p:attrNameLst>
                                      </p:cBhvr>
                                      <p:to>
                                        <p:strVal val="visible"/>
                                      </p:to>
                                    </p:set>
                                    <p:animEffect transition="in" filter="fade">
                                      <p:cBhvr>
                                        <p:cTn id="70" dur="500"/>
                                        <p:tgtEl>
                                          <p:spTgt spid="1539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7892" grpId="0"/>
      <p:bldP spid="37893" grpId="0"/>
      <p:bldP spid="37894" grpId="0"/>
      <p:bldP spid="15368" grpId="0"/>
      <p:bldP spid="37896" grpId="0"/>
      <p:bldP spid="37897" grpId="0"/>
      <p:bldP spid="37898" grpId="0"/>
      <p:bldP spid="37899" grpId="0"/>
      <p:bldP spid="15390" grpId="0"/>
      <p:bldP spid="15391" grpId="0"/>
      <p:bldP spid="15392" grpId="0"/>
      <p:bldP spid="1539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ine-a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21856"/>
            <a:ext cx="9187938" cy="4354286"/>
          </a:xfrm>
          <a:prstGeom prst="rect">
            <a:avLst/>
          </a:prstGeom>
        </p:spPr>
      </p:pic>
      <p:sp>
        <p:nvSpPr>
          <p:cNvPr id="4" name="TextBox 3"/>
          <p:cNvSpPr txBox="1"/>
          <p:nvPr/>
        </p:nvSpPr>
        <p:spPr>
          <a:xfrm>
            <a:off x="800302" y="1028341"/>
            <a:ext cx="7464448" cy="769441"/>
          </a:xfrm>
          <a:prstGeom prst="rect">
            <a:avLst/>
          </a:prstGeom>
          <a:noFill/>
          <a:effectLst>
            <a:outerShdw blurRad="50800" dist="38100" dir="18900000" algn="bl" rotWithShape="0">
              <a:prstClr val="black">
                <a:alpha val="40000"/>
              </a:prstClr>
            </a:outerShdw>
          </a:effectLst>
        </p:spPr>
        <p:txBody>
          <a:bodyPr wrap="square" rtlCol="0">
            <a:spAutoFit/>
          </a:bodyPr>
          <a:lstStyle/>
          <a:p>
            <a:pPr algn="ctr"/>
            <a:r>
              <a:rPr lang="en-US" sz="4400" b="1" dirty="0" smtClean="0"/>
              <a:t>Keys skills across approaches</a:t>
            </a:r>
          </a:p>
        </p:txBody>
      </p:sp>
      <p:sp>
        <p:nvSpPr>
          <p:cNvPr id="2" name="Title 1"/>
          <p:cNvSpPr>
            <a:spLocks noGrp="1"/>
          </p:cNvSpPr>
          <p:nvPr>
            <p:ph type="title"/>
          </p:nvPr>
        </p:nvSpPr>
        <p:spPr>
          <a:xfrm>
            <a:off x="0" y="-10319"/>
            <a:ext cx="987778" cy="264319"/>
          </a:xfrm>
        </p:spPr>
        <p:txBody>
          <a:bodyPr>
            <a:normAutofit/>
          </a:bodyPr>
          <a:lstStyle/>
          <a:p>
            <a:r>
              <a:rPr lang="en-US" sz="800" dirty="0" smtClean="0">
                <a:solidFill>
                  <a:srgbClr val="FFFFFF"/>
                </a:solidFill>
              </a:rPr>
              <a:t>Session four</a:t>
            </a:r>
            <a:endParaRPr lang="en-US" sz="800" dirty="0">
              <a:solidFill>
                <a:srgbClr val="FFFFFF"/>
              </a:solidFill>
            </a:endParaRPr>
          </a:p>
        </p:txBody>
      </p:sp>
    </p:spTree>
    <p:extLst>
      <p:ext uri="{BB962C8B-B14F-4D97-AF65-F5344CB8AC3E}">
        <p14:creationId xmlns:p14="http://schemas.microsoft.com/office/powerpoint/2010/main" val="1811157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5" name="Rectangle 5"/>
          <p:cNvSpPr>
            <a:spLocks noChangeArrowheads="1"/>
          </p:cNvSpPr>
          <p:nvPr/>
        </p:nvSpPr>
        <p:spPr bwMode="auto">
          <a:xfrm>
            <a:off x="4876800" y="1905000"/>
            <a:ext cx="3505200" cy="7632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AU" sz="2400" b="0">
                <a:solidFill>
                  <a:srgbClr val="000000"/>
                </a:solidFill>
              </a:rPr>
              <a:t>Explain which behaviour</a:t>
            </a:r>
          </a:p>
          <a:p>
            <a:r>
              <a:rPr lang="en-AU" sz="2400" b="0">
                <a:solidFill>
                  <a:srgbClr val="000000"/>
                </a:solidFill>
              </a:rPr>
              <a:t> is inappropriate</a:t>
            </a:r>
            <a:endParaRPr lang="en-AU" sz="2400" b="0">
              <a:solidFill>
                <a:srgbClr val="000000"/>
              </a:solidFill>
              <a:latin typeface="Helvetica" charset="0"/>
            </a:endParaRPr>
          </a:p>
        </p:txBody>
      </p:sp>
      <p:sp>
        <p:nvSpPr>
          <p:cNvPr id="240646" name="Rectangle 6"/>
          <p:cNvSpPr>
            <a:spLocks noChangeArrowheads="1"/>
          </p:cNvSpPr>
          <p:nvPr/>
        </p:nvSpPr>
        <p:spPr bwMode="auto">
          <a:xfrm>
            <a:off x="5410200" y="3657600"/>
            <a:ext cx="3810000" cy="7632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AU" sz="2400" b="0">
                <a:solidFill>
                  <a:srgbClr val="000000"/>
                </a:solidFill>
              </a:rPr>
              <a:t>Explain why the behaviour is inappropriate.</a:t>
            </a:r>
          </a:p>
        </p:txBody>
      </p:sp>
      <p:sp>
        <p:nvSpPr>
          <p:cNvPr id="240647" name="Rectangle 7"/>
          <p:cNvSpPr>
            <a:spLocks noChangeArrowheads="1"/>
          </p:cNvSpPr>
          <p:nvPr/>
        </p:nvSpPr>
        <p:spPr bwMode="auto">
          <a:xfrm>
            <a:off x="2819400" y="5410200"/>
            <a:ext cx="3657600" cy="7632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AU" sz="2400" b="0">
                <a:solidFill>
                  <a:srgbClr val="000000"/>
                </a:solidFill>
                <a:latin typeface="Helvetica" charset="0"/>
              </a:rPr>
              <a:t>Give reasonable choices </a:t>
            </a:r>
          </a:p>
          <a:p>
            <a:r>
              <a:rPr lang="en-AU" sz="2400" b="0">
                <a:solidFill>
                  <a:srgbClr val="000000"/>
                </a:solidFill>
                <a:latin typeface="Helvetica" charset="0"/>
              </a:rPr>
              <a:t>with consequences</a:t>
            </a:r>
            <a:r>
              <a:rPr lang="en-AU" sz="2400" b="0">
                <a:solidFill>
                  <a:srgbClr val="000000"/>
                </a:solidFill>
              </a:rPr>
              <a:t>.</a:t>
            </a:r>
          </a:p>
        </p:txBody>
      </p:sp>
      <p:sp>
        <p:nvSpPr>
          <p:cNvPr id="240649" name="Rectangle 9"/>
          <p:cNvSpPr>
            <a:spLocks noChangeArrowheads="1"/>
          </p:cNvSpPr>
          <p:nvPr/>
        </p:nvSpPr>
        <p:spPr bwMode="auto">
          <a:xfrm>
            <a:off x="501978" y="4343400"/>
            <a:ext cx="1748770" cy="4308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AU" sz="2400" b="0">
                <a:solidFill>
                  <a:srgbClr val="000000"/>
                </a:solidFill>
              </a:rPr>
              <a:t>Allow time.</a:t>
            </a:r>
          </a:p>
        </p:txBody>
      </p:sp>
      <p:sp>
        <p:nvSpPr>
          <p:cNvPr id="240650" name="Rectangle 10"/>
          <p:cNvSpPr>
            <a:spLocks noChangeArrowheads="1"/>
          </p:cNvSpPr>
          <p:nvPr/>
        </p:nvSpPr>
        <p:spPr bwMode="auto">
          <a:xfrm>
            <a:off x="152400" y="2133600"/>
            <a:ext cx="3429000" cy="7632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AU" sz="2400" b="0" dirty="0">
                <a:solidFill>
                  <a:srgbClr val="000000"/>
                </a:solidFill>
              </a:rPr>
              <a:t> Be prepared to enforce</a:t>
            </a:r>
          </a:p>
          <a:p>
            <a:r>
              <a:rPr lang="en-AU" sz="2400" b="0" dirty="0">
                <a:solidFill>
                  <a:srgbClr val="000000"/>
                </a:solidFill>
              </a:rPr>
              <a:t>your consequences.</a:t>
            </a:r>
          </a:p>
        </p:txBody>
      </p:sp>
      <p:grpSp>
        <p:nvGrpSpPr>
          <p:cNvPr id="71687" name="Group 1"/>
          <p:cNvGrpSpPr>
            <a:grpSpLocks/>
          </p:cNvGrpSpPr>
          <p:nvPr/>
        </p:nvGrpSpPr>
        <p:grpSpPr bwMode="auto">
          <a:xfrm>
            <a:off x="2590800" y="2590800"/>
            <a:ext cx="2925763" cy="2543175"/>
            <a:chOff x="2590800" y="2590800"/>
            <a:chExt cx="2925763" cy="2543175"/>
          </a:xfrm>
        </p:grpSpPr>
        <p:sp>
          <p:nvSpPr>
            <p:cNvPr id="240642" name="AutoShape 2"/>
            <p:cNvSpPr>
              <a:spLocks noChangeArrowheads="1"/>
            </p:cNvSpPr>
            <p:nvPr/>
          </p:nvSpPr>
          <p:spPr bwMode="auto">
            <a:xfrm rot="-18888094">
              <a:off x="2782094" y="2399506"/>
              <a:ext cx="2543175" cy="2925763"/>
            </a:xfrm>
            <a:prstGeom prst="irregularSeal2">
              <a:avLst/>
            </a:prstGeom>
            <a:solidFill>
              <a:srgbClr val="FFFF00"/>
            </a:solidFill>
            <a:ln w="9525">
              <a:solidFill>
                <a:schemeClr val="tx1"/>
              </a:solidFill>
              <a:miter lim="800000"/>
              <a:headEnd/>
              <a:tailEnd/>
            </a:ln>
            <a:effectLst>
              <a:outerShdw blurRad="76200" dir="13500000" sy="23000" kx="1200000" algn="br" rotWithShape="0">
                <a:prstClr val="black">
                  <a:alpha val="20000"/>
                </a:prstClr>
              </a:outerShdw>
            </a:effectLst>
          </p:spPr>
          <p:txBody>
            <a:bodyPr wrap="none" anchor="ctr"/>
            <a:lstStyle/>
            <a:p>
              <a:pPr>
                <a:defRPr/>
              </a:pPr>
              <a:endParaRPr lang="en-US">
                <a:solidFill>
                  <a:srgbClr val="000000"/>
                </a:solidFill>
              </a:endParaRPr>
            </a:p>
          </p:txBody>
        </p:sp>
        <p:sp>
          <p:nvSpPr>
            <p:cNvPr id="240648" name="Rectangle 8"/>
            <p:cNvSpPr>
              <a:spLocks noChangeArrowheads="1"/>
            </p:cNvSpPr>
            <p:nvPr/>
          </p:nvSpPr>
          <p:spPr bwMode="auto">
            <a:xfrm rot="813195">
              <a:off x="2940050" y="3810000"/>
              <a:ext cx="2362200" cy="823913"/>
            </a:xfrm>
            <a:prstGeom prst="rect">
              <a:avLst/>
            </a:prstGeom>
            <a:noFill/>
            <a:ln>
              <a:noFill/>
            </a:ln>
            <a:effectLst/>
            <a:extLst>
              <a:ext uri="{909E8E84-426E-40dd-AFC4-6F175D3DCCD1}">
                <a14:hiddenFill xmlns="" xmlns:a14="http://schemas.microsoft.com/office/drawing/2010/main">
                  <a:solidFill>
                    <a:srgbClr val="FF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6" dir="18540037" algn="ctr" rotWithShape="0">
                      <a:schemeClr val="bg1">
                        <a:alpha val="74998"/>
                      </a:schemeClr>
                    </a:outerShdw>
                  </a:effectLst>
                </a14:hiddenEffects>
              </a:ext>
            </a:extLst>
          </p:spPr>
          <p:txBody>
            <a:bodyPr>
              <a:spAutoFit/>
            </a:bodyPr>
            <a:lstStyle/>
            <a:p>
              <a:pPr>
                <a:defRPr/>
              </a:pPr>
              <a:r>
                <a:rPr lang="en-AU" sz="4800" dirty="0">
                  <a:solidFill>
                    <a:srgbClr val="000000"/>
                  </a:solidFill>
                </a:rPr>
                <a:t>Steps</a:t>
              </a:r>
              <a:endParaRPr lang="en-AU" dirty="0">
                <a:solidFill>
                  <a:srgbClr val="000000"/>
                </a:solidFill>
                <a:latin typeface="Helvetica" charset="0"/>
              </a:endParaRPr>
            </a:p>
          </p:txBody>
        </p:sp>
        <p:sp>
          <p:nvSpPr>
            <p:cNvPr id="240651" name="Text Box 11"/>
            <p:cNvSpPr txBox="1">
              <a:spLocks noChangeArrowheads="1"/>
            </p:cNvSpPr>
            <p:nvPr/>
          </p:nvSpPr>
          <p:spPr bwMode="auto">
            <a:xfrm>
              <a:off x="3505200" y="2819400"/>
              <a:ext cx="838200" cy="1555750"/>
            </a:xfrm>
            <a:prstGeom prst="rect">
              <a:avLst/>
            </a:prstGeom>
            <a:noFill/>
            <a:ln>
              <a:noFill/>
            </a:ln>
            <a:effectLst>
              <a:outerShdw blurRad="63500" dist="38091" dir="18419937"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9600" dirty="0">
                  <a:solidFill>
                    <a:srgbClr val="000000"/>
                  </a:solidFill>
                  <a:effectLst>
                    <a:outerShdw blurRad="60007" dist="310007" dir="7680000" sy="30000" kx="1300200" algn="ctr" rotWithShape="0">
                      <a:prstClr val="black">
                        <a:alpha val="32000"/>
                      </a:prstClr>
                    </a:outerShdw>
                  </a:effectLst>
                </a:rPr>
                <a:t>5</a:t>
              </a:r>
            </a:p>
          </p:txBody>
        </p:sp>
      </p:grpSp>
      <p:pic>
        <p:nvPicPr>
          <p:cNvPr id="13" name="Picture 12" descr="PencilLine.pn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84213" y="-1587500"/>
            <a:ext cx="6350001" cy="3175000"/>
          </a:xfrm>
          <a:prstGeom prst="rect">
            <a:avLst/>
          </a:prstGeom>
          <a:effectLst>
            <a:outerShdw blurRad="234950" dist="139700" dir="7920000" algn="tl" rotWithShape="0">
              <a:srgbClr val="000000">
                <a:alpha val="43000"/>
              </a:srgbClr>
            </a:outerShdw>
          </a:effectLst>
        </p:spPr>
      </p:pic>
      <p:pic>
        <p:nvPicPr>
          <p:cNvPr id="71689" name="Picture 2" descr="SettingLimits"/>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0"/>
            <a:ext cx="7202488" cy="140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 Box 3"/>
          <p:cNvSpPr txBox="1">
            <a:spLocks noChangeArrowheads="1"/>
          </p:cNvSpPr>
          <p:nvPr/>
        </p:nvSpPr>
        <p:spPr bwMode="auto">
          <a:xfrm>
            <a:off x="1752600" y="228600"/>
            <a:ext cx="4191000" cy="7694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800" b="0" i="0" dirty="0">
                <a:solidFill>
                  <a:srgbClr val="000000"/>
                </a:solidFill>
                <a:effectLst>
                  <a:outerShdw blurRad="95250" dist="50800" dir="13500000" algn="tl" rotWithShape="0">
                    <a:srgbClr val="000000">
                      <a:alpha val="43000"/>
                    </a:srgbClr>
                  </a:outerShdw>
                </a:effectLst>
              </a:rPr>
              <a:t>Setting limits</a:t>
            </a:r>
            <a:endParaRPr lang="en-AU" b="0" i="0" dirty="0">
              <a:solidFill>
                <a:srgbClr val="000000"/>
              </a:solidFill>
              <a:effectLst>
                <a:outerShdw blurRad="95250" dist="50800" dir="13500000" algn="tl" rotWithShape="0">
                  <a:srgbClr val="000000">
                    <a:alpha val="43000"/>
                  </a:srgbClr>
                </a:outerShdw>
              </a:effectLst>
            </a:endParaRPr>
          </a:p>
        </p:txBody>
      </p:sp>
      <p:sp>
        <p:nvSpPr>
          <p:cNvPr id="2" name="TextBox 1"/>
          <p:cNvSpPr txBox="1"/>
          <p:nvPr/>
        </p:nvSpPr>
        <p:spPr>
          <a:xfrm>
            <a:off x="5004048" y="745540"/>
            <a:ext cx="2448272" cy="487313"/>
          </a:xfrm>
          <a:prstGeom prst="rect">
            <a:avLst/>
          </a:prstGeom>
          <a:noFill/>
        </p:spPr>
        <p:txBody>
          <a:bodyPr wrap="square" rtlCol="0">
            <a:spAutoFit/>
          </a:bodyPr>
          <a:lstStyle/>
          <a:p>
            <a:r>
              <a:rPr lang="en-US" sz="2800" b="0" i="1" dirty="0" smtClean="0">
                <a:solidFill>
                  <a:schemeClr val="bg1">
                    <a:lumMod val="50000"/>
                  </a:schemeClr>
                </a:solidFill>
              </a:rPr>
              <a:t>directly</a:t>
            </a:r>
            <a:endParaRPr lang="en-US" sz="2800" b="0" i="1" dirty="0">
              <a:solidFill>
                <a:schemeClr val="bg1">
                  <a:lumMod val="50000"/>
                </a:schemeClr>
              </a:solidFill>
            </a:endParaRPr>
          </a:p>
        </p:txBody>
      </p:sp>
      <p:sp>
        <p:nvSpPr>
          <p:cNvPr id="3" name="Title 2"/>
          <p:cNvSpPr>
            <a:spLocks noGrp="1"/>
          </p:cNvSpPr>
          <p:nvPr>
            <p:ph type="title" idx="4294967295"/>
          </p:nvPr>
        </p:nvSpPr>
        <p:spPr>
          <a:xfrm>
            <a:off x="7340312" y="12176"/>
            <a:ext cx="1797968" cy="320480"/>
          </a:xfrm>
        </p:spPr>
        <p:txBody>
          <a:bodyPr/>
          <a:lstStyle/>
          <a:p>
            <a:r>
              <a:rPr lang="en-US" sz="800" dirty="0" smtClean="0">
                <a:solidFill>
                  <a:srgbClr val="FFFFFF"/>
                </a:solidFill>
              </a:rPr>
              <a:t>Setting Limits</a:t>
            </a:r>
            <a:r>
              <a:rPr lang="en-US" sz="800" baseline="0" dirty="0" smtClean="0">
                <a:solidFill>
                  <a:srgbClr val="FFFFFF"/>
                </a:solidFill>
              </a:rPr>
              <a:t> – 5 steps</a:t>
            </a:r>
            <a:endParaRPr lang="en-US" sz="800" dirty="0">
              <a:solidFill>
                <a:srgbClr val="FFFFFF"/>
              </a:solidFill>
            </a:endParaRPr>
          </a:p>
        </p:txBody>
      </p:sp>
      <p:sp>
        <p:nvSpPr>
          <p:cNvPr id="5" name="Rounded Rectangle 4"/>
          <p:cNvSpPr/>
          <p:nvPr/>
        </p:nvSpPr>
        <p:spPr bwMode="auto">
          <a:xfrm>
            <a:off x="5987699" y="3068960"/>
            <a:ext cx="1617685" cy="475722"/>
          </a:xfrm>
          <a:prstGeom prst="round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108000" tIns="45720" rIns="10800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 name="Rounded Rectangle 6"/>
          <p:cNvSpPr/>
          <p:nvPr/>
        </p:nvSpPr>
        <p:spPr bwMode="auto">
          <a:xfrm>
            <a:off x="6057445" y="2912007"/>
            <a:ext cx="2262773" cy="408623"/>
          </a:xfrm>
          <a:prstGeom prst="roundRect">
            <a:avLst/>
          </a:prstGeom>
          <a:solidFill>
            <a:srgbClr val="A8D379"/>
          </a:solidFill>
          <a:ln>
            <a:solidFill>
              <a:schemeClr val="tx1"/>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108000" tIns="45720" rIns="10800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ea typeface="ＭＳ Ｐゴシック" charset="0"/>
                <a:cs typeface="ＭＳ Ｐゴシック" charset="0"/>
              </a:rPr>
              <a:t>Calm &amp; respectful</a:t>
            </a:r>
            <a:endParaRPr kumimoji="0" lang="en-US" sz="20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21" name="Rounded Rectangle 20"/>
          <p:cNvSpPr/>
          <p:nvPr/>
        </p:nvSpPr>
        <p:spPr bwMode="auto">
          <a:xfrm>
            <a:off x="6491474" y="4711231"/>
            <a:ext cx="1921698" cy="408623"/>
          </a:xfrm>
          <a:prstGeom prst="roundRect">
            <a:avLst/>
          </a:prstGeom>
          <a:solidFill>
            <a:srgbClr val="A8D379"/>
          </a:solidFill>
          <a:ln>
            <a:solidFill>
              <a:schemeClr val="tx1"/>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108000" tIns="45720" rIns="10800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ea typeface="ＭＳ Ｐゴシック" charset="0"/>
                <a:cs typeface="ＭＳ Ｐゴシック" charset="0"/>
              </a:rPr>
              <a:t>Short &amp;</a:t>
            </a:r>
            <a:r>
              <a:rPr kumimoji="0" lang="en-US" sz="2000" b="0" i="0" u="none" strike="noStrike" cap="none" normalizeH="0" dirty="0" smtClean="0">
                <a:ln>
                  <a:noFill/>
                </a:ln>
                <a:solidFill>
                  <a:srgbClr val="000000"/>
                </a:solidFill>
                <a:effectLst/>
                <a:latin typeface="Arial" charset="0"/>
                <a:ea typeface="ＭＳ Ｐゴシック" charset="0"/>
                <a:cs typeface="ＭＳ Ｐゴシック" charset="0"/>
              </a:rPr>
              <a:t> simple</a:t>
            </a:r>
            <a:endParaRPr kumimoji="0" lang="en-US" sz="20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22" name="Rounded Rectangle 21"/>
          <p:cNvSpPr/>
          <p:nvPr/>
        </p:nvSpPr>
        <p:spPr bwMode="auto">
          <a:xfrm>
            <a:off x="1240217" y="4989424"/>
            <a:ext cx="1619406" cy="408623"/>
          </a:xfrm>
          <a:prstGeom prst="roundRect">
            <a:avLst/>
          </a:prstGeom>
          <a:solidFill>
            <a:srgbClr val="A8D379"/>
          </a:solidFill>
          <a:ln>
            <a:solidFill>
              <a:schemeClr val="tx1"/>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108000" tIns="45720" rIns="10800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ea typeface="ＭＳ Ｐゴシック" charset="0"/>
                <a:cs typeface="ＭＳ Ｐゴシック" charset="0"/>
              </a:rPr>
              <a:t>Reasonable</a:t>
            </a:r>
            <a:endParaRPr kumimoji="0" lang="en-US" sz="20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23" name="Rounded Rectangle 22"/>
          <p:cNvSpPr/>
          <p:nvPr/>
        </p:nvSpPr>
        <p:spPr bwMode="auto">
          <a:xfrm>
            <a:off x="764142" y="3192711"/>
            <a:ext cx="1617772" cy="408623"/>
          </a:xfrm>
          <a:prstGeom prst="roundRect">
            <a:avLst/>
          </a:prstGeom>
          <a:solidFill>
            <a:srgbClr val="A8D379"/>
          </a:solidFill>
          <a:ln>
            <a:solidFill>
              <a:schemeClr val="tx1"/>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108000" tIns="45720" rIns="10800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charset="0"/>
                <a:ea typeface="ＭＳ Ｐゴシック" charset="0"/>
                <a:cs typeface="ＭＳ Ｐゴシック" charset="0"/>
              </a:rPr>
              <a:t>Enforceable</a:t>
            </a:r>
            <a:endParaRPr kumimoji="0" lang="en-US" sz="20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867323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0645"/>
                                        </p:tgtEl>
                                        <p:attrNameLst>
                                          <p:attrName>style.visibility</p:attrName>
                                        </p:attrNameLst>
                                      </p:cBhvr>
                                      <p:to>
                                        <p:strVal val="visible"/>
                                      </p:to>
                                    </p:set>
                                    <p:animEffect transition="in" filter="fade">
                                      <p:cBhvr>
                                        <p:cTn id="7" dur="500"/>
                                        <p:tgtEl>
                                          <p:spTgt spid="2406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0646"/>
                                        </p:tgtEl>
                                        <p:attrNameLst>
                                          <p:attrName>style.visibility</p:attrName>
                                        </p:attrNameLst>
                                      </p:cBhvr>
                                      <p:to>
                                        <p:strVal val="visible"/>
                                      </p:to>
                                    </p:set>
                                    <p:animEffect transition="in" filter="fade">
                                      <p:cBhvr>
                                        <p:cTn id="12" dur="500"/>
                                        <p:tgtEl>
                                          <p:spTgt spid="2406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0647"/>
                                        </p:tgtEl>
                                        <p:attrNameLst>
                                          <p:attrName>style.visibility</p:attrName>
                                        </p:attrNameLst>
                                      </p:cBhvr>
                                      <p:to>
                                        <p:strVal val="visible"/>
                                      </p:to>
                                    </p:set>
                                    <p:animEffect transition="in" filter="fade">
                                      <p:cBhvr>
                                        <p:cTn id="17" dur="500"/>
                                        <p:tgtEl>
                                          <p:spTgt spid="24064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0649"/>
                                        </p:tgtEl>
                                        <p:attrNameLst>
                                          <p:attrName>style.visibility</p:attrName>
                                        </p:attrNameLst>
                                      </p:cBhvr>
                                      <p:to>
                                        <p:strVal val="visible"/>
                                      </p:to>
                                    </p:set>
                                    <p:animEffect transition="in" filter="fade">
                                      <p:cBhvr>
                                        <p:cTn id="22" dur="500"/>
                                        <p:tgtEl>
                                          <p:spTgt spid="24064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0650"/>
                                        </p:tgtEl>
                                        <p:attrNameLst>
                                          <p:attrName>style.visibility</p:attrName>
                                        </p:attrNameLst>
                                      </p:cBhvr>
                                      <p:to>
                                        <p:strVal val="visible"/>
                                      </p:to>
                                    </p:set>
                                    <p:animEffect transition="in" filter="fade">
                                      <p:cBhvr>
                                        <p:cTn id="27" dur="500"/>
                                        <p:tgtEl>
                                          <p:spTgt spid="2406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5" grpId="0"/>
      <p:bldP spid="240646" grpId="0"/>
      <p:bldP spid="240647" grpId="0"/>
      <p:bldP spid="240649" grpId="0"/>
      <p:bldP spid="240650" grpId="0"/>
      <p:bldP spid="7"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5" name="Rectangle 5"/>
          <p:cNvSpPr>
            <a:spLocks noChangeArrowheads="1"/>
          </p:cNvSpPr>
          <p:nvPr/>
        </p:nvSpPr>
        <p:spPr bwMode="auto">
          <a:xfrm>
            <a:off x="495300" y="3089162"/>
            <a:ext cx="3505200" cy="4247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AU" sz="2400" b="0" i="0" dirty="0" smtClean="0">
                <a:solidFill>
                  <a:srgbClr val="000000"/>
                </a:solidFill>
              </a:rPr>
              <a:t>When . . . . . &amp; then . . . </a:t>
            </a:r>
            <a:endParaRPr lang="en-AU" sz="2400" b="0" i="0" dirty="0">
              <a:solidFill>
                <a:srgbClr val="000000"/>
              </a:solidFill>
              <a:latin typeface="Helvetica" charset="0"/>
            </a:endParaRPr>
          </a:p>
        </p:txBody>
      </p:sp>
      <p:sp>
        <p:nvSpPr>
          <p:cNvPr id="240646" name="Rectangle 6"/>
          <p:cNvSpPr>
            <a:spLocks noChangeArrowheads="1"/>
          </p:cNvSpPr>
          <p:nvPr/>
        </p:nvSpPr>
        <p:spPr bwMode="auto">
          <a:xfrm>
            <a:off x="495300" y="4540508"/>
            <a:ext cx="3810000" cy="4247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AU" sz="2400" b="0" i="0" dirty="0" smtClean="0">
                <a:solidFill>
                  <a:srgbClr val="000000"/>
                </a:solidFill>
              </a:rPr>
              <a:t>If . . . .  &amp; then . . . . . .</a:t>
            </a:r>
            <a:endParaRPr lang="en-AU" sz="2400" b="0" i="0" dirty="0">
              <a:solidFill>
                <a:srgbClr val="000000"/>
              </a:solidFill>
            </a:endParaRPr>
          </a:p>
        </p:txBody>
      </p:sp>
      <p:sp>
        <p:nvSpPr>
          <p:cNvPr id="240649" name="Rectangle 9"/>
          <p:cNvSpPr>
            <a:spLocks noChangeArrowheads="1"/>
          </p:cNvSpPr>
          <p:nvPr/>
        </p:nvSpPr>
        <p:spPr bwMode="auto">
          <a:xfrm>
            <a:off x="1066516" y="2276971"/>
            <a:ext cx="4479111" cy="4247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AU" sz="2400" b="0" dirty="0" smtClean="0">
                <a:solidFill>
                  <a:srgbClr val="000000"/>
                </a:solidFill>
              </a:rPr>
              <a:t>Use their name to get attention</a:t>
            </a:r>
            <a:r>
              <a:rPr lang="en-AU" sz="2400" b="0" i="0" dirty="0" smtClean="0">
                <a:solidFill>
                  <a:srgbClr val="000000"/>
                </a:solidFill>
              </a:rPr>
              <a:t>.</a:t>
            </a:r>
            <a:endParaRPr lang="en-AU" sz="2400" b="0" i="0" dirty="0">
              <a:solidFill>
                <a:srgbClr val="000000"/>
              </a:solidFill>
            </a:endParaRPr>
          </a:p>
        </p:txBody>
      </p:sp>
      <p:sp>
        <p:nvSpPr>
          <p:cNvPr id="240650" name="Rectangle 10"/>
          <p:cNvSpPr>
            <a:spLocks noChangeArrowheads="1"/>
          </p:cNvSpPr>
          <p:nvPr/>
        </p:nvSpPr>
        <p:spPr bwMode="auto">
          <a:xfrm>
            <a:off x="495300" y="1661395"/>
            <a:ext cx="3429000" cy="4247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AU" sz="2400" b="0" i="0" dirty="0" smtClean="0">
                <a:solidFill>
                  <a:srgbClr val="000000"/>
                </a:solidFill>
              </a:rPr>
              <a:t>Interrupt &amp; redirect</a:t>
            </a:r>
            <a:endParaRPr lang="en-AU" sz="2400" b="0" i="0" dirty="0">
              <a:solidFill>
                <a:srgbClr val="000000"/>
              </a:solidFill>
            </a:endParaRPr>
          </a:p>
        </p:txBody>
      </p:sp>
      <p:pic>
        <p:nvPicPr>
          <p:cNvPr id="13" name="Picture 12" descr="PencilLine.pn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84584" y="-1575324"/>
            <a:ext cx="6350001" cy="3175000"/>
          </a:xfrm>
          <a:prstGeom prst="rect">
            <a:avLst/>
          </a:prstGeom>
          <a:effectLst>
            <a:outerShdw blurRad="234950" dist="139700" dir="7920000" algn="tl" rotWithShape="0">
              <a:srgbClr val="000000">
                <a:alpha val="43000"/>
              </a:srgbClr>
            </a:outerShdw>
          </a:effectLst>
        </p:spPr>
      </p:pic>
      <p:pic>
        <p:nvPicPr>
          <p:cNvPr id="71689" name="Picture 2" descr="SettingLimits"/>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0"/>
            <a:ext cx="7202488" cy="140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 Box 3"/>
          <p:cNvSpPr txBox="1">
            <a:spLocks noChangeArrowheads="1"/>
          </p:cNvSpPr>
          <p:nvPr/>
        </p:nvSpPr>
        <p:spPr bwMode="auto">
          <a:xfrm>
            <a:off x="1752600" y="228600"/>
            <a:ext cx="4191000" cy="7694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800" b="0" i="0" dirty="0">
                <a:solidFill>
                  <a:srgbClr val="000000"/>
                </a:solidFill>
                <a:effectLst>
                  <a:outerShdw blurRad="95250" dist="50800" dir="13500000" algn="tl" rotWithShape="0">
                    <a:srgbClr val="000000">
                      <a:alpha val="43000"/>
                    </a:srgbClr>
                  </a:outerShdw>
                </a:effectLst>
              </a:rPr>
              <a:t>Setting limits</a:t>
            </a:r>
            <a:endParaRPr lang="en-AU" b="0" i="0" dirty="0">
              <a:solidFill>
                <a:srgbClr val="000000"/>
              </a:solidFill>
              <a:effectLst>
                <a:outerShdw blurRad="95250" dist="50800" dir="13500000" algn="tl" rotWithShape="0">
                  <a:srgbClr val="000000">
                    <a:alpha val="43000"/>
                  </a:srgbClr>
                </a:outerShdw>
              </a:effectLst>
            </a:endParaRPr>
          </a:p>
        </p:txBody>
      </p:sp>
      <p:sp>
        <p:nvSpPr>
          <p:cNvPr id="2" name="TextBox 1"/>
          <p:cNvSpPr txBox="1"/>
          <p:nvPr/>
        </p:nvSpPr>
        <p:spPr>
          <a:xfrm>
            <a:off x="5004048" y="745540"/>
            <a:ext cx="2448272" cy="487313"/>
          </a:xfrm>
          <a:prstGeom prst="rect">
            <a:avLst/>
          </a:prstGeom>
          <a:noFill/>
        </p:spPr>
        <p:txBody>
          <a:bodyPr wrap="square" rtlCol="0">
            <a:spAutoFit/>
          </a:bodyPr>
          <a:lstStyle/>
          <a:p>
            <a:r>
              <a:rPr lang="en-US" sz="2800" b="0" i="1" dirty="0" smtClean="0">
                <a:solidFill>
                  <a:schemeClr val="bg1">
                    <a:lumMod val="50000"/>
                  </a:schemeClr>
                </a:solidFill>
              </a:rPr>
              <a:t>script</a:t>
            </a:r>
            <a:endParaRPr lang="en-US" sz="2800" b="0" i="1" dirty="0">
              <a:solidFill>
                <a:schemeClr val="bg1">
                  <a:lumMod val="50000"/>
                </a:schemeClr>
              </a:solidFill>
            </a:endParaRPr>
          </a:p>
        </p:txBody>
      </p:sp>
      <p:sp>
        <p:nvSpPr>
          <p:cNvPr id="3" name="Title 2"/>
          <p:cNvSpPr>
            <a:spLocks noGrp="1"/>
          </p:cNvSpPr>
          <p:nvPr>
            <p:ph type="title" idx="4294967295"/>
          </p:nvPr>
        </p:nvSpPr>
        <p:spPr>
          <a:xfrm>
            <a:off x="7340312" y="12176"/>
            <a:ext cx="1797968" cy="320480"/>
          </a:xfrm>
        </p:spPr>
        <p:txBody>
          <a:bodyPr/>
          <a:lstStyle/>
          <a:p>
            <a:r>
              <a:rPr lang="en-US" sz="800" dirty="0" smtClean="0">
                <a:solidFill>
                  <a:srgbClr val="FFFFFF"/>
                </a:solidFill>
              </a:rPr>
              <a:t>Setting Limits</a:t>
            </a:r>
            <a:r>
              <a:rPr lang="en-US" sz="800" baseline="0" dirty="0" smtClean="0">
                <a:solidFill>
                  <a:srgbClr val="FFFFFF"/>
                </a:solidFill>
              </a:rPr>
              <a:t> – 5 steps</a:t>
            </a:r>
            <a:endParaRPr lang="en-US" sz="800" dirty="0">
              <a:solidFill>
                <a:srgbClr val="FFFFFF"/>
              </a:solidFill>
            </a:endParaRPr>
          </a:p>
        </p:txBody>
      </p:sp>
      <p:sp>
        <p:nvSpPr>
          <p:cNvPr id="5" name="Rounded Rectangle 4"/>
          <p:cNvSpPr/>
          <p:nvPr/>
        </p:nvSpPr>
        <p:spPr bwMode="auto">
          <a:xfrm>
            <a:off x="5987699" y="3068960"/>
            <a:ext cx="1617685" cy="475722"/>
          </a:xfrm>
          <a:prstGeom prst="round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108000" tIns="45720" rIns="10800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 name="Rounded Rectangle 6"/>
          <p:cNvSpPr/>
          <p:nvPr/>
        </p:nvSpPr>
        <p:spPr bwMode="auto">
          <a:xfrm>
            <a:off x="5615160" y="1674264"/>
            <a:ext cx="2604278" cy="408623"/>
          </a:xfrm>
          <a:prstGeom prst="roundRect">
            <a:avLst/>
          </a:prstGeom>
          <a:solidFill>
            <a:srgbClr val="A8D379"/>
          </a:solidFill>
          <a:ln>
            <a:solidFill>
              <a:schemeClr val="tx1"/>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108000" tIns="45720" rIns="10800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r>
              <a:rPr lang="en-US" sz="2000" b="0" i="0" dirty="0" smtClean="0">
                <a:solidFill>
                  <a:srgbClr val="000000"/>
                </a:solidFill>
              </a:rPr>
              <a:t>Jarryd</a:t>
            </a:r>
            <a:r>
              <a:rPr lang="en-US" sz="2000" b="0" i="0" smtClean="0">
                <a:solidFill>
                  <a:srgbClr val="000000"/>
                </a:solidFill>
              </a:rPr>
              <a:t>, back to work </a:t>
            </a:r>
            <a:endParaRPr kumimoji="0" lang="en-US" sz="20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21" name="Rounded Rectangle 20"/>
          <p:cNvSpPr/>
          <p:nvPr/>
        </p:nvSpPr>
        <p:spPr bwMode="auto">
          <a:xfrm>
            <a:off x="5239353" y="2975912"/>
            <a:ext cx="3386860" cy="715089"/>
          </a:xfrm>
          <a:prstGeom prst="roundRect">
            <a:avLst/>
          </a:prstGeom>
          <a:solidFill>
            <a:srgbClr val="A8D379"/>
          </a:solidFill>
          <a:ln>
            <a:solidFill>
              <a:schemeClr val="tx1"/>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108000" tIns="45720" rIns="10800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ea typeface="ＭＳ Ｐゴシック" charset="0"/>
                <a:cs typeface="ＭＳ Ｐゴシック" charset="0"/>
              </a:rPr>
              <a:t>When your </a:t>
            </a:r>
            <a:r>
              <a:rPr kumimoji="0" lang="en-US" sz="2000" b="0" i="0" u="none" strike="noStrike" cap="none" normalizeH="0" dirty="0" smtClean="0">
                <a:ln>
                  <a:noFill/>
                </a:ln>
                <a:solidFill>
                  <a:srgbClr val="000000"/>
                </a:solidFill>
                <a:effectLst/>
                <a:latin typeface="Arial" charset="0"/>
                <a:ea typeface="ＭＳ Ｐゴシック" charset="0"/>
                <a:cs typeface="ＭＳ Ｐゴシック" charset="0"/>
              </a:rPr>
              <a:t>work is finished you can go </a:t>
            </a:r>
            <a:r>
              <a:rPr kumimoji="0" lang="en-US" sz="2000" b="0" i="0" u="none" strike="noStrike" cap="none" normalizeH="0" smtClean="0">
                <a:ln>
                  <a:noFill/>
                </a:ln>
                <a:solidFill>
                  <a:srgbClr val="000000"/>
                </a:solidFill>
                <a:effectLst/>
                <a:latin typeface="Arial" charset="0"/>
                <a:ea typeface="ＭＳ Ｐゴシック" charset="0"/>
                <a:cs typeface="ＭＳ Ｐゴシック" charset="0"/>
              </a:rPr>
              <a:t>to lunch  </a:t>
            </a:r>
            <a:endParaRPr kumimoji="0" lang="en-US" sz="20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24" name="Rectangle 9"/>
          <p:cNvSpPr>
            <a:spLocks noChangeArrowheads="1"/>
          </p:cNvSpPr>
          <p:nvPr/>
        </p:nvSpPr>
        <p:spPr bwMode="auto">
          <a:xfrm>
            <a:off x="1068974" y="3765589"/>
            <a:ext cx="6056466" cy="4247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AU" sz="2400" b="0" dirty="0" smtClean="0">
                <a:solidFill>
                  <a:srgbClr val="000000"/>
                </a:solidFill>
              </a:rPr>
              <a:t>State expected behaviour &amp; what will result</a:t>
            </a:r>
            <a:endParaRPr lang="en-AU" sz="2400" b="0" i="0" dirty="0">
              <a:solidFill>
                <a:srgbClr val="000000"/>
              </a:solidFill>
            </a:endParaRPr>
          </a:p>
        </p:txBody>
      </p:sp>
      <p:sp>
        <p:nvSpPr>
          <p:cNvPr id="25" name="Rectangle 9"/>
          <p:cNvSpPr>
            <a:spLocks noChangeArrowheads="1"/>
          </p:cNvSpPr>
          <p:nvPr/>
        </p:nvSpPr>
        <p:spPr bwMode="auto">
          <a:xfrm>
            <a:off x="1068974" y="5216935"/>
            <a:ext cx="5902577" cy="4247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AU" sz="2400" b="0" dirty="0" smtClean="0">
                <a:solidFill>
                  <a:srgbClr val="000000"/>
                </a:solidFill>
              </a:rPr>
              <a:t>State present behaviour &amp; consequences</a:t>
            </a:r>
            <a:r>
              <a:rPr lang="en-AU" sz="2400" b="0" i="0" dirty="0" smtClean="0">
                <a:solidFill>
                  <a:srgbClr val="000000"/>
                </a:solidFill>
              </a:rPr>
              <a:t>.</a:t>
            </a:r>
            <a:endParaRPr lang="en-AU" sz="2400" b="0" i="0" dirty="0">
              <a:solidFill>
                <a:srgbClr val="000000"/>
              </a:solidFill>
            </a:endParaRPr>
          </a:p>
        </p:txBody>
      </p:sp>
      <p:sp>
        <p:nvSpPr>
          <p:cNvPr id="26" name="Rounded Rectangle 25"/>
          <p:cNvSpPr/>
          <p:nvPr/>
        </p:nvSpPr>
        <p:spPr bwMode="auto">
          <a:xfrm>
            <a:off x="4861947" y="4438265"/>
            <a:ext cx="3869187" cy="1021556"/>
          </a:xfrm>
          <a:prstGeom prst="roundRect">
            <a:avLst/>
          </a:prstGeom>
          <a:solidFill>
            <a:srgbClr val="A8D379"/>
          </a:solidFill>
          <a:ln>
            <a:solidFill>
              <a:schemeClr val="tx1"/>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108000" tIns="45720" rIns="10800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ea typeface="ＭＳ Ｐゴシック" charset="0"/>
                <a:cs typeface="ＭＳ Ｐゴシック" charset="0"/>
              </a:rPr>
              <a:t>If your </a:t>
            </a:r>
            <a:r>
              <a:rPr kumimoji="0" lang="en-US" sz="2000" b="0" i="0" u="none" strike="noStrike" cap="none" normalizeH="0" dirty="0" smtClean="0">
                <a:ln>
                  <a:noFill/>
                </a:ln>
                <a:solidFill>
                  <a:srgbClr val="000000"/>
                </a:solidFill>
                <a:effectLst/>
                <a:latin typeface="Arial" charset="0"/>
                <a:ea typeface="ＭＳ Ｐゴシック" charset="0"/>
                <a:cs typeface="ＭＳ Ｐゴシック" charset="0"/>
              </a:rPr>
              <a:t>work is not finished then you will have to come at lunchtime and I will help you.</a:t>
            </a:r>
            <a:endParaRPr kumimoji="0" lang="en-US" sz="20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6" name="Down Arrow 5"/>
          <p:cNvSpPr/>
          <p:nvPr/>
        </p:nvSpPr>
        <p:spPr bwMode="auto">
          <a:xfrm>
            <a:off x="7260055" y="3798405"/>
            <a:ext cx="384529" cy="418953"/>
          </a:xfrm>
          <a:prstGeom prst="downArrow">
            <a:avLst/>
          </a:prstGeom>
          <a:solidFill>
            <a:srgbClr val="FF0000"/>
          </a:solidFill>
          <a:ln>
            <a:solidFill>
              <a:schemeClr val="tx1"/>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108000" tIns="45720" rIns="10800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7" name="Down Arrow 26"/>
          <p:cNvSpPr/>
          <p:nvPr/>
        </p:nvSpPr>
        <p:spPr bwMode="auto">
          <a:xfrm rot="10800000">
            <a:off x="7913816" y="3908858"/>
            <a:ext cx="384529" cy="418953"/>
          </a:xfrm>
          <a:prstGeom prst="downArrow">
            <a:avLst/>
          </a:prstGeom>
          <a:solidFill>
            <a:srgbClr val="FF0000"/>
          </a:solidFill>
          <a:ln>
            <a:solidFill>
              <a:schemeClr val="tx1"/>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108000" tIns="45720" rIns="10800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80330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0649"/>
                                        </p:tgtEl>
                                        <p:attrNameLst>
                                          <p:attrName>style.visibility</p:attrName>
                                        </p:attrNameLst>
                                      </p:cBhvr>
                                      <p:to>
                                        <p:strVal val="visible"/>
                                      </p:to>
                                    </p:set>
                                    <p:animEffect transition="in" filter="fade">
                                      <p:cBhvr>
                                        <p:cTn id="7" dur="500"/>
                                        <p:tgtEl>
                                          <p:spTgt spid="2406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1" nodeType="clickEffect">
                                  <p:stCondLst>
                                    <p:cond delay="0"/>
                                  </p:stCondLst>
                                  <p:childTnLst>
                                    <p:animMotion origin="layout" path="M 0 0 L 0 0.0382 " pathEditMode="relative" ptsTypes="AA">
                                      <p:cBhvr>
                                        <p:cTn id="44" dur="2000" fill="hold"/>
                                        <p:tgtEl>
                                          <p:spTgt spid="6"/>
                                        </p:tgtEl>
                                        <p:attrNameLst>
                                          <p:attrName>ppt_x</p:attrName>
                                          <p:attrName>ppt_y</p:attrName>
                                        </p:attrNameLst>
                                      </p:cBhvr>
                                    </p:animMotion>
                                  </p:childTnLst>
                                </p:cTn>
                              </p:par>
                              <p:par>
                                <p:cTn id="45" presetID="0" presetClass="path" presetSubtype="0" accel="50000" decel="50000" fill="hold" grpId="1" nodeType="withEffect">
                                  <p:stCondLst>
                                    <p:cond delay="0"/>
                                  </p:stCondLst>
                                  <p:childTnLst>
                                    <p:animMotion origin="layout" path="M 1.66667E-6 -2.96296E-6 L -0.00052 -0.03055 " pathEditMode="relative" rAng="0" ptsTypes="AA">
                                      <p:cBhvr>
                                        <p:cTn id="46" dur="2000" fill="hold"/>
                                        <p:tgtEl>
                                          <p:spTgt spid="27"/>
                                        </p:tgtEl>
                                        <p:attrNameLst>
                                          <p:attrName>ppt_x</p:attrName>
                                          <p:attrName>ppt_y</p:attrName>
                                        </p:attrNameLst>
                                      </p:cBhvr>
                                      <p:rCtr x="-35"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9" grpId="0"/>
      <p:bldP spid="7" grpId="0" animBg="1"/>
      <p:bldP spid="21" grpId="0" animBg="1"/>
      <p:bldP spid="24" grpId="0"/>
      <p:bldP spid="25" grpId="0"/>
      <p:bldP spid="26" grpId="0" animBg="1"/>
      <p:bldP spid="6" grpId="0" animBg="1"/>
      <p:bldP spid="6" grpId="1" animBg="1"/>
      <p:bldP spid="27" grpId="0" animBg="1"/>
      <p:bldP spid="2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698460" y="1511711"/>
            <a:ext cx="8322431" cy="4837223"/>
          </a:xfrm>
          <a:prstGeom prst="rect">
            <a:avLst/>
          </a:prstGeom>
          <a:noFill/>
          <a:ln>
            <a:noFill/>
          </a:ln>
        </p:spPr>
        <p:txBody>
          <a:bodyPr wrap="square" rtlCol="0">
            <a:spAutoFit/>
          </a:bodyPr>
          <a:lstStyle/>
          <a:p>
            <a:pPr algn="l"/>
            <a:r>
              <a:rPr lang="en-US" sz="2000" b="0" i="0" dirty="0" smtClean="0">
                <a:solidFill>
                  <a:srgbClr val="000000"/>
                </a:solidFill>
                <a:latin typeface="Calibri"/>
                <a:cs typeface="Calibri"/>
              </a:rPr>
              <a:t>Setting limits is a central component of the Directive Staff Attitude/Approach. It is the recognition that we cannot force an individual to behave in a specific way. Rather, we explain choices and consequences and help the person make positive choice</a:t>
            </a:r>
          </a:p>
          <a:p>
            <a:pPr algn="l"/>
            <a:endParaRPr lang="en-US" sz="2000" b="0" i="0" dirty="0">
              <a:solidFill>
                <a:srgbClr val="000000"/>
              </a:solidFill>
              <a:latin typeface="Calibri"/>
              <a:cs typeface="Calibri"/>
            </a:endParaRPr>
          </a:p>
          <a:p>
            <a:pPr algn="l"/>
            <a:r>
              <a:rPr lang="en-US" sz="2000" b="0" i="0" dirty="0" err="1">
                <a:solidFill>
                  <a:srgbClr val="000000"/>
                </a:solidFill>
                <a:latin typeface="Calibri"/>
                <a:cs typeface="Calibri"/>
              </a:rPr>
              <a:t>Behaviours</a:t>
            </a:r>
            <a:r>
              <a:rPr lang="en-US" sz="2000" b="0" i="0" dirty="0">
                <a:solidFill>
                  <a:srgbClr val="000000"/>
                </a:solidFill>
                <a:latin typeface="Calibri"/>
                <a:cs typeface="Calibri"/>
              </a:rPr>
              <a:t> at this stage may include noncompliance, walking away, or avoiding eye contact. Be aware sometimes what staff think is refusal might actually be </a:t>
            </a:r>
            <a:r>
              <a:rPr lang="en-US" sz="2000" b="0" i="0" dirty="0" smtClean="0">
                <a:solidFill>
                  <a:srgbClr val="000000"/>
                </a:solidFill>
                <a:latin typeface="Calibri"/>
                <a:cs typeface="Calibri"/>
              </a:rPr>
              <a:t> ____________ </a:t>
            </a:r>
            <a:r>
              <a:rPr lang="en-US" sz="2000" b="0" i="0" dirty="0">
                <a:solidFill>
                  <a:srgbClr val="000000"/>
                </a:solidFill>
                <a:latin typeface="Calibri"/>
                <a:cs typeface="Calibri"/>
              </a:rPr>
              <a:t>.</a:t>
            </a:r>
          </a:p>
          <a:p>
            <a:pPr algn="l"/>
            <a:endParaRPr lang="en-US" sz="2000" b="0" i="0" dirty="0" smtClean="0">
              <a:solidFill>
                <a:srgbClr val="000000"/>
              </a:solidFill>
              <a:latin typeface="Calibri"/>
              <a:cs typeface="Calibri"/>
            </a:endParaRPr>
          </a:p>
          <a:p>
            <a:endParaRPr lang="en-US" sz="2000" b="0" i="0" dirty="0">
              <a:solidFill>
                <a:srgbClr val="000000"/>
              </a:solidFill>
              <a:latin typeface="Calibri"/>
              <a:cs typeface="Calibri"/>
            </a:endParaRPr>
          </a:p>
          <a:p>
            <a:pPr algn="l"/>
            <a:r>
              <a:rPr lang="en-US" sz="2000" b="0" i="0" dirty="0" smtClean="0">
                <a:solidFill>
                  <a:srgbClr val="000000"/>
                </a:solidFill>
                <a:latin typeface="Calibri"/>
                <a:cs typeface="Calibri"/>
              </a:rPr>
              <a:t>To effectively set limits with an individual with ASD, we can:</a:t>
            </a:r>
          </a:p>
          <a:p>
            <a:endParaRPr lang="en-US" sz="2000" b="0" i="0" dirty="0">
              <a:solidFill>
                <a:srgbClr val="000000"/>
              </a:solidFill>
              <a:latin typeface="Calibri"/>
              <a:cs typeface="Calibri"/>
            </a:endParaRPr>
          </a:p>
          <a:p>
            <a:pPr marL="342900" indent="-342900" algn="l">
              <a:spcBef>
                <a:spcPts val="600"/>
              </a:spcBef>
              <a:buFont typeface="Arial"/>
              <a:buChar char="•"/>
            </a:pPr>
            <a:r>
              <a:rPr lang="en-US" sz="2000" b="0" i="0" dirty="0" smtClean="0">
                <a:solidFill>
                  <a:srgbClr val="000000"/>
                </a:solidFill>
                <a:latin typeface="Calibri"/>
                <a:cs typeface="Calibri"/>
              </a:rPr>
              <a:t>Use “weighted choices”</a:t>
            </a:r>
          </a:p>
          <a:p>
            <a:pPr marL="342900" indent="-342900" algn="l">
              <a:spcBef>
                <a:spcPts val="600"/>
              </a:spcBef>
              <a:buFont typeface="Arial"/>
              <a:buChar char="•"/>
            </a:pPr>
            <a:r>
              <a:rPr lang="en-US" sz="2000" b="0" i="0" dirty="0" smtClean="0">
                <a:solidFill>
                  <a:srgbClr val="000000"/>
                </a:solidFill>
                <a:latin typeface="Calibri"/>
                <a:cs typeface="Calibri"/>
              </a:rPr>
              <a:t>___________  </a:t>
            </a:r>
            <a:r>
              <a:rPr lang="en-US" sz="2000" b="0" i="0" dirty="0">
                <a:solidFill>
                  <a:srgbClr val="000000"/>
                </a:solidFill>
                <a:latin typeface="Calibri"/>
                <a:cs typeface="Calibri"/>
              </a:rPr>
              <a:t>limits</a:t>
            </a:r>
            <a:r>
              <a:rPr lang="en-US" sz="2000" b="0" i="0" dirty="0" smtClean="0">
                <a:solidFill>
                  <a:srgbClr val="000000"/>
                </a:solidFill>
                <a:latin typeface="Calibri"/>
                <a:cs typeface="Calibri"/>
              </a:rPr>
              <a:t>.			</a:t>
            </a:r>
          </a:p>
          <a:p>
            <a:pPr marL="342900" indent="-342900" algn="l">
              <a:spcBef>
                <a:spcPts val="600"/>
              </a:spcBef>
              <a:buFont typeface="Arial"/>
              <a:buChar char="•"/>
            </a:pPr>
            <a:r>
              <a:rPr lang="en-US" sz="2000" b="0" i="0" dirty="0" smtClean="0">
                <a:solidFill>
                  <a:srgbClr val="000000"/>
                </a:solidFill>
                <a:latin typeface="Calibri"/>
                <a:cs typeface="Calibri"/>
              </a:rPr>
              <a:t>Be flexible and creative</a:t>
            </a:r>
          </a:p>
          <a:p>
            <a:pPr marL="342900" indent="-342900" algn="l">
              <a:spcBef>
                <a:spcPts val="600"/>
              </a:spcBef>
              <a:buFont typeface="Arial"/>
              <a:buChar char="•"/>
            </a:pPr>
            <a:r>
              <a:rPr lang="en-US" sz="2000" b="0" i="0" dirty="0" smtClean="0">
                <a:solidFill>
                  <a:srgbClr val="000000"/>
                </a:solidFill>
                <a:latin typeface="Calibri"/>
                <a:cs typeface="Calibri"/>
              </a:rPr>
              <a:t>_______ explain choices and consequences.</a:t>
            </a:r>
          </a:p>
        </p:txBody>
      </p:sp>
      <p:sp>
        <p:nvSpPr>
          <p:cNvPr id="2" name="TextBox 1"/>
          <p:cNvSpPr txBox="1"/>
          <p:nvPr/>
        </p:nvSpPr>
        <p:spPr>
          <a:xfrm>
            <a:off x="639973" y="88922"/>
            <a:ext cx="6135861" cy="584776"/>
          </a:xfrm>
          <a:prstGeom prst="rect">
            <a:avLst/>
          </a:prstGeom>
          <a:noFill/>
        </p:spPr>
        <p:txBody>
          <a:bodyPr wrap="square" rtlCol="0">
            <a:spAutoFit/>
          </a:bodyPr>
          <a:lstStyle/>
          <a:p>
            <a:r>
              <a:rPr lang="en-US" sz="3200" dirty="0" smtClean="0"/>
              <a:t>Defensive/Directive Level</a:t>
            </a:r>
            <a:endParaRPr lang="en-US" sz="3200" dirty="0"/>
          </a:p>
        </p:txBody>
      </p:sp>
      <p:pic>
        <p:nvPicPr>
          <p:cNvPr id="3" name="Picture 2" descr="CDM_A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7684" y="0"/>
            <a:ext cx="2123207" cy="1513768"/>
          </a:xfrm>
          <a:prstGeom prst="rect">
            <a:avLst/>
          </a:prstGeom>
        </p:spPr>
      </p:pic>
      <p:sp>
        <p:nvSpPr>
          <p:cNvPr id="4" name="Rectangle 3"/>
          <p:cNvSpPr/>
          <p:nvPr/>
        </p:nvSpPr>
        <p:spPr>
          <a:xfrm>
            <a:off x="7034489" y="838013"/>
            <a:ext cx="1986402" cy="150404"/>
          </a:xfrm>
          <a:prstGeom prst="rect">
            <a:avLst/>
          </a:prstGeom>
          <a:solidFill>
            <a:schemeClr val="bg1">
              <a:lumMod val="85000"/>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98460" y="776474"/>
            <a:ext cx="2135777" cy="480131"/>
          </a:xfrm>
          <a:prstGeom prst="rect">
            <a:avLst/>
          </a:prstGeom>
        </p:spPr>
        <p:txBody>
          <a:bodyPr wrap="none">
            <a:spAutoFit/>
          </a:bodyPr>
          <a:lstStyle/>
          <a:p>
            <a:r>
              <a:rPr lang="en-US" sz="2800" i="0" dirty="0" smtClean="0">
                <a:solidFill>
                  <a:schemeClr val="tx1"/>
                </a:solidFill>
                <a:latin typeface="Calibri"/>
                <a:cs typeface="Calibri"/>
              </a:rPr>
              <a:t>Setting limits</a:t>
            </a:r>
            <a:endParaRPr lang="en-US" sz="2800" i="0" dirty="0">
              <a:solidFill>
                <a:schemeClr val="tx1"/>
              </a:solidFill>
              <a:latin typeface="Calibri"/>
              <a:cs typeface="Calibri"/>
            </a:endParaRPr>
          </a:p>
        </p:txBody>
      </p:sp>
      <p:sp>
        <p:nvSpPr>
          <p:cNvPr id="37" name="TextBox 36"/>
          <p:cNvSpPr txBox="1"/>
          <p:nvPr/>
        </p:nvSpPr>
        <p:spPr>
          <a:xfrm>
            <a:off x="1077420" y="6383766"/>
            <a:ext cx="1152128" cy="374461"/>
          </a:xfrm>
          <a:prstGeom prst="rect">
            <a:avLst/>
          </a:prstGeom>
          <a:noFill/>
        </p:spPr>
        <p:txBody>
          <a:bodyPr wrap="square" rtlCol="0">
            <a:spAutoFit/>
          </a:bodyPr>
          <a:lstStyle/>
          <a:p>
            <a:pPr algn="l"/>
            <a:r>
              <a:rPr lang="en-US" sz="2000" b="0" i="0" dirty="0" smtClean="0">
                <a:solidFill>
                  <a:srgbClr val="000000"/>
                </a:solidFill>
                <a:latin typeface="Calibri"/>
                <a:cs typeface="Calibri"/>
              </a:rPr>
              <a:t>Visually</a:t>
            </a:r>
            <a:endParaRPr lang="en-US" sz="2000" b="0" i="0" dirty="0">
              <a:solidFill>
                <a:srgbClr val="000000"/>
              </a:solidFill>
              <a:latin typeface="Calibri"/>
              <a:cs typeface="Calibri"/>
            </a:endParaRPr>
          </a:p>
        </p:txBody>
      </p:sp>
      <p:grpSp>
        <p:nvGrpSpPr>
          <p:cNvPr id="18" name="Group 17"/>
          <p:cNvGrpSpPr/>
          <p:nvPr/>
        </p:nvGrpSpPr>
        <p:grpSpPr>
          <a:xfrm>
            <a:off x="3707904" y="4941168"/>
            <a:ext cx="5400600" cy="1813033"/>
            <a:chOff x="3636757" y="3968194"/>
            <a:chExt cx="5400600" cy="1813033"/>
          </a:xfrm>
        </p:grpSpPr>
        <p:grpSp>
          <p:nvGrpSpPr>
            <p:cNvPr id="14" name="Group 13"/>
            <p:cNvGrpSpPr/>
            <p:nvPr/>
          </p:nvGrpSpPr>
          <p:grpSpPr>
            <a:xfrm>
              <a:off x="4685279" y="3968194"/>
              <a:ext cx="4352078" cy="1813033"/>
              <a:chOff x="4685279" y="4054497"/>
              <a:chExt cx="4352078" cy="1813033"/>
            </a:xfrm>
          </p:grpSpPr>
          <p:sp>
            <p:nvSpPr>
              <p:cNvPr id="13" name="Rectangle 12"/>
              <p:cNvSpPr/>
              <p:nvPr/>
            </p:nvSpPr>
            <p:spPr>
              <a:xfrm>
                <a:off x="4685279" y="4054497"/>
                <a:ext cx="4335612" cy="1813033"/>
              </a:xfrm>
              <a:prstGeom prst="rect">
                <a:avLst/>
              </a:prstGeom>
              <a:gradFill flip="none" rotWithShape="1">
                <a:gsLst>
                  <a:gs pos="0">
                    <a:srgbClr val="FFFF00"/>
                  </a:gs>
                  <a:gs pos="100000">
                    <a:srgbClr val="FFFFFF"/>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869586" y="4054497"/>
                <a:ext cx="4151305" cy="1136721"/>
              </a:xfrm>
              <a:prstGeom prst="rect">
                <a:avLst/>
              </a:prstGeom>
              <a:noFill/>
            </p:spPr>
            <p:txBody>
              <a:bodyPr wrap="square" rtlCol="0">
                <a:spAutoFit/>
              </a:bodyPr>
              <a:lstStyle/>
              <a:p>
                <a:pPr algn="l"/>
                <a:r>
                  <a:rPr lang="en-US" b="0" i="0" dirty="0" smtClean="0">
                    <a:solidFill>
                      <a:srgbClr val="000000"/>
                    </a:solidFill>
                    <a:latin typeface="Calibri"/>
                    <a:cs typeface="Calibri"/>
                  </a:rPr>
                  <a:t>You </a:t>
                </a:r>
                <a:r>
                  <a:rPr lang="en-US" b="0" i="0" dirty="0">
                    <a:solidFill>
                      <a:srgbClr val="000000"/>
                    </a:solidFill>
                    <a:latin typeface="Calibri"/>
                    <a:cs typeface="Calibri"/>
                  </a:rPr>
                  <a:t>set the limits, but the child </a:t>
                </a:r>
                <a:r>
                  <a:rPr lang="en-US" b="0" i="0" dirty="0" smtClean="0">
                    <a:solidFill>
                      <a:srgbClr val="000000"/>
                    </a:solidFill>
                    <a:latin typeface="Calibri"/>
                    <a:cs typeface="Calibri"/>
                  </a:rPr>
                  <a:t>gets the choice </a:t>
                </a:r>
                <a:r>
                  <a:rPr lang="en-US" b="0" i="0" dirty="0" err="1" smtClean="0">
                    <a:solidFill>
                      <a:srgbClr val="000000"/>
                    </a:solidFill>
                    <a:latin typeface="Calibri"/>
                    <a:cs typeface="Calibri"/>
                  </a:rPr>
                  <a:t>eg</a:t>
                </a:r>
                <a:r>
                  <a:rPr lang="en-US" b="0" i="0" dirty="0" smtClean="0">
                    <a:solidFill>
                      <a:srgbClr val="000000"/>
                    </a:solidFill>
                    <a:latin typeface="Calibri"/>
                    <a:cs typeface="Calibri"/>
                  </a:rPr>
                  <a:t>.</a:t>
                </a:r>
              </a:p>
              <a:p>
                <a:pPr algn="l">
                  <a:spcBef>
                    <a:spcPts val="1200"/>
                  </a:spcBef>
                </a:pPr>
                <a:r>
                  <a:rPr lang="en-US" b="0" i="0" dirty="0" smtClean="0">
                    <a:solidFill>
                      <a:srgbClr val="000000"/>
                    </a:solidFill>
                    <a:latin typeface="Calibri"/>
                    <a:cs typeface="Calibri"/>
                  </a:rPr>
                  <a:t>You can say, “You can read your book here in the classroom or out in the </a:t>
                </a:r>
                <a:r>
                  <a:rPr lang="en-US" dirty="0" smtClean="0">
                    <a:solidFill>
                      <a:srgbClr val="000000"/>
                    </a:solidFill>
                  </a:rPr>
                  <a:t>hall”.</a:t>
                </a:r>
              </a:p>
            </p:txBody>
          </p:sp>
          <p:sp>
            <p:nvSpPr>
              <p:cNvPr id="12" name="Rectangle 11"/>
              <p:cNvSpPr/>
              <p:nvPr/>
            </p:nvSpPr>
            <p:spPr>
              <a:xfrm>
                <a:off x="4886051" y="5278450"/>
                <a:ext cx="4151306" cy="539635"/>
              </a:xfrm>
              <a:prstGeom prst="rect">
                <a:avLst/>
              </a:prstGeom>
            </p:spPr>
            <p:txBody>
              <a:bodyPr wrap="square">
                <a:spAutoFit/>
              </a:bodyPr>
              <a:lstStyle/>
              <a:p>
                <a:pPr algn="l"/>
                <a:r>
                  <a:rPr lang="en-US" b="0" i="0" dirty="0">
                    <a:solidFill>
                      <a:srgbClr val="000000"/>
                    </a:solidFill>
                    <a:latin typeface="Calibri"/>
                    <a:cs typeface="Calibri"/>
                  </a:rPr>
                  <a:t>You can say, “You can take your medicine with pudding or applesauce”</a:t>
                </a:r>
                <a:r>
                  <a:rPr lang="en-US" dirty="0">
                    <a:solidFill>
                      <a:srgbClr val="000000"/>
                    </a:solidFill>
                  </a:rPr>
                  <a:t>.</a:t>
                </a:r>
              </a:p>
            </p:txBody>
          </p:sp>
        </p:grpSp>
        <p:cxnSp>
          <p:nvCxnSpPr>
            <p:cNvPr id="17" name="Straight Connector 16"/>
            <p:cNvCxnSpPr/>
            <p:nvPr/>
          </p:nvCxnSpPr>
          <p:spPr>
            <a:xfrm flipH="1">
              <a:off x="3636757" y="4228843"/>
              <a:ext cx="1048522" cy="24340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1062672" y="5630957"/>
            <a:ext cx="1512168" cy="374461"/>
          </a:xfrm>
          <a:prstGeom prst="rect">
            <a:avLst/>
          </a:prstGeom>
          <a:noFill/>
        </p:spPr>
        <p:txBody>
          <a:bodyPr wrap="square" rtlCol="0">
            <a:spAutoFit/>
          </a:bodyPr>
          <a:lstStyle/>
          <a:p>
            <a:r>
              <a:rPr lang="en-US" sz="2000" b="0" i="0" dirty="0" err="1" smtClean="0">
                <a:solidFill>
                  <a:srgbClr val="000000"/>
                </a:solidFill>
                <a:latin typeface="Calibri"/>
                <a:cs typeface="Calibri"/>
              </a:rPr>
              <a:t>Individualise</a:t>
            </a:r>
            <a:endParaRPr lang="en-US" sz="2000" b="0" i="0" dirty="0">
              <a:solidFill>
                <a:srgbClr val="000000"/>
              </a:solidFill>
              <a:latin typeface="Calibri"/>
              <a:cs typeface="Calibri"/>
            </a:endParaRPr>
          </a:p>
        </p:txBody>
      </p:sp>
      <p:pic>
        <p:nvPicPr>
          <p:cNvPr id="6" name="Picture 5"/>
          <p:cNvPicPr>
            <a:picLocks noChangeAspect="1"/>
          </p:cNvPicPr>
          <p:nvPr/>
        </p:nvPicPr>
        <p:blipFill>
          <a:blip r:embed="rId3"/>
          <a:stretch>
            <a:fillRect/>
          </a:stretch>
        </p:blipFill>
        <p:spPr>
          <a:xfrm>
            <a:off x="1979712" y="3789040"/>
            <a:ext cx="2015819" cy="895360"/>
          </a:xfrm>
          <a:prstGeom prst="rect">
            <a:avLst/>
          </a:prstGeom>
        </p:spPr>
      </p:pic>
      <p:sp>
        <p:nvSpPr>
          <p:cNvPr id="19" name="TextBox 18"/>
          <p:cNvSpPr txBox="1"/>
          <p:nvPr/>
        </p:nvSpPr>
        <p:spPr>
          <a:xfrm>
            <a:off x="700633" y="3618787"/>
            <a:ext cx="1296144" cy="374461"/>
          </a:xfrm>
          <a:prstGeom prst="rect">
            <a:avLst/>
          </a:prstGeom>
          <a:noFill/>
        </p:spPr>
        <p:txBody>
          <a:bodyPr wrap="square" rtlCol="0">
            <a:spAutoFit/>
          </a:bodyPr>
          <a:lstStyle/>
          <a:p>
            <a:pPr algn="l"/>
            <a:r>
              <a:rPr lang="en-US" sz="2000" b="0" i="0" dirty="0" smtClean="0">
                <a:solidFill>
                  <a:srgbClr val="000000"/>
                </a:solidFill>
                <a:latin typeface="Calibri"/>
                <a:cs typeface="Calibri"/>
              </a:rPr>
              <a:t>confusion</a:t>
            </a:r>
            <a:endParaRPr lang="en-US" sz="2000" b="0" i="0" dirty="0">
              <a:solidFill>
                <a:srgbClr val="000000"/>
              </a:solidFill>
              <a:latin typeface="Calibri"/>
              <a:cs typeface="Calibri"/>
            </a:endParaRPr>
          </a:p>
        </p:txBody>
      </p:sp>
    </p:spTree>
    <p:extLst>
      <p:ext uri="{BB962C8B-B14F-4D97-AF65-F5344CB8AC3E}">
        <p14:creationId xmlns:p14="http://schemas.microsoft.com/office/powerpoint/2010/main" val="61494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5"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9914" y="857574"/>
            <a:ext cx="2395370" cy="923330"/>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black"/>
                </a:solidFill>
                <a:latin typeface="Arial"/>
                <a:ea typeface="+mn-ea"/>
                <a:cs typeface="Arial"/>
              </a:rPr>
              <a:t>Agree</a:t>
            </a:r>
          </a:p>
          <a:p>
            <a:pPr defTabSz="457200" eaLnBrk="1" fontAlgn="auto" hangingPunct="1">
              <a:spcBef>
                <a:spcPts val="0"/>
              </a:spcBef>
              <a:spcAft>
                <a:spcPts val="0"/>
              </a:spcAft>
            </a:pPr>
            <a:r>
              <a:rPr lang="en-US" sz="1800" dirty="0">
                <a:solidFill>
                  <a:prstClr val="black"/>
                </a:solidFill>
                <a:latin typeface="Arial"/>
                <a:ea typeface="+mn-ea"/>
                <a:cs typeface="Arial"/>
              </a:rPr>
              <a:t>with feelings/emotion</a:t>
            </a:r>
          </a:p>
        </p:txBody>
      </p:sp>
      <p:sp>
        <p:nvSpPr>
          <p:cNvPr id="5" name="TextBox 4"/>
          <p:cNvSpPr txBox="1"/>
          <p:nvPr/>
        </p:nvSpPr>
        <p:spPr>
          <a:xfrm>
            <a:off x="4257406" y="580576"/>
            <a:ext cx="3572128" cy="1200329"/>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black"/>
                </a:solidFill>
                <a:latin typeface="Arial"/>
                <a:ea typeface="+mn-ea"/>
                <a:cs typeface="Arial"/>
              </a:rPr>
              <a:t>Refocus</a:t>
            </a:r>
          </a:p>
          <a:p>
            <a:pPr defTabSz="457200" eaLnBrk="1" fontAlgn="auto" hangingPunct="1">
              <a:spcBef>
                <a:spcPts val="0"/>
              </a:spcBef>
              <a:spcAft>
                <a:spcPts val="0"/>
              </a:spcAft>
            </a:pPr>
            <a:r>
              <a:rPr lang="en-US" sz="1800" dirty="0">
                <a:solidFill>
                  <a:prstClr val="black"/>
                </a:solidFill>
                <a:latin typeface="Arial"/>
                <a:ea typeface="+mn-ea"/>
                <a:cs typeface="Arial"/>
              </a:rPr>
              <a:t>on primary behaviour/main issue</a:t>
            </a:r>
          </a:p>
          <a:p>
            <a:pPr defTabSz="457200" eaLnBrk="1" fontAlgn="auto" hangingPunct="1">
              <a:spcBef>
                <a:spcPts val="0"/>
              </a:spcBef>
              <a:spcAft>
                <a:spcPts val="0"/>
              </a:spcAft>
            </a:pPr>
            <a:r>
              <a:rPr lang="en-US" sz="1800" dirty="0">
                <a:solidFill>
                  <a:prstClr val="black"/>
                </a:solidFill>
                <a:latin typeface="Arial"/>
                <a:ea typeface="+mn-ea"/>
                <a:cs typeface="Arial"/>
              </a:rPr>
              <a:t>&amp; away from personal issues </a:t>
            </a:r>
          </a:p>
        </p:txBody>
      </p:sp>
      <p:sp>
        <p:nvSpPr>
          <p:cNvPr id="6" name="TextBox 5"/>
          <p:cNvSpPr txBox="1"/>
          <p:nvPr/>
        </p:nvSpPr>
        <p:spPr>
          <a:xfrm>
            <a:off x="6631849" y="3551476"/>
            <a:ext cx="2395370" cy="1754327"/>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black"/>
                </a:solidFill>
                <a:latin typeface="Arial"/>
                <a:ea typeface="+mn-ea"/>
                <a:cs typeface="Arial"/>
              </a:rPr>
              <a:t>Reinforce</a:t>
            </a:r>
          </a:p>
          <a:p>
            <a:pPr defTabSz="457200" eaLnBrk="1" fontAlgn="auto" hangingPunct="1">
              <a:spcBef>
                <a:spcPts val="0"/>
              </a:spcBef>
              <a:spcAft>
                <a:spcPts val="0"/>
              </a:spcAft>
            </a:pPr>
            <a:r>
              <a:rPr lang="en-US" sz="1800" dirty="0">
                <a:solidFill>
                  <a:prstClr val="black"/>
                </a:solidFill>
                <a:latin typeface="Arial"/>
                <a:ea typeface="+mn-ea"/>
                <a:cs typeface="Arial"/>
              </a:rPr>
              <a:t>Instances of difference (past experiences)</a:t>
            </a:r>
          </a:p>
          <a:p>
            <a:pPr defTabSz="457200" eaLnBrk="1" fontAlgn="auto" hangingPunct="1">
              <a:spcBef>
                <a:spcPts val="0"/>
              </a:spcBef>
              <a:spcAft>
                <a:spcPts val="0"/>
              </a:spcAft>
            </a:pPr>
            <a:r>
              <a:rPr lang="en-US" sz="1800" dirty="0">
                <a:solidFill>
                  <a:prstClr val="black"/>
                </a:solidFill>
                <a:latin typeface="Arial"/>
                <a:ea typeface="+mn-ea"/>
                <a:cs typeface="Arial"/>
              </a:rPr>
              <a:t>Behaviour of others</a:t>
            </a:r>
          </a:p>
        </p:txBody>
      </p:sp>
      <p:sp>
        <p:nvSpPr>
          <p:cNvPr id="7" name="TextBox 6"/>
          <p:cNvSpPr txBox="1"/>
          <p:nvPr/>
        </p:nvSpPr>
        <p:spPr>
          <a:xfrm>
            <a:off x="5399620" y="6062757"/>
            <a:ext cx="3223270"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black"/>
                </a:solidFill>
                <a:latin typeface="Arial"/>
                <a:ea typeface="+mn-ea"/>
                <a:cs typeface="Arial"/>
              </a:rPr>
              <a:t>Issue resolved</a:t>
            </a:r>
          </a:p>
        </p:txBody>
      </p:sp>
      <p:sp>
        <p:nvSpPr>
          <p:cNvPr id="8" name="TextBox 7"/>
          <p:cNvSpPr txBox="1"/>
          <p:nvPr/>
        </p:nvSpPr>
        <p:spPr>
          <a:xfrm>
            <a:off x="804704" y="4635513"/>
            <a:ext cx="3363514"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black"/>
                </a:solidFill>
                <a:latin typeface="Arial"/>
                <a:ea typeface="+mn-ea"/>
                <a:cs typeface="Arial"/>
              </a:rPr>
              <a:t>Issue continues</a:t>
            </a:r>
          </a:p>
        </p:txBody>
      </p:sp>
      <p:sp>
        <p:nvSpPr>
          <p:cNvPr id="9" name="TextBox 8"/>
          <p:cNvSpPr txBox="1"/>
          <p:nvPr/>
        </p:nvSpPr>
        <p:spPr>
          <a:xfrm>
            <a:off x="2706505" y="2628146"/>
            <a:ext cx="2395370" cy="923330"/>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black"/>
                </a:solidFill>
                <a:latin typeface="Arial"/>
                <a:ea typeface="+mn-ea"/>
                <a:cs typeface="Arial"/>
              </a:rPr>
              <a:t>Negotiate</a:t>
            </a:r>
          </a:p>
          <a:p>
            <a:pPr defTabSz="457200" eaLnBrk="1" fontAlgn="auto" hangingPunct="1">
              <a:spcBef>
                <a:spcPts val="0"/>
              </a:spcBef>
              <a:spcAft>
                <a:spcPts val="0"/>
              </a:spcAft>
            </a:pPr>
            <a:r>
              <a:rPr lang="en-US" sz="1800" dirty="0">
                <a:solidFill>
                  <a:prstClr val="black"/>
                </a:solidFill>
                <a:latin typeface="Arial"/>
                <a:ea typeface="+mn-ea"/>
                <a:cs typeface="Arial"/>
              </a:rPr>
              <a:t>What can I do to …..</a:t>
            </a:r>
          </a:p>
        </p:txBody>
      </p:sp>
      <p:pic>
        <p:nvPicPr>
          <p:cNvPr id="25" name="Picture 24" descr="arrow_curved_go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56852" flipH="1">
            <a:off x="1958665" y="-121898"/>
            <a:ext cx="2225082" cy="1626978"/>
          </a:xfrm>
          <a:prstGeom prst="rect">
            <a:avLst/>
          </a:prstGeom>
        </p:spPr>
      </p:pic>
      <p:pic>
        <p:nvPicPr>
          <p:cNvPr id="26" name="Picture 25" descr="arrow_curved_go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067449" flipH="1">
            <a:off x="6815854" y="1880392"/>
            <a:ext cx="2225082" cy="1626978"/>
          </a:xfrm>
          <a:prstGeom prst="rect">
            <a:avLst/>
          </a:prstGeom>
        </p:spPr>
      </p:pic>
      <p:pic>
        <p:nvPicPr>
          <p:cNvPr id="27" name="Picture 26" descr="arrow_curved_go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590786" flipH="1">
            <a:off x="4250589" y="4576978"/>
            <a:ext cx="2225082" cy="1626978"/>
          </a:xfrm>
          <a:prstGeom prst="rect">
            <a:avLst/>
          </a:prstGeom>
        </p:spPr>
      </p:pic>
      <p:pic>
        <p:nvPicPr>
          <p:cNvPr id="28" name="Picture 27" descr="arrow_curved_go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36191" flipH="1">
            <a:off x="-224594" y="2662611"/>
            <a:ext cx="2225082" cy="1626978"/>
          </a:xfrm>
          <a:prstGeom prst="rect">
            <a:avLst/>
          </a:prstGeom>
        </p:spPr>
      </p:pic>
      <p:pic>
        <p:nvPicPr>
          <p:cNvPr id="30" name="Picture 29" descr="arrow_curved_go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43126" flipH="1" flipV="1">
            <a:off x="1222668" y="2031720"/>
            <a:ext cx="1517349" cy="1011581"/>
          </a:xfrm>
          <a:prstGeom prst="rect">
            <a:avLst/>
          </a:prstGeom>
        </p:spPr>
      </p:pic>
      <p:pic>
        <p:nvPicPr>
          <p:cNvPr id="31" name="Picture 30" descr="arrow_curved_go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905574" flipH="1" flipV="1">
            <a:off x="4802219" y="2037153"/>
            <a:ext cx="1517349" cy="1011581"/>
          </a:xfrm>
          <a:prstGeom prst="rect">
            <a:avLst/>
          </a:prstGeom>
        </p:spPr>
      </p:pic>
      <p:pic>
        <p:nvPicPr>
          <p:cNvPr id="32" name="Picture 31" descr="arrow_short_gol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074342">
            <a:off x="6923084" y="5308018"/>
            <a:ext cx="1087818" cy="961594"/>
          </a:xfrm>
          <a:prstGeom prst="rect">
            <a:avLst/>
          </a:prstGeom>
        </p:spPr>
      </p:pic>
      <p:sp>
        <p:nvSpPr>
          <p:cNvPr id="18" name="Text Box 3"/>
          <p:cNvSpPr txBox="1">
            <a:spLocks noChangeArrowheads="1"/>
          </p:cNvSpPr>
          <p:nvPr/>
        </p:nvSpPr>
        <p:spPr bwMode="auto">
          <a:xfrm>
            <a:off x="1752600" y="228600"/>
            <a:ext cx="4191000" cy="8239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AU" sz="4800" dirty="0">
                <a:effectLst>
                  <a:outerShdw blurRad="95250" dist="50800" dir="13500000" algn="tl" rotWithShape="0">
                    <a:srgbClr val="000000">
                      <a:alpha val="43000"/>
                    </a:srgbClr>
                  </a:outerShdw>
                </a:effectLst>
              </a:rPr>
              <a:t>Setting limits</a:t>
            </a:r>
            <a:endParaRPr lang="en-AU" dirty="0">
              <a:effectLst>
                <a:outerShdw blurRad="95250" dist="50800" dir="13500000" algn="tl" rotWithShape="0">
                  <a:srgbClr val="000000">
                    <a:alpha val="43000"/>
                  </a:srgbClr>
                </a:outerShdw>
              </a:effectLst>
            </a:endParaRPr>
          </a:p>
        </p:txBody>
      </p:sp>
      <p:sp>
        <p:nvSpPr>
          <p:cNvPr id="19" name="TextBox 18"/>
          <p:cNvSpPr txBox="1"/>
          <p:nvPr/>
        </p:nvSpPr>
        <p:spPr>
          <a:xfrm>
            <a:off x="5004048" y="745540"/>
            <a:ext cx="4392488" cy="523220"/>
          </a:xfrm>
          <a:prstGeom prst="rect">
            <a:avLst/>
          </a:prstGeom>
          <a:noFill/>
        </p:spPr>
        <p:txBody>
          <a:bodyPr wrap="square" rtlCol="0">
            <a:spAutoFit/>
          </a:bodyPr>
          <a:lstStyle/>
          <a:p>
            <a:r>
              <a:rPr lang="en-US" sz="2800" i="1" dirty="0">
                <a:solidFill>
                  <a:schemeClr val="bg1">
                    <a:lumMod val="50000"/>
                  </a:schemeClr>
                </a:solidFill>
              </a:rPr>
              <a:t>n</a:t>
            </a:r>
            <a:r>
              <a:rPr lang="en-US" sz="2800" i="1" dirty="0" smtClean="0">
                <a:solidFill>
                  <a:schemeClr val="bg1">
                    <a:lumMod val="50000"/>
                  </a:schemeClr>
                </a:solidFill>
              </a:rPr>
              <a:t>on-directly / strategically</a:t>
            </a:r>
            <a:endParaRPr lang="en-US" sz="2800" i="1" dirty="0">
              <a:solidFill>
                <a:schemeClr val="bg1">
                  <a:lumMod val="50000"/>
                </a:schemeClr>
              </a:solidFill>
            </a:endParaRPr>
          </a:p>
        </p:txBody>
      </p:sp>
      <p:pic>
        <p:nvPicPr>
          <p:cNvPr id="21" name="Picture 20" descr="PencilLine.png"/>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684213" y="-1587500"/>
            <a:ext cx="6350001" cy="3175000"/>
          </a:xfrm>
          <a:prstGeom prst="rect">
            <a:avLst/>
          </a:prstGeom>
          <a:effectLst>
            <a:outerShdw blurRad="234950" dist="139700" dir="7920000" algn="tl" rotWithShape="0">
              <a:srgbClr val="000000">
                <a:alpha val="43000"/>
              </a:srgbClr>
            </a:outerShdw>
          </a:effectLst>
        </p:spPr>
      </p:pic>
      <p:sp>
        <p:nvSpPr>
          <p:cNvPr id="2" name="Title 1"/>
          <p:cNvSpPr>
            <a:spLocks noGrp="1"/>
          </p:cNvSpPr>
          <p:nvPr>
            <p:ph type="title"/>
          </p:nvPr>
        </p:nvSpPr>
        <p:spPr>
          <a:xfrm>
            <a:off x="839741" y="-26202"/>
            <a:ext cx="1248704" cy="254802"/>
          </a:xfrm>
        </p:spPr>
        <p:txBody>
          <a:bodyPr>
            <a:normAutofit/>
          </a:bodyPr>
          <a:lstStyle/>
          <a:p>
            <a:r>
              <a:rPr lang="en-US" sz="800" dirty="0" smtClean="0">
                <a:solidFill>
                  <a:srgbClr val="FFFFFF"/>
                </a:solidFill>
              </a:rPr>
              <a:t>Non-direct limit setting</a:t>
            </a:r>
            <a:endParaRPr lang="en-US" sz="800" dirty="0">
              <a:solidFill>
                <a:srgbClr val="FFFFFF"/>
              </a:solidFill>
            </a:endParaRPr>
          </a:p>
        </p:txBody>
      </p:sp>
    </p:spTree>
    <p:extLst>
      <p:ext uri="{BB962C8B-B14F-4D97-AF65-F5344CB8AC3E}">
        <p14:creationId xmlns:p14="http://schemas.microsoft.com/office/powerpoint/2010/main" val="142546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ctical_ignor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216" y="188640"/>
            <a:ext cx="2421508" cy="2127794"/>
          </a:xfrm>
          <a:prstGeom prst="rect">
            <a:avLst/>
          </a:prstGeom>
        </p:spPr>
      </p:pic>
      <p:sp>
        <p:nvSpPr>
          <p:cNvPr id="3" name="TextBox 2"/>
          <p:cNvSpPr txBox="1"/>
          <p:nvPr/>
        </p:nvSpPr>
        <p:spPr>
          <a:xfrm>
            <a:off x="2339752" y="476672"/>
            <a:ext cx="3960440" cy="707886"/>
          </a:xfrm>
          <a:prstGeom prst="rect">
            <a:avLst/>
          </a:prstGeom>
          <a:noFill/>
        </p:spPr>
        <p:txBody>
          <a:bodyPr wrap="square" rtlCol="0">
            <a:spAutoFit/>
          </a:bodyPr>
          <a:lstStyle/>
          <a:p>
            <a:r>
              <a:rPr lang="en-US" sz="4000" dirty="0" smtClean="0">
                <a:effectLst>
                  <a:outerShdw blurRad="50800" dist="38100" dir="18900000" algn="bl" rotWithShape="0">
                    <a:prstClr val="black">
                      <a:alpha val="40000"/>
                    </a:prstClr>
                  </a:outerShdw>
                </a:effectLst>
              </a:rPr>
              <a:t>Tactical ignoring</a:t>
            </a:r>
            <a:endParaRPr lang="en-US" sz="4000" dirty="0">
              <a:effectLst>
                <a:outerShdw blurRad="50800" dist="38100" dir="18900000" algn="bl" rotWithShape="0">
                  <a:prstClr val="black">
                    <a:alpha val="40000"/>
                  </a:prstClr>
                </a:outerShdw>
              </a:effectLst>
            </a:endParaRPr>
          </a:p>
        </p:txBody>
      </p:sp>
      <p:sp>
        <p:nvSpPr>
          <p:cNvPr id="4" name="Rectangle 3"/>
          <p:cNvSpPr/>
          <p:nvPr/>
        </p:nvSpPr>
        <p:spPr>
          <a:xfrm>
            <a:off x="467544" y="3526150"/>
            <a:ext cx="8323678" cy="2154436"/>
          </a:xfrm>
          <a:prstGeom prst="rect">
            <a:avLst/>
          </a:prstGeom>
        </p:spPr>
        <p:txBody>
          <a:bodyPr wrap="square">
            <a:spAutoFit/>
          </a:bodyPr>
          <a:lstStyle/>
          <a:p>
            <a:r>
              <a:rPr lang="en-US" sz="2400" dirty="0"/>
              <a:t>F</a:t>
            </a:r>
            <a:r>
              <a:rPr lang="en-US" sz="2400" dirty="0" smtClean="0"/>
              <a:t>or </a:t>
            </a:r>
            <a:r>
              <a:rPr lang="en-US" sz="2400" dirty="0"/>
              <a:t>example </a:t>
            </a:r>
            <a:r>
              <a:rPr lang="en-US" sz="2400" dirty="0" smtClean="0"/>
              <a:t>- </a:t>
            </a:r>
            <a:r>
              <a:rPr lang="en-US" sz="2400" dirty="0"/>
              <a:t>a teacher ignores several students calling </a:t>
            </a:r>
            <a:r>
              <a:rPr lang="en-US" sz="2400" dirty="0" smtClean="0"/>
              <a:t>out. A </a:t>
            </a:r>
            <a:r>
              <a:rPr lang="en-US" sz="2400" dirty="0"/>
              <a:t>general rule reminder is given to the whole class: </a:t>
            </a:r>
            <a:endParaRPr lang="en-US" sz="2400" dirty="0" smtClean="0"/>
          </a:p>
          <a:p>
            <a:endParaRPr lang="en-US" sz="2400" dirty="0"/>
          </a:p>
          <a:p>
            <a:r>
              <a:rPr lang="en-US" sz="2400" dirty="0" smtClean="0"/>
              <a:t>'</a:t>
            </a:r>
            <a:r>
              <a:rPr lang="en-US" sz="2400" dirty="0"/>
              <a:t>Remember our rule for hands up, everyone.' </a:t>
            </a:r>
          </a:p>
          <a:p>
            <a:endParaRPr lang="en-US" sz="2000" dirty="0"/>
          </a:p>
          <a:p>
            <a:endParaRPr lang="en-US" dirty="0"/>
          </a:p>
        </p:txBody>
      </p:sp>
      <p:sp>
        <p:nvSpPr>
          <p:cNvPr id="5" name="TextBox 4"/>
          <p:cNvSpPr txBox="1"/>
          <p:nvPr/>
        </p:nvSpPr>
        <p:spPr>
          <a:xfrm>
            <a:off x="467544" y="1628800"/>
            <a:ext cx="6048672" cy="1569660"/>
          </a:xfrm>
          <a:prstGeom prst="rect">
            <a:avLst/>
          </a:prstGeom>
          <a:noFill/>
        </p:spPr>
        <p:txBody>
          <a:bodyPr wrap="square" rtlCol="0">
            <a:spAutoFit/>
          </a:bodyPr>
          <a:lstStyle/>
          <a:p>
            <a:r>
              <a:rPr lang="en-US" sz="2400" dirty="0"/>
              <a:t>Tactical ignoring is a conscious decision to ignore certain behaviour and keep the focus on the flow of the lesson, or on acknowledging and reinforcing positive behaviour. </a:t>
            </a:r>
          </a:p>
        </p:txBody>
      </p:sp>
      <p:sp>
        <p:nvSpPr>
          <p:cNvPr id="6" name="Rectangle 5"/>
          <p:cNvSpPr/>
          <p:nvPr/>
        </p:nvSpPr>
        <p:spPr>
          <a:xfrm>
            <a:off x="827584" y="6309320"/>
            <a:ext cx="7200800" cy="307777"/>
          </a:xfrm>
          <a:prstGeom prst="rect">
            <a:avLst/>
          </a:prstGeom>
        </p:spPr>
        <p:txBody>
          <a:bodyPr wrap="square">
            <a:spAutoFit/>
          </a:bodyPr>
          <a:lstStyle/>
          <a:p>
            <a:pPr lvl="0"/>
            <a:r>
              <a:rPr lang="en-US" sz="1400" dirty="0">
                <a:solidFill>
                  <a:srgbClr val="000000"/>
                </a:solidFill>
              </a:rPr>
              <a:t>Rogers, B. (2007) Behaviour Management: A Whole-School Approach. UK: Sage (p139)</a:t>
            </a:r>
          </a:p>
        </p:txBody>
      </p:sp>
      <p:sp>
        <p:nvSpPr>
          <p:cNvPr id="7" name="Title 6"/>
          <p:cNvSpPr>
            <a:spLocks noGrp="1"/>
          </p:cNvSpPr>
          <p:nvPr>
            <p:ph type="title" idx="4294967295"/>
          </p:nvPr>
        </p:nvSpPr>
        <p:spPr>
          <a:xfrm>
            <a:off x="0" y="0"/>
            <a:ext cx="945444" cy="188640"/>
          </a:xfrm>
        </p:spPr>
        <p:txBody>
          <a:bodyPr>
            <a:normAutofit fontScale="90000"/>
          </a:bodyPr>
          <a:lstStyle/>
          <a:p>
            <a:r>
              <a:rPr lang="en-US" sz="800" dirty="0" smtClean="0">
                <a:solidFill>
                  <a:srgbClr val="FFFFFF"/>
                </a:solidFill>
              </a:rPr>
              <a:t>Tactical ignoring</a:t>
            </a:r>
            <a:endParaRPr lang="en-US" sz="800" dirty="0">
              <a:solidFill>
                <a:srgbClr val="FFFFFF"/>
              </a:solidFill>
            </a:endParaRPr>
          </a:p>
        </p:txBody>
      </p:sp>
    </p:spTree>
    <p:extLst>
      <p:ext uri="{BB962C8B-B14F-4D97-AF65-F5344CB8AC3E}">
        <p14:creationId xmlns:p14="http://schemas.microsoft.com/office/powerpoint/2010/main" val="16964226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ctical_ignor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216" y="188640"/>
            <a:ext cx="2421508" cy="2127794"/>
          </a:xfrm>
          <a:prstGeom prst="rect">
            <a:avLst/>
          </a:prstGeom>
        </p:spPr>
      </p:pic>
      <p:sp>
        <p:nvSpPr>
          <p:cNvPr id="3" name="TextBox 2"/>
          <p:cNvSpPr txBox="1"/>
          <p:nvPr/>
        </p:nvSpPr>
        <p:spPr>
          <a:xfrm>
            <a:off x="2339752" y="476672"/>
            <a:ext cx="3960440" cy="707886"/>
          </a:xfrm>
          <a:prstGeom prst="rect">
            <a:avLst/>
          </a:prstGeom>
          <a:noFill/>
        </p:spPr>
        <p:txBody>
          <a:bodyPr wrap="square" rtlCol="0">
            <a:spAutoFit/>
          </a:bodyPr>
          <a:lstStyle/>
          <a:p>
            <a:r>
              <a:rPr lang="en-US" sz="4000" dirty="0" smtClean="0">
                <a:effectLst>
                  <a:outerShdw blurRad="50800" dist="38100" dir="18900000" algn="bl" rotWithShape="0">
                    <a:prstClr val="black">
                      <a:alpha val="40000"/>
                    </a:prstClr>
                  </a:outerShdw>
                </a:effectLst>
              </a:rPr>
              <a:t>Tactical ignoring</a:t>
            </a:r>
            <a:endParaRPr lang="en-US" sz="4000" dirty="0">
              <a:effectLst>
                <a:outerShdw blurRad="50800" dist="38100" dir="18900000" algn="bl" rotWithShape="0">
                  <a:prstClr val="black">
                    <a:alpha val="40000"/>
                  </a:prstClr>
                </a:outerShdw>
              </a:effectLst>
            </a:endParaRPr>
          </a:p>
        </p:txBody>
      </p:sp>
      <p:pic>
        <p:nvPicPr>
          <p:cNvPr id="6" name="SHH_Gumnut_wid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9672" y="2420888"/>
            <a:ext cx="6017811" cy="3744416"/>
          </a:xfrm>
          <a:prstGeom prst="rect">
            <a:avLst/>
          </a:prstGeom>
        </p:spPr>
      </p:pic>
      <p:pic>
        <p:nvPicPr>
          <p:cNvPr id="4" name="Picture 3" descr="Gumnet_cottag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2344" y="2348880"/>
            <a:ext cx="6096000" cy="4064000"/>
          </a:xfrm>
          <a:prstGeom prst="rect">
            <a:avLst/>
          </a:prstGeom>
        </p:spPr>
      </p:pic>
      <p:sp>
        <p:nvSpPr>
          <p:cNvPr id="5" name="Title 4"/>
          <p:cNvSpPr>
            <a:spLocks noGrp="1"/>
          </p:cNvSpPr>
          <p:nvPr>
            <p:ph type="title" idx="4294967295"/>
          </p:nvPr>
        </p:nvSpPr>
        <p:spPr>
          <a:xfrm>
            <a:off x="1" y="13336"/>
            <a:ext cx="1086556" cy="233080"/>
          </a:xfrm>
        </p:spPr>
        <p:txBody>
          <a:bodyPr>
            <a:normAutofit/>
          </a:bodyPr>
          <a:lstStyle/>
          <a:p>
            <a:r>
              <a:rPr lang="en-US" sz="800" dirty="0" smtClean="0">
                <a:solidFill>
                  <a:srgbClr val="FFFFFF"/>
                </a:solidFill>
              </a:rPr>
              <a:t>Gumnut cottage</a:t>
            </a:r>
            <a:endParaRPr lang="en-US" sz="800" dirty="0">
              <a:solidFill>
                <a:srgbClr val="FFFFFF"/>
              </a:solidFill>
            </a:endParaRPr>
          </a:p>
        </p:txBody>
      </p:sp>
    </p:spTree>
    <p:extLst>
      <p:ext uri="{BB962C8B-B14F-4D97-AF65-F5344CB8AC3E}">
        <p14:creationId xmlns:p14="http://schemas.microsoft.com/office/powerpoint/2010/main" val="62243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 presetClass="mediacall" presetSubtype="0" fill="hold" nodeType="withEffect">
                                  <p:stCondLst>
                                    <p:cond delay="1000"/>
                                  </p:stCondLst>
                                  <p:childTnLst>
                                    <p:cmd type="call" cmd="playFrom(0.0)">
                                      <p:cBhvr>
                                        <p:cTn id="12" dur="1558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p:cMediaNode vol="80000">
                <p:cTn id="18"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ducation_banner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81" y="0"/>
            <a:ext cx="9144000" cy="1362235"/>
          </a:xfrm>
          <a:prstGeom prst="rect">
            <a:avLst/>
          </a:prstGeom>
        </p:spPr>
      </p:pic>
      <p:sp>
        <p:nvSpPr>
          <p:cNvPr id="6" name="TextBox 5"/>
          <p:cNvSpPr txBox="1"/>
          <p:nvPr/>
        </p:nvSpPr>
        <p:spPr>
          <a:xfrm>
            <a:off x="1671459" y="1829449"/>
            <a:ext cx="6522234" cy="4329391"/>
          </a:xfrm>
          <a:prstGeom prst="rect">
            <a:avLst/>
          </a:prstGeom>
          <a:noFill/>
        </p:spPr>
        <p:txBody>
          <a:bodyPr wrap="square" rtlCol="0">
            <a:spAutoFit/>
          </a:bodyPr>
          <a:lstStyle/>
          <a:p>
            <a:pPr>
              <a:lnSpc>
                <a:spcPct val="200000"/>
              </a:lnSpc>
            </a:pPr>
            <a:r>
              <a:rPr lang="en-US" sz="2800" dirty="0" smtClean="0">
                <a:latin typeface="Arial"/>
                <a:cs typeface="Arial"/>
              </a:rPr>
              <a:t>This week</a:t>
            </a:r>
          </a:p>
          <a:p>
            <a:pPr marL="457200" indent="-457200">
              <a:lnSpc>
                <a:spcPct val="200000"/>
              </a:lnSpc>
              <a:buFont typeface="Arial"/>
              <a:buChar char="•"/>
            </a:pPr>
            <a:r>
              <a:rPr lang="en-US" sz="2800" dirty="0" smtClean="0">
                <a:latin typeface="Arial"/>
                <a:cs typeface="Arial"/>
              </a:rPr>
              <a:t>planning for </a:t>
            </a:r>
            <a:r>
              <a:rPr lang="en-US" sz="2800" dirty="0" err="1" smtClean="0">
                <a:latin typeface="Arial"/>
                <a:cs typeface="Arial"/>
              </a:rPr>
              <a:t>behaviour</a:t>
            </a:r>
            <a:r>
              <a:rPr lang="en-US" sz="2800" dirty="0" smtClean="0">
                <a:latin typeface="Arial"/>
                <a:cs typeface="Arial"/>
              </a:rPr>
              <a:t> </a:t>
            </a:r>
          </a:p>
          <a:p>
            <a:pPr marL="457200" indent="-457200">
              <a:lnSpc>
                <a:spcPct val="200000"/>
              </a:lnSpc>
              <a:buFont typeface="Arial"/>
              <a:buChar char="•"/>
            </a:pPr>
            <a:r>
              <a:rPr lang="en-US" sz="2800" dirty="0" smtClean="0">
                <a:latin typeface="Arial"/>
                <a:cs typeface="Arial"/>
              </a:rPr>
              <a:t>overview of models – continuum</a:t>
            </a:r>
          </a:p>
          <a:p>
            <a:pPr marL="457200" indent="-457200">
              <a:lnSpc>
                <a:spcPct val="200000"/>
              </a:lnSpc>
              <a:buFont typeface="Arial"/>
              <a:buChar char="•"/>
            </a:pPr>
            <a:r>
              <a:rPr lang="en-US" sz="2800" dirty="0" smtClean="0">
                <a:latin typeface="Arial"/>
                <a:cs typeface="Arial"/>
              </a:rPr>
              <a:t>Key skills to development</a:t>
            </a:r>
          </a:p>
          <a:p>
            <a:pPr marL="457200" indent="-457200">
              <a:lnSpc>
                <a:spcPct val="200000"/>
              </a:lnSpc>
              <a:buFont typeface="Arial"/>
              <a:buChar char="•"/>
            </a:pPr>
            <a:r>
              <a:rPr lang="en-US" sz="2800" dirty="0" smtClean="0">
                <a:latin typeface="Arial"/>
                <a:cs typeface="Arial"/>
              </a:rPr>
              <a:t>Dummies guide to teaching</a:t>
            </a:r>
            <a:endParaRPr lang="en-US" sz="2800" dirty="0">
              <a:latin typeface="Arial"/>
              <a:cs typeface="Arial"/>
            </a:endParaRPr>
          </a:p>
        </p:txBody>
      </p:sp>
      <p:sp>
        <p:nvSpPr>
          <p:cNvPr id="7" name="TextBox 6"/>
          <p:cNvSpPr txBox="1"/>
          <p:nvPr/>
        </p:nvSpPr>
        <p:spPr>
          <a:xfrm>
            <a:off x="1666567" y="1362235"/>
            <a:ext cx="6681020" cy="461665"/>
          </a:xfrm>
          <a:prstGeom prst="rect">
            <a:avLst/>
          </a:prstGeom>
          <a:noFill/>
        </p:spPr>
        <p:txBody>
          <a:bodyPr wrap="square" rtlCol="0">
            <a:spAutoFit/>
          </a:bodyPr>
          <a:lstStyle/>
          <a:p>
            <a:r>
              <a:rPr lang="en-US" sz="2400" dirty="0" smtClean="0"/>
              <a:t>EDPS302 - Creating Positive Learning Environments</a:t>
            </a:r>
            <a:endParaRPr lang="en-US" sz="2400" dirty="0"/>
          </a:p>
        </p:txBody>
      </p:sp>
    </p:spTree>
    <p:extLst>
      <p:ext uri="{BB962C8B-B14F-4D97-AF65-F5344CB8AC3E}">
        <p14:creationId xmlns:p14="http://schemas.microsoft.com/office/powerpoint/2010/main" val="3952122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sten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8916" y="83970"/>
            <a:ext cx="1147756" cy="1724328"/>
          </a:xfrm>
          <a:prstGeom prst="rect">
            <a:avLst/>
          </a:prstGeom>
          <a:effectLst>
            <a:softEdge rad="76200"/>
          </a:effectLst>
        </p:spPr>
      </p:pic>
      <p:sp>
        <p:nvSpPr>
          <p:cNvPr id="3" name="TextBox 2"/>
          <p:cNvSpPr txBox="1"/>
          <p:nvPr/>
        </p:nvSpPr>
        <p:spPr>
          <a:xfrm>
            <a:off x="818629" y="490310"/>
            <a:ext cx="7598573" cy="584776"/>
          </a:xfrm>
          <a:prstGeom prst="rect">
            <a:avLst/>
          </a:prstGeom>
          <a:noFill/>
        </p:spPr>
        <p:txBody>
          <a:bodyPr wrap="square" rtlCol="0">
            <a:spAutoFit/>
          </a:bodyPr>
          <a:lstStyle/>
          <a:p>
            <a:r>
              <a:rPr lang="en-US" sz="3200" b="1" dirty="0" smtClean="0">
                <a:ln>
                  <a:solidFill>
                    <a:srgbClr val="000000"/>
                  </a:solidFill>
                </a:ln>
                <a:gradFill flip="none" rotWithShape="1">
                  <a:gsLst>
                    <a:gs pos="0">
                      <a:srgbClr val="FF0000"/>
                    </a:gs>
                    <a:gs pos="100000">
                      <a:srgbClr val="008000"/>
                    </a:gs>
                    <a:gs pos="51000">
                      <a:srgbClr val="FFCC00"/>
                    </a:gs>
                  </a:gsLst>
                  <a:lin ang="7440000" scaled="0"/>
                  <a:tileRect/>
                </a:gradFill>
                <a:effectLst>
                  <a:outerShdw blurRad="50800" dist="38100" dir="18900000" algn="bl" rotWithShape="0">
                    <a:prstClr val="black">
                      <a:alpha val="40000"/>
                    </a:prstClr>
                  </a:outerShdw>
                </a:effectLst>
              </a:rPr>
              <a:t>Reflective or empathic listening skills</a:t>
            </a:r>
            <a:endParaRPr lang="en-US" sz="3200" b="1" dirty="0">
              <a:ln>
                <a:solidFill>
                  <a:srgbClr val="000000"/>
                </a:solidFill>
              </a:ln>
              <a:gradFill flip="none" rotWithShape="1">
                <a:gsLst>
                  <a:gs pos="0">
                    <a:srgbClr val="FF0000"/>
                  </a:gs>
                  <a:gs pos="100000">
                    <a:srgbClr val="008000"/>
                  </a:gs>
                  <a:gs pos="51000">
                    <a:srgbClr val="FFCC00"/>
                  </a:gs>
                </a:gsLst>
                <a:lin ang="7440000" scaled="0"/>
                <a:tileRect/>
              </a:gradFill>
              <a:effectLst>
                <a:outerShdw blurRad="50800" dist="38100" dir="18900000" algn="bl" rotWithShape="0">
                  <a:prstClr val="black">
                    <a:alpha val="40000"/>
                  </a:prstClr>
                </a:outerShdw>
              </a:effectLst>
            </a:endParaRPr>
          </a:p>
        </p:txBody>
      </p:sp>
      <p:sp>
        <p:nvSpPr>
          <p:cNvPr id="6" name="TextBox 5"/>
          <p:cNvSpPr txBox="1"/>
          <p:nvPr/>
        </p:nvSpPr>
        <p:spPr>
          <a:xfrm>
            <a:off x="2141690" y="1328580"/>
            <a:ext cx="3840611" cy="461665"/>
          </a:xfrm>
          <a:prstGeom prst="rect">
            <a:avLst/>
          </a:prstGeom>
          <a:noFill/>
        </p:spPr>
        <p:txBody>
          <a:bodyPr wrap="square" rtlCol="0">
            <a:spAutoFit/>
          </a:bodyPr>
          <a:lstStyle/>
          <a:p>
            <a:r>
              <a:rPr lang="en-US" sz="2400" dirty="0"/>
              <a:t>Some </a:t>
            </a:r>
            <a:r>
              <a:rPr lang="en-US" sz="2400" dirty="0" smtClean="0"/>
              <a:t>key principles:</a:t>
            </a:r>
            <a:endParaRPr lang="en-US" sz="2400" dirty="0"/>
          </a:p>
        </p:txBody>
      </p:sp>
      <p:sp>
        <p:nvSpPr>
          <p:cNvPr id="7" name="Rectangle 6"/>
          <p:cNvSpPr/>
          <p:nvPr/>
        </p:nvSpPr>
        <p:spPr>
          <a:xfrm>
            <a:off x="92487" y="3024710"/>
            <a:ext cx="4336514" cy="1015663"/>
          </a:xfrm>
          <a:prstGeom prst="rect">
            <a:avLst/>
          </a:prstGeom>
        </p:spPr>
        <p:txBody>
          <a:bodyPr wrap="square">
            <a:spAutoFit/>
          </a:bodyPr>
          <a:lstStyle/>
          <a:p>
            <a:pPr marL="342900" indent="-342900">
              <a:buFont typeface="Wingdings" charset="2"/>
              <a:buChar char="§"/>
            </a:pPr>
            <a:r>
              <a:rPr lang="en-US" sz="2000" dirty="0"/>
              <a:t>Responding with acceptance and empathy, not with indifference, cold </a:t>
            </a:r>
            <a:r>
              <a:rPr lang="en-US" sz="2000" dirty="0" smtClean="0"/>
              <a:t>objectivity </a:t>
            </a:r>
            <a:r>
              <a:rPr lang="en-US" sz="2000" dirty="0"/>
              <a:t>or fake concern.</a:t>
            </a:r>
          </a:p>
        </p:txBody>
      </p:sp>
      <p:sp>
        <p:nvSpPr>
          <p:cNvPr id="8" name="Rectangle 7"/>
          <p:cNvSpPr/>
          <p:nvPr/>
        </p:nvSpPr>
        <p:spPr>
          <a:xfrm>
            <a:off x="1372911" y="5950111"/>
            <a:ext cx="7537568" cy="707886"/>
          </a:xfrm>
          <a:prstGeom prst="rect">
            <a:avLst/>
          </a:prstGeom>
        </p:spPr>
        <p:txBody>
          <a:bodyPr wrap="square">
            <a:spAutoFit/>
          </a:bodyPr>
          <a:lstStyle/>
          <a:p>
            <a:pPr marL="342900" indent="-342900">
              <a:buFont typeface="Wingdings" charset="2"/>
              <a:buChar char="§"/>
            </a:pPr>
            <a:r>
              <a:rPr lang="en-US" sz="2000" dirty="0" smtClean="0"/>
              <a:t>Sensing </a:t>
            </a:r>
            <a:r>
              <a:rPr lang="en-US" sz="2000" dirty="0"/>
              <a:t>of the other's frame of reference while avoiding the temptation to respond from the listener's frame of reference.</a:t>
            </a:r>
          </a:p>
        </p:txBody>
      </p:sp>
      <p:sp>
        <p:nvSpPr>
          <p:cNvPr id="9" name="Rectangle 8"/>
          <p:cNvSpPr/>
          <p:nvPr/>
        </p:nvSpPr>
        <p:spPr>
          <a:xfrm>
            <a:off x="4429001" y="2177110"/>
            <a:ext cx="4429003" cy="1015663"/>
          </a:xfrm>
          <a:prstGeom prst="rect">
            <a:avLst/>
          </a:prstGeom>
        </p:spPr>
        <p:txBody>
          <a:bodyPr wrap="square">
            <a:spAutoFit/>
          </a:bodyPr>
          <a:lstStyle/>
          <a:p>
            <a:pPr marL="342900" indent="-342900">
              <a:buFont typeface="Wingdings" charset="2"/>
              <a:buChar char="§"/>
            </a:pPr>
            <a:r>
              <a:rPr lang="en-US" sz="2000" dirty="0"/>
              <a:t>Trying to understand the feelings contained in what the other is saying, not just the facts or ideas.</a:t>
            </a:r>
          </a:p>
        </p:txBody>
      </p:sp>
      <p:sp>
        <p:nvSpPr>
          <p:cNvPr id="10" name="Rectangle 9"/>
          <p:cNvSpPr/>
          <p:nvPr/>
        </p:nvSpPr>
        <p:spPr>
          <a:xfrm>
            <a:off x="3851761" y="4040373"/>
            <a:ext cx="5281743" cy="1015663"/>
          </a:xfrm>
          <a:prstGeom prst="rect">
            <a:avLst/>
          </a:prstGeom>
        </p:spPr>
        <p:txBody>
          <a:bodyPr wrap="square">
            <a:spAutoFit/>
          </a:bodyPr>
          <a:lstStyle/>
          <a:p>
            <a:pPr marL="342900" indent="-342900">
              <a:buFont typeface="Wingdings" charset="2"/>
              <a:buChar char="§"/>
            </a:pPr>
            <a:r>
              <a:rPr lang="en-US" sz="2000" dirty="0" smtClean="0"/>
              <a:t>Restating and clarifying what the other has said, </a:t>
            </a:r>
            <a:r>
              <a:rPr lang="en-US" sz="2000" dirty="0"/>
              <a:t>not asking questions or telling what the listener feels, </a:t>
            </a:r>
            <a:r>
              <a:rPr lang="en-US" sz="2000" dirty="0" smtClean="0"/>
              <a:t>believes </a:t>
            </a:r>
            <a:r>
              <a:rPr lang="en-US" sz="2000" dirty="0"/>
              <a:t>or wants.</a:t>
            </a:r>
          </a:p>
        </p:txBody>
      </p:sp>
      <p:sp>
        <p:nvSpPr>
          <p:cNvPr id="11" name="Rectangle 10"/>
          <p:cNvSpPr/>
          <p:nvPr/>
        </p:nvSpPr>
        <p:spPr>
          <a:xfrm>
            <a:off x="365037" y="5108516"/>
            <a:ext cx="5522807" cy="707886"/>
          </a:xfrm>
          <a:prstGeom prst="rect">
            <a:avLst/>
          </a:prstGeom>
        </p:spPr>
        <p:txBody>
          <a:bodyPr wrap="square">
            <a:spAutoFit/>
          </a:bodyPr>
          <a:lstStyle/>
          <a:p>
            <a:pPr marL="342900" indent="-342900">
              <a:buFont typeface="Wingdings" charset="2"/>
              <a:buChar char="§"/>
            </a:pPr>
            <a:r>
              <a:rPr lang="en-US" sz="2000" dirty="0"/>
              <a:t>Responding to what is personal rather than to what is impersonal, </a:t>
            </a:r>
            <a:r>
              <a:rPr lang="en-US" sz="2000" dirty="0" smtClean="0"/>
              <a:t>distant </a:t>
            </a:r>
            <a:r>
              <a:rPr lang="en-US" sz="2000" dirty="0"/>
              <a:t>or abstract</a:t>
            </a:r>
            <a:r>
              <a:rPr lang="en-US" dirty="0"/>
              <a:t>.</a:t>
            </a:r>
          </a:p>
        </p:txBody>
      </p:sp>
      <p:sp>
        <p:nvSpPr>
          <p:cNvPr id="12" name="Rectangle 11"/>
          <p:cNvSpPr/>
          <p:nvPr/>
        </p:nvSpPr>
        <p:spPr>
          <a:xfrm>
            <a:off x="503771" y="1954069"/>
            <a:ext cx="3493264" cy="400110"/>
          </a:xfrm>
          <a:prstGeom prst="rect">
            <a:avLst/>
          </a:prstGeom>
          <a:noFill/>
          <a:effectLst>
            <a:softEdge rad="101600"/>
          </a:effectLst>
        </p:spPr>
        <p:txBody>
          <a:bodyPr wrap="none">
            <a:spAutoFit/>
          </a:bodyPr>
          <a:lstStyle/>
          <a:p>
            <a:pPr marL="342900" indent="-342900">
              <a:buFont typeface="Wingdings" charset="2"/>
              <a:buChar char="§"/>
            </a:pPr>
            <a:r>
              <a:rPr lang="en-US" sz="2000" dirty="0"/>
              <a:t>More listening than talking</a:t>
            </a:r>
          </a:p>
        </p:txBody>
      </p:sp>
      <p:sp>
        <p:nvSpPr>
          <p:cNvPr id="4" name="Title 3"/>
          <p:cNvSpPr>
            <a:spLocks noGrp="1"/>
          </p:cNvSpPr>
          <p:nvPr>
            <p:ph type="title" idx="4294967295"/>
          </p:nvPr>
        </p:nvSpPr>
        <p:spPr>
          <a:xfrm>
            <a:off x="7547277" y="58966"/>
            <a:ext cx="1586227" cy="215672"/>
          </a:xfrm>
        </p:spPr>
        <p:txBody>
          <a:bodyPr>
            <a:normAutofit fontScale="90000"/>
          </a:bodyPr>
          <a:lstStyle/>
          <a:p>
            <a:r>
              <a:rPr lang="en-US" sz="900" dirty="0" smtClean="0">
                <a:solidFill>
                  <a:srgbClr val="FFFFFF"/>
                </a:solidFill>
              </a:rPr>
              <a:t>Empathic</a:t>
            </a:r>
            <a:r>
              <a:rPr lang="en-US" sz="900" baseline="0" dirty="0" smtClean="0">
                <a:solidFill>
                  <a:srgbClr val="FFFFFF"/>
                </a:solidFill>
              </a:rPr>
              <a:t> listening</a:t>
            </a:r>
            <a:endParaRPr lang="en-US" sz="900" dirty="0">
              <a:solidFill>
                <a:srgbClr val="FFFFFF"/>
              </a:solidFill>
            </a:endParaRPr>
          </a:p>
        </p:txBody>
      </p:sp>
    </p:spTree>
    <p:extLst>
      <p:ext uri="{BB962C8B-B14F-4D97-AF65-F5344CB8AC3E}">
        <p14:creationId xmlns:p14="http://schemas.microsoft.com/office/powerpoint/2010/main" val="308764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sten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8916" y="83970"/>
            <a:ext cx="1147756" cy="1724328"/>
          </a:xfrm>
          <a:prstGeom prst="rect">
            <a:avLst/>
          </a:prstGeom>
          <a:effectLst>
            <a:softEdge rad="76200"/>
          </a:effectLst>
        </p:spPr>
      </p:pic>
      <p:sp>
        <p:nvSpPr>
          <p:cNvPr id="3" name="TextBox 2"/>
          <p:cNvSpPr txBox="1"/>
          <p:nvPr/>
        </p:nvSpPr>
        <p:spPr>
          <a:xfrm>
            <a:off x="818629" y="490310"/>
            <a:ext cx="7598573" cy="584776"/>
          </a:xfrm>
          <a:prstGeom prst="rect">
            <a:avLst/>
          </a:prstGeom>
          <a:noFill/>
        </p:spPr>
        <p:txBody>
          <a:bodyPr wrap="square" rtlCol="0">
            <a:spAutoFit/>
          </a:bodyPr>
          <a:lstStyle/>
          <a:p>
            <a:r>
              <a:rPr lang="en-US" sz="3200" b="1" dirty="0" smtClean="0">
                <a:ln>
                  <a:solidFill>
                    <a:srgbClr val="000000"/>
                  </a:solidFill>
                </a:ln>
                <a:gradFill flip="none" rotWithShape="1">
                  <a:gsLst>
                    <a:gs pos="0">
                      <a:srgbClr val="FF0000"/>
                    </a:gs>
                    <a:gs pos="100000">
                      <a:srgbClr val="008000"/>
                    </a:gs>
                    <a:gs pos="51000">
                      <a:srgbClr val="FFCC00"/>
                    </a:gs>
                  </a:gsLst>
                  <a:lin ang="7440000" scaled="0"/>
                  <a:tileRect/>
                </a:gradFill>
                <a:effectLst>
                  <a:outerShdw blurRad="50800" dist="38100" dir="18900000" algn="bl" rotWithShape="0">
                    <a:prstClr val="black">
                      <a:alpha val="40000"/>
                    </a:prstClr>
                  </a:outerShdw>
                </a:effectLst>
              </a:rPr>
              <a:t>Reflective or empathic listening skills</a:t>
            </a:r>
            <a:endParaRPr lang="en-US" sz="3200" b="1" dirty="0">
              <a:ln>
                <a:solidFill>
                  <a:srgbClr val="000000"/>
                </a:solidFill>
              </a:ln>
              <a:gradFill flip="none" rotWithShape="1">
                <a:gsLst>
                  <a:gs pos="0">
                    <a:srgbClr val="FF0000"/>
                  </a:gs>
                  <a:gs pos="100000">
                    <a:srgbClr val="008000"/>
                  </a:gs>
                  <a:gs pos="51000">
                    <a:srgbClr val="FFCC00"/>
                  </a:gs>
                </a:gsLst>
                <a:lin ang="7440000" scaled="0"/>
                <a:tileRect/>
              </a:gradFill>
              <a:effectLst>
                <a:outerShdw blurRad="50800" dist="38100" dir="18900000" algn="bl" rotWithShape="0">
                  <a:prstClr val="black">
                    <a:alpha val="40000"/>
                  </a:prstClr>
                </a:outerShdw>
              </a:effectLst>
            </a:endParaRPr>
          </a:p>
        </p:txBody>
      </p:sp>
      <p:sp>
        <p:nvSpPr>
          <p:cNvPr id="6" name="TextBox 5"/>
          <p:cNvSpPr txBox="1"/>
          <p:nvPr/>
        </p:nvSpPr>
        <p:spPr>
          <a:xfrm>
            <a:off x="1691680" y="1268760"/>
            <a:ext cx="3840611" cy="430887"/>
          </a:xfrm>
          <a:prstGeom prst="rect">
            <a:avLst/>
          </a:prstGeom>
          <a:noFill/>
        </p:spPr>
        <p:txBody>
          <a:bodyPr wrap="square" rtlCol="0">
            <a:spAutoFit/>
          </a:bodyPr>
          <a:lstStyle/>
          <a:p>
            <a:pPr algn="l"/>
            <a:r>
              <a:rPr lang="en-US" sz="2400" b="0" i="0" dirty="0" smtClean="0">
                <a:solidFill>
                  <a:schemeClr val="tx1"/>
                </a:solidFill>
              </a:rPr>
              <a:t>A simple script:</a:t>
            </a:r>
            <a:endParaRPr lang="en-US" sz="2400" b="0" i="0" dirty="0">
              <a:solidFill>
                <a:schemeClr val="tx1"/>
              </a:solidFill>
            </a:endParaRPr>
          </a:p>
        </p:txBody>
      </p:sp>
      <p:sp>
        <p:nvSpPr>
          <p:cNvPr id="7" name="Rectangle 6"/>
          <p:cNvSpPr/>
          <p:nvPr/>
        </p:nvSpPr>
        <p:spPr>
          <a:xfrm>
            <a:off x="1691680" y="2924944"/>
            <a:ext cx="6855778" cy="1559401"/>
          </a:xfrm>
          <a:prstGeom prst="rect">
            <a:avLst/>
          </a:prstGeom>
        </p:spPr>
        <p:txBody>
          <a:bodyPr wrap="square">
            <a:spAutoFit/>
          </a:bodyPr>
          <a:lstStyle/>
          <a:p>
            <a:pPr marL="342900" indent="-342900" algn="l">
              <a:lnSpc>
                <a:spcPct val="120000"/>
              </a:lnSpc>
              <a:buFont typeface="Wingdings" charset="2"/>
              <a:buChar char="§"/>
            </a:pPr>
            <a:r>
              <a:rPr lang="en-US" sz="2000" b="0" i="0" dirty="0">
                <a:solidFill>
                  <a:schemeClr val="tx1"/>
                </a:solidFill>
              </a:rPr>
              <a:t>You feel angry when . . . . </a:t>
            </a:r>
            <a:endParaRPr lang="en-US" sz="2000" b="0" i="0" dirty="0" smtClean="0">
              <a:solidFill>
                <a:schemeClr val="tx1"/>
              </a:solidFill>
            </a:endParaRPr>
          </a:p>
          <a:p>
            <a:pPr marL="342900" indent="-342900" algn="l">
              <a:lnSpc>
                <a:spcPct val="120000"/>
              </a:lnSpc>
              <a:buFont typeface="Wingdings" charset="2"/>
              <a:buChar char="§"/>
            </a:pPr>
            <a:r>
              <a:rPr lang="en-US" sz="2000" b="0" i="0" dirty="0" smtClean="0">
                <a:solidFill>
                  <a:schemeClr val="tx1"/>
                </a:solidFill>
              </a:rPr>
              <a:t>So you are angry/frustrated/disappointed that . . . .</a:t>
            </a:r>
          </a:p>
          <a:p>
            <a:pPr marL="342900" indent="-342900" algn="l">
              <a:lnSpc>
                <a:spcPct val="120000"/>
              </a:lnSpc>
              <a:buFont typeface="Wingdings" charset="2"/>
              <a:buChar char="§"/>
            </a:pPr>
            <a:r>
              <a:rPr lang="en-US" sz="2000" b="0" i="0" dirty="0" smtClean="0">
                <a:solidFill>
                  <a:schemeClr val="tx1"/>
                </a:solidFill>
              </a:rPr>
              <a:t>You think it is unfair when . . . .</a:t>
            </a:r>
          </a:p>
          <a:p>
            <a:pPr marL="342900" indent="-342900" algn="l">
              <a:lnSpc>
                <a:spcPct val="120000"/>
              </a:lnSpc>
              <a:buFont typeface="Wingdings" charset="2"/>
              <a:buChar char="§"/>
            </a:pPr>
            <a:r>
              <a:rPr lang="en-US" sz="2000" b="0" i="0" dirty="0" smtClean="0">
                <a:solidFill>
                  <a:schemeClr val="tx1"/>
                </a:solidFill>
              </a:rPr>
              <a:t>It seems like you are being picked on . . .</a:t>
            </a:r>
          </a:p>
        </p:txBody>
      </p:sp>
      <p:sp>
        <p:nvSpPr>
          <p:cNvPr id="11" name="Rectangle 10"/>
          <p:cNvSpPr/>
          <p:nvPr/>
        </p:nvSpPr>
        <p:spPr>
          <a:xfrm>
            <a:off x="1691680" y="4581128"/>
            <a:ext cx="7344816" cy="1559401"/>
          </a:xfrm>
          <a:prstGeom prst="rect">
            <a:avLst/>
          </a:prstGeom>
        </p:spPr>
        <p:txBody>
          <a:bodyPr wrap="square">
            <a:spAutoFit/>
          </a:bodyPr>
          <a:lstStyle/>
          <a:p>
            <a:pPr marL="342900" indent="-342900" algn="l">
              <a:lnSpc>
                <a:spcPct val="120000"/>
              </a:lnSpc>
              <a:buFont typeface="Wingdings" charset="2"/>
              <a:buChar char="§"/>
            </a:pPr>
            <a:r>
              <a:rPr lang="en-US" sz="2000" b="0" i="0" dirty="0" smtClean="0">
                <a:solidFill>
                  <a:schemeClr val="tx1"/>
                </a:solidFill>
              </a:rPr>
              <a:t>So let me see if I have it right. So you are angry that . . . . . . and frustrated with . . . . . . . </a:t>
            </a:r>
            <a:r>
              <a:rPr lang="en-US" sz="2000" b="0" i="0" dirty="0">
                <a:solidFill>
                  <a:schemeClr val="tx1"/>
                </a:solidFill>
              </a:rPr>
              <a:t> </a:t>
            </a:r>
            <a:r>
              <a:rPr lang="en-US" sz="2000" b="0" i="0" dirty="0" smtClean="0">
                <a:solidFill>
                  <a:schemeClr val="tx1"/>
                </a:solidFill>
              </a:rPr>
              <a:t> And when this happens </a:t>
            </a:r>
          </a:p>
          <a:p>
            <a:pPr marL="365125" lvl="1" algn="l">
              <a:lnSpc>
                <a:spcPct val="120000"/>
              </a:lnSpc>
            </a:pPr>
            <a:r>
              <a:rPr lang="en-US" sz="2000" b="0" i="0" dirty="0" smtClean="0">
                <a:solidFill>
                  <a:schemeClr val="tx1"/>
                </a:solidFill>
              </a:rPr>
              <a:t>. . . . . . . . . . . . . . . . . . . . . . . . . . . . . . . . . . . . . . . . . . . . . . . . . . . . . . . . . . . . . . . . . . . . . . . . . . . . . .</a:t>
            </a:r>
            <a:endParaRPr lang="en-US" sz="2000" b="0" i="0" dirty="0">
              <a:solidFill>
                <a:schemeClr val="tx1"/>
              </a:solidFill>
            </a:endParaRPr>
          </a:p>
        </p:txBody>
      </p:sp>
      <p:sp>
        <p:nvSpPr>
          <p:cNvPr id="12" name="Rectangle 11"/>
          <p:cNvSpPr/>
          <p:nvPr/>
        </p:nvSpPr>
        <p:spPr>
          <a:xfrm>
            <a:off x="1691680" y="1916832"/>
            <a:ext cx="4262705" cy="820738"/>
          </a:xfrm>
          <a:prstGeom prst="rect">
            <a:avLst/>
          </a:prstGeom>
          <a:noFill/>
          <a:effectLst>
            <a:softEdge rad="101600"/>
          </a:effectLst>
        </p:spPr>
        <p:txBody>
          <a:bodyPr wrap="none">
            <a:spAutoFit/>
          </a:bodyPr>
          <a:lstStyle/>
          <a:p>
            <a:pPr marL="342900" indent="-342900" algn="l">
              <a:lnSpc>
                <a:spcPct val="120000"/>
              </a:lnSpc>
              <a:buFont typeface="Wingdings" charset="2"/>
              <a:buChar char="§"/>
            </a:pPr>
            <a:r>
              <a:rPr lang="en-US" sz="2000" b="0" i="0" dirty="0" smtClean="0">
                <a:solidFill>
                  <a:schemeClr val="tx1"/>
                </a:solidFill>
              </a:rPr>
              <a:t>What happened?</a:t>
            </a:r>
          </a:p>
          <a:p>
            <a:pPr marL="342900" indent="-342900" algn="l">
              <a:lnSpc>
                <a:spcPct val="120000"/>
              </a:lnSpc>
              <a:buFont typeface="Wingdings" charset="2"/>
              <a:buChar char="§"/>
            </a:pPr>
            <a:r>
              <a:rPr lang="en-US" sz="2000" b="0" i="0" dirty="0" smtClean="0">
                <a:solidFill>
                  <a:schemeClr val="tx1"/>
                </a:solidFill>
              </a:rPr>
              <a:t>Can 	you tell me what happened?</a:t>
            </a:r>
            <a:endParaRPr lang="en-US" sz="2000" b="0" i="0" dirty="0">
              <a:solidFill>
                <a:schemeClr val="tx1"/>
              </a:solidFill>
            </a:endParaRPr>
          </a:p>
        </p:txBody>
      </p:sp>
      <p:sp>
        <p:nvSpPr>
          <p:cNvPr id="8" name="Rectangle 7"/>
          <p:cNvSpPr/>
          <p:nvPr/>
        </p:nvSpPr>
        <p:spPr>
          <a:xfrm>
            <a:off x="2123728" y="5229200"/>
            <a:ext cx="6768752" cy="820738"/>
          </a:xfrm>
          <a:prstGeom prst="rect">
            <a:avLst/>
          </a:prstGeom>
        </p:spPr>
        <p:txBody>
          <a:bodyPr wrap="square">
            <a:spAutoFit/>
          </a:bodyPr>
          <a:lstStyle/>
          <a:p>
            <a:pPr algn="l">
              <a:lnSpc>
                <a:spcPct val="120000"/>
              </a:lnSpc>
            </a:pPr>
            <a:r>
              <a:rPr lang="en-US" sz="2000" b="0" dirty="0" smtClean="0">
                <a:solidFill>
                  <a:schemeClr val="bg1">
                    <a:lumMod val="50000"/>
                  </a:schemeClr>
                </a:solidFill>
              </a:rPr>
              <a:t>(the issue </a:t>
            </a:r>
            <a:r>
              <a:rPr lang="en-US" sz="2000" b="0" u="sng" dirty="0" smtClean="0">
                <a:solidFill>
                  <a:schemeClr val="bg1">
                    <a:lumMod val="50000"/>
                  </a:schemeClr>
                </a:solidFill>
              </a:rPr>
              <a:t>in your words</a:t>
            </a:r>
            <a:r>
              <a:rPr lang="en-US" sz="2000" b="0" dirty="0" smtClean="0">
                <a:solidFill>
                  <a:schemeClr val="bg1">
                    <a:lumMod val="50000"/>
                  </a:schemeClr>
                </a:solidFill>
              </a:rPr>
              <a:t> from what you have understood while listening to the other person)</a:t>
            </a:r>
            <a:endParaRPr lang="en-US" sz="2000" b="0" dirty="0">
              <a:solidFill>
                <a:schemeClr val="bg1">
                  <a:lumMod val="50000"/>
                </a:schemeClr>
              </a:solidFill>
            </a:endParaRPr>
          </a:p>
        </p:txBody>
      </p:sp>
      <p:sp>
        <p:nvSpPr>
          <p:cNvPr id="4" name="TextBox 3"/>
          <p:cNvSpPr txBox="1"/>
          <p:nvPr/>
        </p:nvSpPr>
        <p:spPr>
          <a:xfrm rot="20675729">
            <a:off x="568221" y="2141382"/>
            <a:ext cx="755576" cy="346249"/>
          </a:xfrm>
          <a:prstGeom prst="rect">
            <a:avLst/>
          </a:prstGeom>
          <a:gradFill flip="none" rotWithShape="1">
            <a:gsLst>
              <a:gs pos="0">
                <a:srgbClr val="FFFF00"/>
              </a:gs>
              <a:gs pos="100000">
                <a:srgbClr val="FFFFFF"/>
              </a:gs>
            </a:gsLst>
            <a:lin ang="0" scaled="1"/>
            <a:tileRect/>
          </a:gradFill>
          <a:effectLst>
            <a:outerShdw blurRad="50800" dist="38100" dir="8100000" algn="tr" rotWithShape="0">
              <a:prstClr val="black">
                <a:alpha val="40000"/>
              </a:prstClr>
            </a:outerShdw>
            <a:softEdge rad="63500"/>
          </a:effectLst>
        </p:spPr>
        <p:txBody>
          <a:bodyPr wrap="square" rtlCol="0">
            <a:spAutoFit/>
          </a:bodyPr>
          <a:lstStyle/>
          <a:p>
            <a:r>
              <a:rPr lang="en-US" sz="1800" b="0" dirty="0" smtClean="0">
                <a:solidFill>
                  <a:schemeClr val="tx1"/>
                </a:solidFill>
                <a:effectLst>
                  <a:innerShdw blurRad="63500" dist="50800" dir="13500000">
                    <a:prstClr val="black">
                      <a:alpha val="50000"/>
                    </a:prstClr>
                  </a:innerShdw>
                </a:effectLst>
              </a:rPr>
              <a:t>Intro</a:t>
            </a:r>
            <a:endParaRPr lang="en-US" sz="1800" b="0" dirty="0">
              <a:solidFill>
                <a:schemeClr val="tx1"/>
              </a:solidFill>
              <a:effectLst>
                <a:innerShdw blurRad="63500" dist="50800" dir="13500000">
                  <a:prstClr val="black">
                    <a:alpha val="50000"/>
                  </a:prstClr>
                </a:innerShdw>
              </a:effectLst>
            </a:endParaRPr>
          </a:p>
        </p:txBody>
      </p:sp>
      <p:sp>
        <p:nvSpPr>
          <p:cNvPr id="13" name="TextBox 12"/>
          <p:cNvSpPr txBox="1"/>
          <p:nvPr/>
        </p:nvSpPr>
        <p:spPr>
          <a:xfrm rot="20675729">
            <a:off x="271602" y="3321413"/>
            <a:ext cx="1233473" cy="595548"/>
          </a:xfrm>
          <a:prstGeom prst="rect">
            <a:avLst/>
          </a:prstGeom>
          <a:gradFill flip="none" rotWithShape="1">
            <a:gsLst>
              <a:gs pos="0">
                <a:srgbClr val="FFFF00"/>
              </a:gs>
              <a:gs pos="100000">
                <a:srgbClr val="FFFFFF"/>
              </a:gs>
            </a:gsLst>
            <a:lin ang="0" scaled="1"/>
            <a:tileRect/>
          </a:gradFill>
          <a:effectLst>
            <a:outerShdw blurRad="50800" dist="38100" dir="10800000" algn="r" rotWithShape="0">
              <a:prstClr val="black">
                <a:alpha val="40000"/>
              </a:prstClr>
            </a:outerShdw>
            <a:softEdge rad="63500"/>
          </a:effectLst>
        </p:spPr>
        <p:txBody>
          <a:bodyPr wrap="square" rtlCol="0">
            <a:spAutoFit/>
          </a:bodyPr>
          <a:lstStyle/>
          <a:p>
            <a:r>
              <a:rPr lang="en-US" sz="1800" b="0" dirty="0" smtClean="0">
                <a:solidFill>
                  <a:schemeClr val="tx1"/>
                </a:solidFill>
                <a:effectLst>
                  <a:innerShdw blurRad="63500" dist="50800" dir="13500000">
                    <a:prstClr val="black">
                      <a:alpha val="50000"/>
                    </a:prstClr>
                  </a:innerShdw>
                </a:effectLst>
              </a:rPr>
              <a:t>Reflective</a:t>
            </a:r>
          </a:p>
          <a:p>
            <a:r>
              <a:rPr lang="en-US" sz="1800" b="0" dirty="0" smtClean="0">
                <a:solidFill>
                  <a:schemeClr val="tx1"/>
                </a:solidFill>
                <a:effectLst>
                  <a:innerShdw blurRad="63500" dist="50800" dir="13500000">
                    <a:prstClr val="black">
                      <a:alpha val="50000"/>
                    </a:prstClr>
                  </a:innerShdw>
                </a:effectLst>
              </a:rPr>
              <a:t>listening</a:t>
            </a:r>
            <a:endParaRPr lang="en-US" sz="1800" b="0" dirty="0">
              <a:solidFill>
                <a:schemeClr val="tx1"/>
              </a:solidFill>
              <a:effectLst>
                <a:innerShdw blurRad="63500" dist="50800" dir="13500000">
                  <a:prstClr val="black">
                    <a:alpha val="50000"/>
                  </a:prstClr>
                </a:innerShdw>
              </a:effectLst>
            </a:endParaRPr>
          </a:p>
        </p:txBody>
      </p:sp>
      <p:sp>
        <p:nvSpPr>
          <p:cNvPr id="14" name="TextBox 13"/>
          <p:cNvSpPr txBox="1"/>
          <p:nvPr/>
        </p:nvSpPr>
        <p:spPr>
          <a:xfrm rot="20675729">
            <a:off x="299932" y="4931489"/>
            <a:ext cx="1294924" cy="595548"/>
          </a:xfrm>
          <a:prstGeom prst="rect">
            <a:avLst/>
          </a:prstGeom>
          <a:gradFill flip="none" rotWithShape="1">
            <a:gsLst>
              <a:gs pos="0">
                <a:srgbClr val="FFFF00"/>
              </a:gs>
              <a:gs pos="100000">
                <a:srgbClr val="FFFFFF"/>
              </a:gs>
            </a:gsLst>
            <a:lin ang="0" scaled="1"/>
            <a:tileRect/>
          </a:gradFill>
          <a:effectLst>
            <a:outerShdw blurRad="50800" dist="38100" dir="10800000" algn="r" rotWithShape="0">
              <a:prstClr val="black">
                <a:alpha val="40000"/>
              </a:prstClr>
            </a:outerShdw>
            <a:softEdge rad="63500"/>
          </a:effectLst>
        </p:spPr>
        <p:txBody>
          <a:bodyPr wrap="square" rtlCol="0">
            <a:spAutoFit/>
          </a:bodyPr>
          <a:lstStyle/>
          <a:p>
            <a:r>
              <a:rPr lang="en-US" sz="1800" b="0" dirty="0" smtClean="0">
                <a:solidFill>
                  <a:schemeClr val="tx1"/>
                </a:solidFill>
                <a:effectLst>
                  <a:innerShdw blurRad="63500" dist="50800" dir="13500000">
                    <a:prstClr val="black">
                      <a:alpha val="50000"/>
                    </a:prstClr>
                  </a:innerShdw>
                </a:effectLst>
              </a:rPr>
              <a:t>Influential</a:t>
            </a:r>
          </a:p>
          <a:p>
            <a:r>
              <a:rPr lang="en-US" sz="1800" b="0" dirty="0" smtClean="0">
                <a:solidFill>
                  <a:schemeClr val="tx1"/>
                </a:solidFill>
                <a:effectLst>
                  <a:innerShdw blurRad="63500" dist="50800" dir="13500000">
                    <a:prstClr val="black">
                      <a:alpha val="50000"/>
                    </a:prstClr>
                  </a:innerShdw>
                </a:effectLst>
              </a:rPr>
              <a:t>summary</a:t>
            </a:r>
            <a:endParaRPr lang="en-US" sz="1800" b="0" dirty="0">
              <a:solidFill>
                <a:schemeClr val="tx1"/>
              </a:solidFill>
              <a:effectLst>
                <a:innerShdw blurRad="63500" dist="50800" dir="13500000">
                  <a:prstClr val="black">
                    <a:alpha val="50000"/>
                  </a:prstClr>
                </a:innerShdw>
              </a:effectLst>
            </a:endParaRPr>
          </a:p>
        </p:txBody>
      </p:sp>
      <p:sp>
        <p:nvSpPr>
          <p:cNvPr id="5" name="Title 4"/>
          <p:cNvSpPr>
            <a:spLocks noGrp="1"/>
          </p:cNvSpPr>
          <p:nvPr>
            <p:ph type="title" idx="4294967295"/>
          </p:nvPr>
        </p:nvSpPr>
        <p:spPr>
          <a:xfrm>
            <a:off x="7450269" y="83970"/>
            <a:ext cx="1586227" cy="148878"/>
          </a:xfrm>
        </p:spPr>
        <p:txBody>
          <a:bodyPr>
            <a:normAutofit fontScale="90000"/>
          </a:bodyPr>
          <a:lstStyle/>
          <a:p>
            <a:r>
              <a:rPr lang="en-US" sz="900" dirty="0" smtClean="0">
                <a:solidFill>
                  <a:srgbClr val="FFFFFF"/>
                </a:solidFill>
              </a:rPr>
              <a:t>Empathic</a:t>
            </a:r>
            <a:r>
              <a:rPr lang="en-US" sz="900" baseline="0" dirty="0" smtClean="0">
                <a:solidFill>
                  <a:srgbClr val="FFFFFF"/>
                </a:solidFill>
              </a:rPr>
              <a:t> listening script</a:t>
            </a:r>
            <a:endParaRPr lang="en-US" sz="900" dirty="0">
              <a:solidFill>
                <a:srgbClr val="FFFFFF"/>
              </a:solidFill>
            </a:endParaRPr>
          </a:p>
        </p:txBody>
      </p:sp>
    </p:spTree>
    <p:extLst>
      <p:ext uri="{BB962C8B-B14F-4D97-AF65-F5344CB8AC3E}">
        <p14:creationId xmlns:p14="http://schemas.microsoft.com/office/powerpoint/2010/main" val="333056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8" grpId="0"/>
      <p:bldP spid="4"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13" y="17468"/>
            <a:ext cx="2417624" cy="276999"/>
          </a:xfrm>
          <a:prstGeom prst="rect">
            <a:avLst/>
          </a:prstGeom>
          <a:noFill/>
        </p:spPr>
        <p:txBody>
          <a:bodyPr wrap="none" rtlCol="0">
            <a:spAutoFit/>
          </a:bodyPr>
          <a:lstStyle/>
          <a:p>
            <a:r>
              <a:rPr lang="en-US" sz="1200" dirty="0" smtClean="0">
                <a:solidFill>
                  <a:schemeClr val="bg1"/>
                </a:solidFill>
              </a:rPr>
              <a:t>Quick guide to handling defiance</a:t>
            </a:r>
            <a:endParaRPr lang="en-US" sz="1200" dirty="0">
              <a:solidFill>
                <a:schemeClr val="bg1"/>
              </a:solidFill>
            </a:endParaRPr>
          </a:p>
        </p:txBody>
      </p:sp>
      <p:sp>
        <p:nvSpPr>
          <p:cNvPr id="5" name="TextBox 4"/>
          <p:cNvSpPr txBox="1"/>
          <p:nvPr/>
        </p:nvSpPr>
        <p:spPr>
          <a:xfrm>
            <a:off x="1547664" y="332656"/>
            <a:ext cx="6552728" cy="523220"/>
          </a:xfrm>
          <a:prstGeom prst="rect">
            <a:avLst/>
          </a:prstGeom>
          <a:noFill/>
          <a:effectLst>
            <a:outerShdw blurRad="50800" dist="38100" dir="18900000" algn="bl" rotWithShape="0">
              <a:prstClr val="black">
                <a:alpha val="40000"/>
              </a:prstClr>
            </a:outerShdw>
          </a:effectLst>
        </p:spPr>
        <p:txBody>
          <a:bodyPr wrap="square" rtlCol="0">
            <a:spAutoFit/>
          </a:bodyPr>
          <a:lstStyle/>
          <a:p>
            <a:r>
              <a:rPr lang="en-US" sz="2800" b="1" dirty="0" smtClean="0"/>
              <a:t>A QuickGuide to managing defiance</a:t>
            </a:r>
            <a:endParaRPr lang="en-US" sz="2800" b="1" dirty="0"/>
          </a:p>
        </p:txBody>
      </p:sp>
      <p:pic>
        <p:nvPicPr>
          <p:cNvPr id="6" name="Picture 5" descr="Defiant_ki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3043982"/>
            <a:ext cx="6192688" cy="3841402"/>
          </a:xfrm>
          <a:prstGeom prst="rect">
            <a:avLst/>
          </a:prstGeom>
        </p:spPr>
      </p:pic>
      <p:sp>
        <p:nvSpPr>
          <p:cNvPr id="7" name="TextBox 6"/>
          <p:cNvSpPr txBox="1"/>
          <p:nvPr/>
        </p:nvSpPr>
        <p:spPr>
          <a:xfrm>
            <a:off x="5868144" y="3717032"/>
            <a:ext cx="720080" cy="584776"/>
          </a:xfrm>
          <a:prstGeom prst="rect">
            <a:avLst/>
          </a:prstGeom>
          <a:noFill/>
        </p:spPr>
        <p:txBody>
          <a:bodyPr wrap="square" rtlCol="0">
            <a:spAutoFit/>
          </a:bodyPr>
          <a:lstStyle/>
          <a:p>
            <a:r>
              <a:rPr lang="en-US" sz="3200" b="1" dirty="0" smtClean="0"/>
              <a:t>No</a:t>
            </a:r>
            <a:endParaRPr lang="en-US" sz="3200" b="1" dirty="0"/>
          </a:p>
        </p:txBody>
      </p:sp>
      <p:sp>
        <p:nvSpPr>
          <p:cNvPr id="8" name="TextBox 7"/>
          <p:cNvSpPr txBox="1"/>
          <p:nvPr/>
        </p:nvSpPr>
        <p:spPr>
          <a:xfrm>
            <a:off x="5508104" y="4407495"/>
            <a:ext cx="2592288" cy="461665"/>
          </a:xfrm>
          <a:prstGeom prst="rect">
            <a:avLst/>
          </a:prstGeom>
          <a:noFill/>
        </p:spPr>
        <p:txBody>
          <a:bodyPr wrap="square" rtlCol="0">
            <a:spAutoFit/>
          </a:bodyPr>
          <a:lstStyle/>
          <a:p>
            <a:r>
              <a:rPr lang="en-US" b="1" dirty="0" smtClean="0"/>
              <a:t>I’m not doing it  </a:t>
            </a:r>
            <a:endParaRPr lang="en-US" b="1" dirty="0"/>
          </a:p>
        </p:txBody>
      </p:sp>
      <p:sp>
        <p:nvSpPr>
          <p:cNvPr id="9" name="TextBox 8"/>
          <p:cNvSpPr txBox="1"/>
          <p:nvPr/>
        </p:nvSpPr>
        <p:spPr>
          <a:xfrm>
            <a:off x="5868144" y="5085184"/>
            <a:ext cx="2088232" cy="523220"/>
          </a:xfrm>
          <a:prstGeom prst="rect">
            <a:avLst/>
          </a:prstGeom>
          <a:noFill/>
        </p:spPr>
        <p:txBody>
          <a:bodyPr wrap="square" rtlCol="0">
            <a:spAutoFit/>
          </a:bodyPr>
          <a:lstStyle/>
          <a:p>
            <a:r>
              <a:rPr lang="en-US" sz="2800" b="1" dirty="0" smtClean="0"/>
              <a:t>Fuck you</a:t>
            </a:r>
            <a:endParaRPr lang="en-US" sz="2800" b="1" dirty="0"/>
          </a:p>
        </p:txBody>
      </p:sp>
      <p:sp>
        <p:nvSpPr>
          <p:cNvPr id="10" name="TextBox 9"/>
          <p:cNvSpPr txBox="1"/>
          <p:nvPr/>
        </p:nvSpPr>
        <p:spPr>
          <a:xfrm>
            <a:off x="539552" y="1196752"/>
            <a:ext cx="1224136" cy="400110"/>
          </a:xfrm>
          <a:prstGeom prst="rect">
            <a:avLst/>
          </a:prstGeom>
          <a:gradFill flip="none" rotWithShape="1">
            <a:gsLst>
              <a:gs pos="0">
                <a:srgbClr val="FFFF00"/>
              </a:gs>
              <a:gs pos="100000">
                <a:srgbClr val="FFCC33"/>
              </a:gs>
            </a:gsLst>
            <a:path path="rect">
              <a:fillToRect l="50000" t="50000" r="50000" b="50000"/>
            </a:path>
            <a:tileRect/>
          </a:gradFill>
          <a:effectLst>
            <a:glow rad="12700">
              <a:schemeClr val="bg1">
                <a:lumMod val="50000"/>
                <a:alpha val="75000"/>
              </a:schemeClr>
            </a:glow>
          </a:effectLst>
        </p:spPr>
        <p:txBody>
          <a:bodyPr wrap="square" rtlCol="0">
            <a:spAutoFit/>
          </a:bodyPr>
          <a:lstStyle/>
          <a:p>
            <a:pPr algn="ctr"/>
            <a:r>
              <a:rPr lang="en-US" sz="2000" b="1" dirty="0" smtClean="0">
                <a:ln>
                  <a:solidFill>
                    <a:schemeClr val="tx1"/>
                  </a:solidFill>
                </a:ln>
                <a:solidFill>
                  <a:schemeClr val="bg1"/>
                </a:solidFill>
                <a:latin typeface="Arial Black"/>
                <a:cs typeface="Arial Black"/>
              </a:rPr>
              <a:t>STEP 1</a:t>
            </a:r>
            <a:endParaRPr lang="en-US" sz="2000" b="1" dirty="0">
              <a:ln>
                <a:solidFill>
                  <a:schemeClr val="tx1"/>
                </a:solidFill>
              </a:ln>
              <a:solidFill>
                <a:schemeClr val="bg1"/>
              </a:solidFill>
              <a:latin typeface="Arial Black"/>
              <a:cs typeface="Arial Black"/>
            </a:endParaRPr>
          </a:p>
        </p:txBody>
      </p:sp>
      <p:sp>
        <p:nvSpPr>
          <p:cNvPr id="11" name="TextBox 10"/>
          <p:cNvSpPr txBox="1"/>
          <p:nvPr/>
        </p:nvSpPr>
        <p:spPr>
          <a:xfrm>
            <a:off x="2195736" y="1124744"/>
            <a:ext cx="5400600" cy="461665"/>
          </a:xfrm>
          <a:prstGeom prst="rect">
            <a:avLst/>
          </a:prstGeom>
          <a:noFill/>
        </p:spPr>
        <p:txBody>
          <a:bodyPr wrap="square" rtlCol="0">
            <a:spAutoFit/>
          </a:bodyPr>
          <a:lstStyle/>
          <a:p>
            <a:r>
              <a:rPr lang="en-US" dirty="0" smtClean="0"/>
              <a:t>Stay calm / Detach</a:t>
            </a:r>
            <a:r>
              <a:rPr lang="en-US" dirty="0"/>
              <a:t> </a:t>
            </a:r>
            <a:r>
              <a:rPr lang="en-US" dirty="0" smtClean="0"/>
              <a:t>/ Take a breath</a:t>
            </a:r>
            <a:endParaRPr lang="en-US" dirty="0"/>
          </a:p>
        </p:txBody>
      </p:sp>
      <p:sp>
        <p:nvSpPr>
          <p:cNvPr id="13" name="TextBox 12"/>
          <p:cNvSpPr txBox="1"/>
          <p:nvPr/>
        </p:nvSpPr>
        <p:spPr>
          <a:xfrm>
            <a:off x="1187624" y="1844824"/>
            <a:ext cx="1224136" cy="400110"/>
          </a:xfrm>
          <a:prstGeom prst="rect">
            <a:avLst/>
          </a:prstGeom>
          <a:gradFill flip="none" rotWithShape="1">
            <a:gsLst>
              <a:gs pos="0">
                <a:srgbClr val="FFFF00"/>
              </a:gs>
              <a:gs pos="100000">
                <a:srgbClr val="FFCC33"/>
              </a:gs>
            </a:gsLst>
            <a:path path="rect">
              <a:fillToRect l="50000" t="50000" r="50000" b="50000"/>
            </a:path>
            <a:tileRect/>
          </a:gradFill>
          <a:effectLst>
            <a:glow rad="12700">
              <a:schemeClr val="bg1">
                <a:lumMod val="50000"/>
                <a:alpha val="75000"/>
              </a:schemeClr>
            </a:glow>
          </a:effectLst>
        </p:spPr>
        <p:txBody>
          <a:bodyPr wrap="square" rtlCol="0">
            <a:spAutoFit/>
          </a:bodyPr>
          <a:lstStyle/>
          <a:p>
            <a:pPr algn="ctr"/>
            <a:r>
              <a:rPr lang="en-US" sz="2000" b="1" dirty="0" smtClean="0">
                <a:ln>
                  <a:solidFill>
                    <a:schemeClr val="tx1"/>
                  </a:solidFill>
                </a:ln>
                <a:solidFill>
                  <a:schemeClr val="bg1"/>
                </a:solidFill>
                <a:latin typeface="Arial Black"/>
                <a:cs typeface="Arial Black"/>
              </a:rPr>
              <a:t>STEP 2</a:t>
            </a:r>
            <a:endParaRPr lang="en-US" sz="2000" b="1" dirty="0">
              <a:ln>
                <a:solidFill>
                  <a:schemeClr val="tx1"/>
                </a:solidFill>
              </a:ln>
              <a:solidFill>
                <a:schemeClr val="bg1"/>
              </a:solidFill>
              <a:latin typeface="Arial Black"/>
              <a:cs typeface="Arial Black"/>
            </a:endParaRPr>
          </a:p>
        </p:txBody>
      </p:sp>
      <p:sp>
        <p:nvSpPr>
          <p:cNvPr id="14" name="TextBox 13"/>
          <p:cNvSpPr txBox="1"/>
          <p:nvPr/>
        </p:nvSpPr>
        <p:spPr>
          <a:xfrm>
            <a:off x="2987824" y="1772816"/>
            <a:ext cx="5832648" cy="461665"/>
          </a:xfrm>
          <a:prstGeom prst="rect">
            <a:avLst/>
          </a:prstGeom>
          <a:noFill/>
        </p:spPr>
        <p:txBody>
          <a:bodyPr wrap="square" rtlCol="0">
            <a:spAutoFit/>
          </a:bodyPr>
          <a:lstStyle/>
          <a:p>
            <a:r>
              <a:rPr lang="en-US" dirty="0" smtClean="0"/>
              <a:t>Tactically ignore / keep detaching</a:t>
            </a:r>
            <a:endParaRPr lang="en-US" dirty="0"/>
          </a:p>
        </p:txBody>
      </p:sp>
      <p:sp>
        <p:nvSpPr>
          <p:cNvPr id="15" name="TextBox 14"/>
          <p:cNvSpPr txBox="1"/>
          <p:nvPr/>
        </p:nvSpPr>
        <p:spPr>
          <a:xfrm>
            <a:off x="1979712" y="2492896"/>
            <a:ext cx="6768752" cy="830997"/>
          </a:xfrm>
          <a:prstGeom prst="rect">
            <a:avLst/>
          </a:prstGeom>
          <a:noFill/>
        </p:spPr>
        <p:txBody>
          <a:bodyPr wrap="square" rtlCol="0">
            <a:spAutoFit/>
          </a:bodyPr>
          <a:lstStyle/>
          <a:p>
            <a:r>
              <a:rPr lang="en-US" dirty="0" smtClean="0"/>
              <a:t>Respond to anxiety / use negotiating question / introduce confusion</a:t>
            </a:r>
            <a:endParaRPr lang="en-US" dirty="0"/>
          </a:p>
        </p:txBody>
      </p:sp>
      <p:sp>
        <p:nvSpPr>
          <p:cNvPr id="16" name="TextBox 15"/>
          <p:cNvSpPr txBox="1"/>
          <p:nvPr/>
        </p:nvSpPr>
        <p:spPr>
          <a:xfrm>
            <a:off x="323528" y="2636912"/>
            <a:ext cx="1224136" cy="400110"/>
          </a:xfrm>
          <a:prstGeom prst="rect">
            <a:avLst/>
          </a:prstGeom>
          <a:gradFill flip="none" rotWithShape="1">
            <a:gsLst>
              <a:gs pos="0">
                <a:srgbClr val="FFFF00"/>
              </a:gs>
              <a:gs pos="100000">
                <a:srgbClr val="FFCC33"/>
              </a:gs>
            </a:gsLst>
            <a:path path="rect">
              <a:fillToRect l="50000" t="50000" r="50000" b="50000"/>
            </a:path>
            <a:tileRect/>
          </a:gradFill>
          <a:effectLst>
            <a:glow rad="12700">
              <a:schemeClr val="bg1">
                <a:lumMod val="50000"/>
                <a:alpha val="75000"/>
              </a:schemeClr>
            </a:glow>
          </a:effectLst>
        </p:spPr>
        <p:txBody>
          <a:bodyPr wrap="square" rtlCol="0">
            <a:spAutoFit/>
          </a:bodyPr>
          <a:lstStyle/>
          <a:p>
            <a:pPr algn="ctr"/>
            <a:r>
              <a:rPr lang="en-US" sz="2000" b="1" dirty="0" smtClean="0">
                <a:ln>
                  <a:solidFill>
                    <a:schemeClr val="tx1"/>
                  </a:solidFill>
                </a:ln>
                <a:solidFill>
                  <a:schemeClr val="bg1"/>
                </a:solidFill>
                <a:latin typeface="Arial Black"/>
                <a:cs typeface="Arial Black"/>
              </a:rPr>
              <a:t>STEP 3</a:t>
            </a:r>
            <a:endParaRPr lang="en-US" sz="2000" b="1" dirty="0">
              <a:ln>
                <a:solidFill>
                  <a:schemeClr val="tx1"/>
                </a:solidFill>
              </a:ln>
              <a:solidFill>
                <a:schemeClr val="bg1"/>
              </a:solidFill>
              <a:latin typeface="Arial Black"/>
              <a:cs typeface="Arial Black"/>
            </a:endParaRPr>
          </a:p>
        </p:txBody>
      </p:sp>
      <p:sp>
        <p:nvSpPr>
          <p:cNvPr id="17" name="TextBox 16"/>
          <p:cNvSpPr txBox="1"/>
          <p:nvPr/>
        </p:nvSpPr>
        <p:spPr>
          <a:xfrm>
            <a:off x="755576" y="3501008"/>
            <a:ext cx="1224136" cy="400110"/>
          </a:xfrm>
          <a:prstGeom prst="rect">
            <a:avLst/>
          </a:prstGeom>
          <a:gradFill flip="none" rotWithShape="1">
            <a:gsLst>
              <a:gs pos="0">
                <a:srgbClr val="FFFF00"/>
              </a:gs>
              <a:gs pos="100000">
                <a:srgbClr val="FFCC33"/>
              </a:gs>
            </a:gsLst>
            <a:path path="rect">
              <a:fillToRect l="50000" t="50000" r="50000" b="50000"/>
            </a:path>
            <a:tileRect/>
          </a:gradFill>
          <a:effectLst>
            <a:glow rad="12700">
              <a:schemeClr val="bg1">
                <a:lumMod val="50000"/>
                <a:alpha val="75000"/>
              </a:schemeClr>
            </a:glow>
          </a:effectLst>
        </p:spPr>
        <p:txBody>
          <a:bodyPr wrap="square" rtlCol="0">
            <a:spAutoFit/>
          </a:bodyPr>
          <a:lstStyle/>
          <a:p>
            <a:pPr algn="ctr"/>
            <a:r>
              <a:rPr lang="en-US" sz="2000" b="1" dirty="0" smtClean="0">
                <a:ln>
                  <a:solidFill>
                    <a:schemeClr val="tx1"/>
                  </a:solidFill>
                </a:ln>
                <a:solidFill>
                  <a:schemeClr val="bg1"/>
                </a:solidFill>
                <a:latin typeface="Arial Black"/>
                <a:cs typeface="Arial Black"/>
              </a:rPr>
              <a:t>STEP 4</a:t>
            </a:r>
            <a:endParaRPr lang="en-US" sz="2000" b="1" dirty="0">
              <a:ln>
                <a:solidFill>
                  <a:schemeClr val="tx1"/>
                </a:solidFill>
              </a:ln>
              <a:solidFill>
                <a:schemeClr val="bg1"/>
              </a:solidFill>
              <a:latin typeface="Arial Black"/>
              <a:cs typeface="Arial Black"/>
            </a:endParaRPr>
          </a:p>
        </p:txBody>
      </p:sp>
      <p:sp>
        <p:nvSpPr>
          <p:cNvPr id="18" name="TextBox 17"/>
          <p:cNvSpPr txBox="1"/>
          <p:nvPr/>
        </p:nvSpPr>
        <p:spPr>
          <a:xfrm>
            <a:off x="683568" y="4005064"/>
            <a:ext cx="1656184" cy="461665"/>
          </a:xfrm>
          <a:prstGeom prst="rect">
            <a:avLst/>
          </a:prstGeom>
          <a:noFill/>
        </p:spPr>
        <p:txBody>
          <a:bodyPr wrap="square" rtlCol="0">
            <a:spAutoFit/>
          </a:bodyPr>
          <a:lstStyle/>
          <a:p>
            <a:r>
              <a:rPr lang="en-US" dirty="0" smtClean="0"/>
              <a:t>Seek help</a:t>
            </a:r>
            <a:endParaRPr lang="en-US" dirty="0"/>
          </a:p>
        </p:txBody>
      </p:sp>
      <p:sp>
        <p:nvSpPr>
          <p:cNvPr id="2" name="Title 1"/>
          <p:cNvSpPr>
            <a:spLocks noGrp="1"/>
          </p:cNvSpPr>
          <p:nvPr>
            <p:ph type="title"/>
          </p:nvPr>
        </p:nvSpPr>
        <p:spPr>
          <a:xfrm>
            <a:off x="7406580" y="70639"/>
            <a:ext cx="1675655" cy="297794"/>
          </a:xfrm>
        </p:spPr>
        <p:txBody>
          <a:bodyPr>
            <a:normAutofit/>
          </a:bodyPr>
          <a:lstStyle/>
          <a:p>
            <a:r>
              <a:rPr lang="en-US" sz="800" dirty="0" smtClean="0">
                <a:solidFill>
                  <a:schemeClr val="bg1"/>
                </a:solidFill>
              </a:rPr>
              <a:t>Quick Guide to defiance</a:t>
            </a:r>
            <a:endParaRPr lang="en-US" sz="800" dirty="0">
              <a:solidFill>
                <a:schemeClr val="bg1"/>
              </a:solidFill>
            </a:endParaRPr>
          </a:p>
        </p:txBody>
      </p:sp>
    </p:spTree>
    <p:extLst>
      <p:ext uri="{BB962C8B-B14F-4D97-AF65-F5344CB8AC3E}">
        <p14:creationId xmlns:p14="http://schemas.microsoft.com/office/powerpoint/2010/main" val="64583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p:bldP spid="13" grpId="0" animBg="1"/>
      <p:bldP spid="14" grpId="0"/>
      <p:bldP spid="15" grpId="0"/>
      <p:bldP spid="16" grpId="0" animBg="1"/>
      <p:bldP spid="17"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4"/>
          <p:cNvSpPr txBox="1">
            <a:spLocks noChangeArrowheads="1"/>
          </p:cNvSpPr>
          <p:nvPr/>
        </p:nvSpPr>
        <p:spPr bwMode="auto">
          <a:xfrm>
            <a:off x="152400" y="5867400"/>
            <a:ext cx="2438400" cy="842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sz="900">
                <a:solidFill>
                  <a:srgbClr val="EEECE1"/>
                </a:solidFill>
              </a:rPr>
              <a:t>The </a:t>
            </a:r>
            <a:r>
              <a:rPr lang="ja-JP" altLang="en-AU" sz="900">
                <a:solidFill>
                  <a:srgbClr val="EEECE1"/>
                </a:solidFill>
              </a:rPr>
              <a:t>‘</a:t>
            </a:r>
            <a:r>
              <a:rPr lang="en-AU" altLang="ja-JP" sz="900">
                <a:solidFill>
                  <a:srgbClr val="EEECE1"/>
                </a:solidFill>
              </a:rPr>
              <a:t> FOR DUMMIES</a:t>
            </a:r>
            <a:r>
              <a:rPr lang="ja-JP" altLang="en-AU" sz="900">
                <a:solidFill>
                  <a:srgbClr val="EEECE1"/>
                </a:solidFill>
              </a:rPr>
              <a:t>’</a:t>
            </a:r>
            <a:r>
              <a:rPr lang="en-AU" altLang="ja-JP" sz="900">
                <a:solidFill>
                  <a:srgbClr val="EEECE1"/>
                </a:solidFill>
              </a:rPr>
              <a:t> series of publications and website resources is the property of  Wiley Publishing, Inc. All rights reserved. </a:t>
            </a:r>
          </a:p>
          <a:p>
            <a:pPr defTabSz="457200" eaLnBrk="1" hangingPunct="1">
              <a:spcBef>
                <a:spcPct val="50000"/>
              </a:spcBef>
            </a:pPr>
            <a:r>
              <a:rPr lang="en-AU" sz="900">
                <a:solidFill>
                  <a:srgbClr val="EEECE1"/>
                </a:solidFill>
              </a:rPr>
              <a:t>Find out more: http://au.dummies.com/Section/index</a:t>
            </a:r>
            <a:r>
              <a:rPr lang="en-AU" sz="800">
                <a:solidFill>
                  <a:srgbClr val="EEECE1"/>
                </a:solidFill>
              </a:rPr>
              <a:t>.html </a:t>
            </a:r>
            <a:endParaRPr lang="en-AU">
              <a:solidFill>
                <a:srgbClr val="EEECE1"/>
              </a:solidFill>
            </a:endParaRPr>
          </a:p>
        </p:txBody>
      </p:sp>
      <p:pic>
        <p:nvPicPr>
          <p:cNvPr id="3" name="Picture 2" descr="ray's teaching tips_20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309" y="155224"/>
            <a:ext cx="4152477" cy="6477000"/>
          </a:xfrm>
          <a:prstGeom prst="rect">
            <a:avLst/>
          </a:prstGeom>
        </p:spPr>
      </p:pic>
      <p:sp>
        <p:nvSpPr>
          <p:cNvPr id="2" name="TextBox 1"/>
          <p:cNvSpPr txBox="1"/>
          <p:nvPr/>
        </p:nvSpPr>
        <p:spPr>
          <a:xfrm rot="21237741">
            <a:off x="2897109" y="313170"/>
            <a:ext cx="742013" cy="400110"/>
          </a:xfrm>
          <a:prstGeom prst="rect">
            <a:avLst/>
          </a:prstGeom>
          <a:solidFill>
            <a:srgbClr val="FFFF00">
              <a:alpha val="88000"/>
            </a:srgbClr>
          </a:solidFill>
        </p:spPr>
        <p:txBody>
          <a:bodyPr wrap="square" rtlCol="0">
            <a:spAutoFit/>
          </a:bodyPr>
          <a:lstStyle/>
          <a:p>
            <a:r>
              <a:rPr lang="en-US" sz="2000" i="1" dirty="0" smtClean="0"/>
              <a:t>2014</a:t>
            </a:r>
            <a:endParaRPr lang="en-US" sz="2000" i="1" dirty="0"/>
          </a:p>
        </p:txBody>
      </p:sp>
      <p:sp>
        <p:nvSpPr>
          <p:cNvPr id="4" name="Title 3"/>
          <p:cNvSpPr>
            <a:spLocks noGrp="1"/>
          </p:cNvSpPr>
          <p:nvPr>
            <p:ph type="ctrTitle"/>
          </p:nvPr>
        </p:nvSpPr>
        <p:spPr>
          <a:xfrm>
            <a:off x="7136343" y="155224"/>
            <a:ext cx="1858423" cy="177190"/>
          </a:xfrm>
        </p:spPr>
        <p:txBody>
          <a:bodyPr>
            <a:normAutofit fontScale="90000"/>
          </a:bodyPr>
          <a:lstStyle/>
          <a:p>
            <a:r>
              <a:rPr lang="en-US" sz="800" dirty="0" smtClean="0">
                <a:solidFill>
                  <a:srgbClr val="FFFFFF"/>
                </a:solidFill>
              </a:rPr>
              <a:t>Dummies</a:t>
            </a:r>
            <a:r>
              <a:rPr lang="en-US" sz="800" baseline="0" dirty="0" smtClean="0">
                <a:solidFill>
                  <a:srgbClr val="FFFFFF"/>
                </a:solidFill>
              </a:rPr>
              <a:t> guide cover</a:t>
            </a:r>
            <a:endParaRPr lang="en-US" sz="800" dirty="0">
              <a:solidFill>
                <a:srgbClr val="FFFFFF"/>
              </a:solidFill>
            </a:endParaRPr>
          </a:p>
        </p:txBody>
      </p:sp>
      <p:sp>
        <p:nvSpPr>
          <p:cNvPr id="5" name="TextBox 4"/>
          <p:cNvSpPr txBox="1"/>
          <p:nvPr/>
        </p:nvSpPr>
        <p:spPr>
          <a:xfrm>
            <a:off x="5638112" y="500634"/>
            <a:ext cx="1251990" cy="369332"/>
          </a:xfrm>
          <a:prstGeom prst="rect">
            <a:avLst/>
          </a:prstGeom>
          <a:noFill/>
          <a:ln>
            <a:noFill/>
          </a:ln>
        </p:spPr>
        <p:txBody>
          <a:bodyPr wrap="square" rtlCol="0">
            <a:spAutoFit/>
          </a:bodyPr>
          <a:lstStyle/>
          <a:p>
            <a:r>
              <a:rPr lang="en-US" b="1" i="1" dirty="0" smtClean="0">
                <a:solidFill>
                  <a:srgbClr val="CCFF00"/>
                </a:solidFill>
                <a:effectLst>
                  <a:innerShdw blurRad="63500" dist="50800" dir="13500000">
                    <a:srgbClr val="000000">
                      <a:alpha val="50000"/>
                    </a:srgbClr>
                  </a:innerShdw>
                </a:effectLst>
                <a:latin typeface="Arial"/>
                <a:cs typeface="Arial"/>
              </a:rPr>
              <a:t>EDPP302</a:t>
            </a:r>
            <a:endParaRPr lang="en-US" b="1" i="1" dirty="0">
              <a:solidFill>
                <a:srgbClr val="CCFF00"/>
              </a:solidFill>
              <a:effectLst>
                <a:innerShdw blurRad="63500" dist="50800" dir="13500000">
                  <a:srgbClr val="000000">
                    <a:alpha val="50000"/>
                  </a:srgbClr>
                </a:innerShdw>
              </a:effectLst>
              <a:latin typeface="Arial"/>
              <a:cs typeface="Arial"/>
            </a:endParaRPr>
          </a:p>
        </p:txBody>
      </p:sp>
    </p:spTree>
    <p:extLst>
      <p:ext uri="{BB962C8B-B14F-4D97-AF65-F5344CB8AC3E}">
        <p14:creationId xmlns:p14="http://schemas.microsoft.com/office/powerpoint/2010/main" val="1282422029"/>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p:cNvSpPr>
          <p:nvPr/>
        </p:nvSpPr>
        <p:spPr bwMode="auto">
          <a:xfrm>
            <a:off x="2819400" y="69850"/>
            <a:ext cx="4343400" cy="6788150"/>
          </a:xfrm>
          <a:prstGeom prst="rect">
            <a:avLst/>
          </a:prstGeom>
          <a:solidFill>
            <a:schemeClr val="bg1"/>
          </a:solidFill>
          <a:ln w="12700">
            <a:solidFill>
              <a:schemeClr val="tx1"/>
            </a:solidFill>
            <a:miter lim="800000"/>
            <a:headEnd/>
            <a:tailEnd/>
          </a:ln>
        </p:spPr>
        <p:txBody>
          <a:bodyPr wrap="none" anchor="ctr"/>
          <a:lstStyle/>
          <a:p>
            <a:pPr algn="ctr" defTabSz="457200" eaLnBrk="1" hangingPunct="1"/>
            <a:r>
              <a:rPr lang="en-AU" sz="1800">
                <a:solidFill>
                  <a:prstClr val="black"/>
                </a:solidFill>
                <a:latin typeface="Calibri" charset="0"/>
              </a:rPr>
              <a:t> </a:t>
            </a:r>
          </a:p>
        </p:txBody>
      </p:sp>
      <p:sp>
        <p:nvSpPr>
          <p:cNvPr id="4099" name="Text Box 3"/>
          <p:cNvSpPr txBox="1">
            <a:spLocks noChangeArrowheads="1"/>
          </p:cNvSpPr>
          <p:nvPr/>
        </p:nvSpPr>
        <p:spPr bwMode="auto">
          <a:xfrm>
            <a:off x="3048000" y="457200"/>
            <a:ext cx="22098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457200" eaLnBrk="1" hangingPunct="1">
              <a:spcBef>
                <a:spcPct val="50000"/>
              </a:spcBef>
              <a:defRPr/>
            </a:pPr>
            <a:r>
              <a:rPr lang="en-AU" sz="2800">
                <a:solidFill>
                  <a:prstClr val="black"/>
                </a:solidFill>
                <a:latin typeface="Calibri" charset="0"/>
              </a:rPr>
              <a:t>Contents</a:t>
            </a:r>
            <a:endParaRPr lang="en-AU" sz="1800">
              <a:solidFill>
                <a:prstClr val="black"/>
              </a:solidFill>
              <a:latin typeface="Calibri" charset="0"/>
            </a:endParaRPr>
          </a:p>
        </p:txBody>
      </p:sp>
      <p:sp>
        <p:nvSpPr>
          <p:cNvPr id="21507" name="Text Box 4"/>
          <p:cNvSpPr txBox="1">
            <a:spLocks noChangeArrowheads="1"/>
          </p:cNvSpPr>
          <p:nvPr/>
        </p:nvSpPr>
        <p:spPr bwMode="auto">
          <a:xfrm>
            <a:off x="3048000" y="1295400"/>
            <a:ext cx="4114800" cy="8540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sz="2000">
                <a:solidFill>
                  <a:prstClr val="black"/>
                </a:solidFill>
              </a:rPr>
              <a:t>Introduction</a:t>
            </a:r>
          </a:p>
          <a:p>
            <a:pPr defTabSz="457200" eaLnBrk="1" hangingPunct="1">
              <a:spcBef>
                <a:spcPct val="50000"/>
              </a:spcBef>
            </a:pPr>
            <a:r>
              <a:rPr lang="en-AU" sz="2000">
                <a:solidFill>
                  <a:prstClr val="black"/>
                </a:solidFill>
              </a:rPr>
              <a:t>9 tips for survival in the classroom</a:t>
            </a:r>
            <a:endParaRPr lang="en-AU">
              <a:solidFill>
                <a:prstClr val="black"/>
              </a:solidFill>
            </a:endParaRPr>
          </a:p>
        </p:txBody>
      </p:sp>
      <p:sp>
        <p:nvSpPr>
          <p:cNvPr id="4103" name="Text Box 7"/>
          <p:cNvSpPr txBox="1">
            <a:spLocks noChangeArrowheads="1"/>
          </p:cNvSpPr>
          <p:nvPr/>
        </p:nvSpPr>
        <p:spPr bwMode="auto">
          <a:xfrm>
            <a:off x="3276600" y="2286000"/>
            <a:ext cx="3124200" cy="3270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buFont typeface="Arial" charset="0"/>
              <a:buAutoNum type="arabicPeriod"/>
            </a:pPr>
            <a:r>
              <a:rPr lang="en-AU" sz="1600" dirty="0">
                <a:solidFill>
                  <a:prstClr val="black"/>
                </a:solidFill>
              </a:rPr>
              <a:t>Realistic expectations</a:t>
            </a:r>
          </a:p>
          <a:p>
            <a:pPr defTabSz="457200" eaLnBrk="1" hangingPunct="1">
              <a:spcBef>
                <a:spcPct val="50000"/>
              </a:spcBef>
              <a:buFont typeface="Arial" charset="0"/>
              <a:buAutoNum type="arabicPeriod"/>
            </a:pPr>
            <a:r>
              <a:rPr lang="en-AU" sz="1600" dirty="0">
                <a:solidFill>
                  <a:prstClr val="black"/>
                </a:solidFill>
              </a:rPr>
              <a:t>A thick skin</a:t>
            </a:r>
          </a:p>
          <a:p>
            <a:pPr defTabSz="457200" eaLnBrk="1" hangingPunct="1">
              <a:spcBef>
                <a:spcPct val="50000"/>
              </a:spcBef>
              <a:buFont typeface="Arial" charset="0"/>
              <a:buAutoNum type="arabicPeriod"/>
            </a:pPr>
            <a:r>
              <a:rPr lang="en-AU" sz="1600" dirty="0">
                <a:solidFill>
                  <a:prstClr val="black"/>
                </a:solidFill>
              </a:rPr>
              <a:t>The moving target</a:t>
            </a:r>
          </a:p>
          <a:p>
            <a:pPr defTabSz="457200" eaLnBrk="1" hangingPunct="1">
              <a:spcBef>
                <a:spcPct val="50000"/>
              </a:spcBef>
              <a:buFont typeface="Arial" charset="0"/>
              <a:buAutoNum type="arabicPeriod"/>
            </a:pPr>
            <a:r>
              <a:rPr lang="en-AU" sz="1600" dirty="0">
                <a:solidFill>
                  <a:prstClr val="black"/>
                </a:solidFill>
              </a:rPr>
              <a:t>More than intentions</a:t>
            </a:r>
          </a:p>
          <a:p>
            <a:pPr defTabSz="457200" eaLnBrk="1" hangingPunct="1">
              <a:spcBef>
                <a:spcPct val="50000"/>
              </a:spcBef>
              <a:buFont typeface="Arial" charset="0"/>
              <a:buAutoNum type="arabicPeriod"/>
            </a:pPr>
            <a:r>
              <a:rPr lang="en-AU" sz="1600" dirty="0">
                <a:solidFill>
                  <a:prstClr val="black"/>
                </a:solidFill>
              </a:rPr>
              <a:t>Button pushing</a:t>
            </a:r>
          </a:p>
          <a:p>
            <a:pPr defTabSz="457200" eaLnBrk="1" hangingPunct="1">
              <a:spcBef>
                <a:spcPct val="50000"/>
              </a:spcBef>
              <a:buFont typeface="Arial" charset="0"/>
              <a:buAutoNum type="arabicPeriod"/>
            </a:pPr>
            <a:r>
              <a:rPr lang="en-AU" sz="1600" dirty="0">
                <a:solidFill>
                  <a:prstClr val="black"/>
                </a:solidFill>
              </a:rPr>
              <a:t>More poker than pedagogy</a:t>
            </a:r>
          </a:p>
          <a:p>
            <a:pPr defTabSz="457200" eaLnBrk="1" hangingPunct="1">
              <a:spcBef>
                <a:spcPct val="50000"/>
              </a:spcBef>
              <a:buFont typeface="Arial" charset="0"/>
              <a:buAutoNum type="arabicPeriod"/>
            </a:pPr>
            <a:r>
              <a:rPr lang="en-AU" sz="1600" dirty="0">
                <a:solidFill>
                  <a:prstClr val="black"/>
                </a:solidFill>
              </a:rPr>
              <a:t>Use your instincts</a:t>
            </a:r>
          </a:p>
          <a:p>
            <a:pPr defTabSz="457200" eaLnBrk="1" hangingPunct="1">
              <a:spcBef>
                <a:spcPct val="50000"/>
              </a:spcBef>
              <a:buFont typeface="Arial" charset="0"/>
              <a:buAutoNum type="arabicPeriod"/>
            </a:pPr>
            <a:r>
              <a:rPr lang="en-AU" sz="1600" dirty="0">
                <a:solidFill>
                  <a:prstClr val="black"/>
                </a:solidFill>
              </a:rPr>
              <a:t>Keep cool</a:t>
            </a:r>
          </a:p>
          <a:p>
            <a:pPr defTabSz="457200" eaLnBrk="1" hangingPunct="1">
              <a:spcBef>
                <a:spcPct val="50000"/>
              </a:spcBef>
              <a:buFont typeface="Arial" charset="0"/>
              <a:buAutoNum type="arabicPeriod"/>
            </a:pPr>
            <a:r>
              <a:rPr lang="en-AU" sz="1600" dirty="0">
                <a:solidFill>
                  <a:prstClr val="black"/>
                </a:solidFill>
              </a:rPr>
              <a:t>Chunk/funk/dunk</a:t>
            </a:r>
            <a:endParaRPr lang="en-AU" dirty="0">
              <a:solidFill>
                <a:prstClr val="black"/>
              </a:solidFill>
            </a:endParaRPr>
          </a:p>
        </p:txBody>
      </p:sp>
      <p:sp>
        <p:nvSpPr>
          <p:cNvPr id="21509" name="Text Box 8"/>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pic>
        <p:nvPicPr>
          <p:cNvPr id="21510" name="Picture 11" descr="littleG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5105400"/>
            <a:ext cx="1173163" cy="130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48387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fade">
                                      <p:cBhvr>
                                        <p:cTn id="7" dur="10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2819400" y="0"/>
            <a:ext cx="4343400" cy="6788150"/>
          </a:xfrm>
          <a:prstGeom prst="rect">
            <a:avLst/>
          </a:prstGeom>
          <a:solidFill>
            <a:schemeClr val="bg1"/>
          </a:solidFill>
          <a:ln w="12700">
            <a:solidFill>
              <a:schemeClr val="tx1"/>
            </a:solidFill>
            <a:miter lim="800000"/>
            <a:headEnd/>
            <a:tailEnd/>
          </a:ln>
        </p:spPr>
        <p:txBody>
          <a:bodyPr wrap="none" anchor="ctr"/>
          <a:lstStyle/>
          <a:p>
            <a:pPr defTabSz="457200" eaLnBrk="1" hangingPunct="1"/>
            <a:endParaRPr lang="en-US" sz="1800">
              <a:solidFill>
                <a:prstClr val="black"/>
              </a:solidFill>
              <a:latin typeface="Calibri" charset="0"/>
            </a:endParaRPr>
          </a:p>
        </p:txBody>
      </p:sp>
      <p:sp>
        <p:nvSpPr>
          <p:cNvPr id="23554" name="Text Box 3"/>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sp>
        <p:nvSpPr>
          <p:cNvPr id="6148" name="Text Box 4"/>
          <p:cNvSpPr txBox="1">
            <a:spLocks noChangeArrowheads="1"/>
          </p:cNvSpPr>
          <p:nvPr/>
        </p:nvSpPr>
        <p:spPr bwMode="auto">
          <a:xfrm>
            <a:off x="3048000" y="457200"/>
            <a:ext cx="22098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457200" eaLnBrk="1" hangingPunct="1">
              <a:spcBef>
                <a:spcPct val="50000"/>
              </a:spcBef>
              <a:defRPr/>
            </a:pPr>
            <a:r>
              <a:rPr lang="en-AU" sz="2800">
                <a:solidFill>
                  <a:prstClr val="black"/>
                </a:solidFill>
                <a:latin typeface="Calibri" charset="0"/>
              </a:rPr>
              <a:t>Introduction</a:t>
            </a:r>
            <a:endParaRPr lang="en-AU" sz="1800">
              <a:solidFill>
                <a:prstClr val="black"/>
              </a:solidFill>
              <a:latin typeface="Calibri" charset="0"/>
            </a:endParaRPr>
          </a:p>
        </p:txBody>
      </p:sp>
      <p:sp>
        <p:nvSpPr>
          <p:cNvPr id="6149" name="Text Box 5"/>
          <p:cNvSpPr txBox="1">
            <a:spLocks noChangeArrowheads="1"/>
          </p:cNvSpPr>
          <p:nvPr/>
        </p:nvSpPr>
        <p:spPr bwMode="auto">
          <a:xfrm>
            <a:off x="3200400" y="1798638"/>
            <a:ext cx="3657600" cy="44935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sz="2000" dirty="0" smtClean="0">
                <a:solidFill>
                  <a:prstClr val="black"/>
                </a:solidFill>
              </a:rPr>
              <a:t>You’</a:t>
            </a:r>
            <a:r>
              <a:rPr lang="en-AU" altLang="ja-JP" sz="2000" dirty="0" smtClean="0">
                <a:solidFill>
                  <a:prstClr val="black"/>
                </a:solidFill>
              </a:rPr>
              <a:t>ve </a:t>
            </a:r>
            <a:r>
              <a:rPr lang="en-AU" altLang="ja-JP" sz="2000" dirty="0">
                <a:solidFill>
                  <a:prstClr val="black"/>
                </a:solidFill>
              </a:rPr>
              <a:t>done the </a:t>
            </a:r>
            <a:r>
              <a:rPr lang="en-AU" altLang="ja-JP" sz="2000" dirty="0" err="1">
                <a:solidFill>
                  <a:prstClr val="black"/>
                </a:solidFill>
              </a:rPr>
              <a:t>MindMap</a:t>
            </a:r>
            <a:r>
              <a:rPr lang="en-AU" altLang="ja-JP" sz="2000" dirty="0">
                <a:solidFill>
                  <a:prstClr val="black"/>
                </a:solidFill>
              </a:rPr>
              <a:t>, looked at many of the theories and seen some of the approaches recommended.</a:t>
            </a:r>
          </a:p>
          <a:p>
            <a:pPr defTabSz="457200" eaLnBrk="1" hangingPunct="1">
              <a:spcBef>
                <a:spcPct val="50000"/>
              </a:spcBef>
            </a:pPr>
            <a:r>
              <a:rPr lang="en-AU" sz="2000" dirty="0">
                <a:solidFill>
                  <a:prstClr val="black"/>
                </a:solidFill>
              </a:rPr>
              <a:t>So what happens now. . . </a:t>
            </a:r>
          </a:p>
          <a:p>
            <a:pPr defTabSz="457200" eaLnBrk="1" hangingPunct="1">
              <a:spcBef>
                <a:spcPct val="50000"/>
              </a:spcBef>
            </a:pPr>
            <a:r>
              <a:rPr lang="en-AU" sz="2000" dirty="0">
                <a:solidFill>
                  <a:prstClr val="black"/>
                </a:solidFill>
              </a:rPr>
              <a:t>Here</a:t>
            </a:r>
            <a:r>
              <a:rPr lang="ja-JP" altLang="en-AU" sz="2000" dirty="0">
                <a:solidFill>
                  <a:prstClr val="black"/>
                </a:solidFill>
              </a:rPr>
              <a:t>’</a:t>
            </a:r>
            <a:r>
              <a:rPr lang="en-AU" altLang="ja-JP" sz="2000" dirty="0">
                <a:solidFill>
                  <a:prstClr val="black"/>
                </a:solidFill>
              </a:rPr>
              <a:t>s a common sense guide to applying this knowledge for success with teaching kids in </a:t>
            </a:r>
            <a:r>
              <a:rPr lang="en-AU" altLang="ja-JP" sz="2000" i="1" dirty="0">
                <a:solidFill>
                  <a:prstClr val="black"/>
                </a:solidFill>
              </a:rPr>
              <a:t>your </a:t>
            </a:r>
            <a:r>
              <a:rPr lang="en-AU" altLang="ja-JP" sz="2000" dirty="0">
                <a:solidFill>
                  <a:prstClr val="black"/>
                </a:solidFill>
              </a:rPr>
              <a:t>classroom.</a:t>
            </a:r>
          </a:p>
          <a:p>
            <a:pPr defTabSz="457200" eaLnBrk="1" hangingPunct="1">
              <a:spcBef>
                <a:spcPct val="50000"/>
              </a:spcBef>
            </a:pPr>
            <a:endParaRPr lang="en-AU" sz="2000" dirty="0">
              <a:solidFill>
                <a:prstClr val="black"/>
              </a:solidFill>
            </a:endParaRPr>
          </a:p>
          <a:p>
            <a:pPr defTabSz="457200" eaLnBrk="1" hangingPunct="1">
              <a:spcBef>
                <a:spcPct val="50000"/>
              </a:spcBef>
            </a:pPr>
            <a:endParaRPr lang="en-AU" dirty="0">
              <a:solidFill>
                <a:prstClr val="black"/>
              </a:solidFill>
            </a:endParaRPr>
          </a:p>
        </p:txBody>
      </p:sp>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74837">
            <a:off x="5638800" y="304800"/>
            <a:ext cx="1155700" cy="11287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5495140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fade">
                                      <p:cBhvr>
                                        <p:cTn id="7" dur="1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819400" y="69850"/>
            <a:ext cx="4343400" cy="6788150"/>
          </a:xfrm>
          <a:prstGeom prst="rect">
            <a:avLst/>
          </a:prstGeom>
          <a:solidFill>
            <a:schemeClr val="bg1"/>
          </a:solidFill>
          <a:ln w="12700">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defTabSz="457200" eaLnBrk="1" hangingPunct="1">
              <a:defRPr/>
            </a:pPr>
            <a:endParaRPr lang="en-US" sz="1800">
              <a:solidFill>
                <a:prstClr val="black"/>
              </a:solidFill>
              <a:latin typeface="Calibri" charset="0"/>
            </a:endParaRPr>
          </a:p>
        </p:txBody>
      </p:sp>
      <p:pic>
        <p:nvPicPr>
          <p:cNvPr id="513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724400"/>
            <a:ext cx="1803400" cy="180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5603" name="Text Box 3"/>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sp>
        <p:nvSpPr>
          <p:cNvPr id="5124" name="Text Box 4"/>
          <p:cNvSpPr txBox="1">
            <a:spLocks noChangeArrowheads="1"/>
          </p:cNvSpPr>
          <p:nvPr/>
        </p:nvSpPr>
        <p:spPr bwMode="auto">
          <a:xfrm>
            <a:off x="3048000" y="457200"/>
            <a:ext cx="3276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457200" eaLnBrk="1" hangingPunct="1">
              <a:spcBef>
                <a:spcPct val="50000"/>
              </a:spcBef>
              <a:defRPr/>
            </a:pPr>
            <a:r>
              <a:rPr lang="en-AU" sz="2800">
                <a:solidFill>
                  <a:prstClr val="black"/>
                </a:solidFill>
                <a:latin typeface="Calibri" charset="0"/>
              </a:rPr>
              <a:t>9 teaching tips</a:t>
            </a:r>
            <a:endParaRPr lang="en-AU" sz="1800">
              <a:solidFill>
                <a:prstClr val="black"/>
              </a:solidFill>
              <a:latin typeface="Calibri" charset="0"/>
            </a:endParaRPr>
          </a:p>
        </p:txBody>
      </p:sp>
      <p:sp>
        <p:nvSpPr>
          <p:cNvPr id="5125" name="Text Box 5"/>
          <p:cNvSpPr txBox="1">
            <a:spLocks noChangeArrowheads="1"/>
          </p:cNvSpPr>
          <p:nvPr/>
        </p:nvSpPr>
        <p:spPr bwMode="auto">
          <a:xfrm>
            <a:off x="4419600" y="1447800"/>
            <a:ext cx="9144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457200" eaLnBrk="1" hangingPunct="1">
              <a:spcBef>
                <a:spcPct val="50000"/>
              </a:spcBef>
              <a:defRPr/>
            </a:pPr>
            <a:r>
              <a:rPr lang="en-AU" sz="4000">
                <a:solidFill>
                  <a:prstClr val="black"/>
                </a:solidFill>
                <a:latin typeface="Arial Bold" charset="0"/>
              </a:rPr>
              <a:t># 1</a:t>
            </a:r>
            <a:endParaRPr lang="en-AU" sz="1800">
              <a:solidFill>
                <a:prstClr val="black"/>
              </a:solidFill>
              <a:latin typeface="Calibri" charset="0"/>
            </a:endParaRPr>
          </a:p>
        </p:txBody>
      </p:sp>
      <p:sp>
        <p:nvSpPr>
          <p:cNvPr id="25606" name="Text Box 6"/>
          <p:cNvSpPr txBox="1">
            <a:spLocks noChangeArrowheads="1"/>
          </p:cNvSpPr>
          <p:nvPr/>
        </p:nvSpPr>
        <p:spPr bwMode="auto">
          <a:xfrm>
            <a:off x="3429000" y="2514600"/>
            <a:ext cx="35052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b="1">
                <a:solidFill>
                  <a:prstClr val="black"/>
                </a:solidFill>
              </a:rPr>
              <a:t>Realistic expectations</a:t>
            </a:r>
            <a:endParaRPr lang="en-AU">
              <a:solidFill>
                <a:prstClr val="black"/>
              </a:solidFill>
            </a:endParaRPr>
          </a:p>
        </p:txBody>
      </p:sp>
      <p:sp>
        <p:nvSpPr>
          <p:cNvPr id="25607" name="Line 7"/>
          <p:cNvSpPr>
            <a:spLocks noChangeShapeType="1"/>
          </p:cNvSpPr>
          <p:nvPr/>
        </p:nvSpPr>
        <p:spPr bwMode="auto">
          <a:xfrm>
            <a:off x="3505200" y="2971800"/>
            <a:ext cx="3200400"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pPr defTabSz="457200" eaLnBrk="1" hangingPunct="1"/>
            <a:endParaRPr lang="en-US" sz="1800">
              <a:solidFill>
                <a:prstClr val="black"/>
              </a:solidFill>
              <a:latin typeface="Calibri" charset="0"/>
            </a:endParaRPr>
          </a:p>
        </p:txBody>
      </p:sp>
      <p:sp>
        <p:nvSpPr>
          <p:cNvPr id="5130" name="Text Box 10"/>
          <p:cNvSpPr txBox="1">
            <a:spLocks noChangeArrowheads="1"/>
          </p:cNvSpPr>
          <p:nvPr/>
        </p:nvSpPr>
        <p:spPr bwMode="auto">
          <a:xfrm>
            <a:off x="3505200" y="3200400"/>
            <a:ext cx="3429000" cy="1768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sz="2000">
                <a:solidFill>
                  <a:prstClr val="black"/>
                </a:solidFill>
                <a:latin typeface="Helvetica" charset="0"/>
              </a:rPr>
              <a:t>Don't go in with the expectation that teaching kids will make you feel good.</a:t>
            </a:r>
          </a:p>
          <a:p>
            <a:pPr defTabSz="457200" eaLnBrk="1" hangingPunct="1">
              <a:spcBef>
                <a:spcPct val="50000"/>
              </a:spcBef>
            </a:pPr>
            <a:r>
              <a:rPr lang="en-AU" sz="2000">
                <a:solidFill>
                  <a:prstClr val="black"/>
                </a:solidFill>
                <a:latin typeface="Helvetica" charset="0"/>
              </a:rPr>
              <a:t>Just feel good to be working with kids.</a:t>
            </a:r>
            <a:endParaRPr lang="en-AU">
              <a:solidFill>
                <a:prstClr val="black"/>
              </a:solidFill>
              <a:latin typeface="Helvetica" charset="0"/>
            </a:endParaRPr>
          </a:p>
        </p:txBody>
      </p:sp>
    </p:spTree>
    <p:extLst>
      <p:ext uri="{BB962C8B-B14F-4D97-AF65-F5344CB8AC3E}">
        <p14:creationId xmlns:p14="http://schemas.microsoft.com/office/powerpoint/2010/main" val="35142203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30"/>
                                        </p:tgtEl>
                                        <p:attrNameLst>
                                          <p:attrName>style.visibility</p:attrName>
                                        </p:attrNameLst>
                                      </p:cBhvr>
                                      <p:to>
                                        <p:strVal val="visible"/>
                                      </p:to>
                                    </p:set>
                                    <p:animEffect transition="in" filter="fade">
                                      <p:cBhvr>
                                        <p:cTn id="7" dur="10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p:cNvSpPr>
          <p:nvPr/>
        </p:nvSpPr>
        <p:spPr bwMode="auto">
          <a:xfrm>
            <a:off x="2843213" y="0"/>
            <a:ext cx="4343400" cy="6788150"/>
          </a:xfrm>
          <a:prstGeom prst="rect">
            <a:avLst/>
          </a:prstGeom>
          <a:solidFill>
            <a:schemeClr val="bg1"/>
          </a:solidFill>
          <a:ln w="12700">
            <a:solidFill>
              <a:schemeClr val="tx1"/>
            </a:solidFill>
            <a:miter lim="800000"/>
            <a:headEnd/>
            <a:tailEnd/>
          </a:ln>
        </p:spPr>
        <p:txBody>
          <a:bodyPr wrap="none" anchor="ctr"/>
          <a:lstStyle/>
          <a:p>
            <a:pPr defTabSz="457200" eaLnBrk="1" hangingPunct="1"/>
            <a:endParaRPr lang="en-US" sz="1800">
              <a:solidFill>
                <a:prstClr val="black"/>
              </a:solidFill>
              <a:latin typeface="Calibri" charset="0"/>
            </a:endParaRPr>
          </a:p>
        </p:txBody>
      </p:sp>
      <p:sp>
        <p:nvSpPr>
          <p:cNvPr id="27650" name="Text Box 3"/>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pic>
        <p:nvPicPr>
          <p:cNvPr id="27651" name="Picture 12" descr="robocop"/>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5181600" y="3886200"/>
            <a:ext cx="1774825" cy="2540000"/>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Text Box 4"/>
          <p:cNvSpPr txBox="1">
            <a:spLocks noChangeArrowheads="1"/>
          </p:cNvSpPr>
          <p:nvPr/>
        </p:nvSpPr>
        <p:spPr bwMode="auto">
          <a:xfrm>
            <a:off x="3048000" y="457200"/>
            <a:ext cx="3276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457200" eaLnBrk="1" hangingPunct="1">
              <a:spcBef>
                <a:spcPct val="50000"/>
              </a:spcBef>
              <a:defRPr/>
            </a:pPr>
            <a:r>
              <a:rPr lang="en-AU" sz="2800">
                <a:solidFill>
                  <a:prstClr val="black"/>
                </a:solidFill>
                <a:latin typeface="Calibri" charset="0"/>
              </a:rPr>
              <a:t>9 teaching tips</a:t>
            </a:r>
            <a:endParaRPr lang="en-AU" sz="1800">
              <a:solidFill>
                <a:prstClr val="black"/>
              </a:solidFill>
              <a:latin typeface="Calibri" charset="0"/>
            </a:endParaRPr>
          </a:p>
        </p:txBody>
      </p:sp>
      <p:sp>
        <p:nvSpPr>
          <p:cNvPr id="15365" name="Text Box 5"/>
          <p:cNvSpPr txBox="1">
            <a:spLocks noChangeArrowheads="1"/>
          </p:cNvSpPr>
          <p:nvPr/>
        </p:nvSpPr>
        <p:spPr bwMode="auto">
          <a:xfrm>
            <a:off x="4419600" y="1447800"/>
            <a:ext cx="9144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457200" eaLnBrk="1" hangingPunct="1">
              <a:spcBef>
                <a:spcPct val="50000"/>
              </a:spcBef>
              <a:defRPr/>
            </a:pPr>
            <a:r>
              <a:rPr lang="en-AU" sz="4000">
                <a:solidFill>
                  <a:prstClr val="black"/>
                </a:solidFill>
                <a:latin typeface="Arial Bold" charset="0"/>
              </a:rPr>
              <a:t># 2</a:t>
            </a:r>
            <a:endParaRPr lang="en-AU" sz="1800">
              <a:solidFill>
                <a:prstClr val="black"/>
              </a:solidFill>
              <a:latin typeface="Calibri" charset="0"/>
            </a:endParaRPr>
          </a:p>
        </p:txBody>
      </p:sp>
      <p:sp>
        <p:nvSpPr>
          <p:cNvPr id="27654" name="Text Box 6"/>
          <p:cNvSpPr txBox="1">
            <a:spLocks noChangeArrowheads="1"/>
          </p:cNvSpPr>
          <p:nvPr/>
        </p:nvSpPr>
        <p:spPr bwMode="auto">
          <a:xfrm>
            <a:off x="4114800" y="2514600"/>
            <a:ext cx="32004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b="1">
                <a:solidFill>
                  <a:prstClr val="black"/>
                </a:solidFill>
              </a:rPr>
              <a:t>A thick skin</a:t>
            </a:r>
          </a:p>
        </p:txBody>
      </p:sp>
      <p:sp>
        <p:nvSpPr>
          <p:cNvPr id="27655" name="Line 7"/>
          <p:cNvSpPr>
            <a:spLocks noChangeShapeType="1"/>
          </p:cNvSpPr>
          <p:nvPr/>
        </p:nvSpPr>
        <p:spPr bwMode="auto">
          <a:xfrm>
            <a:off x="4114800" y="2971800"/>
            <a:ext cx="1828800"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pPr defTabSz="457200" eaLnBrk="1" hangingPunct="1"/>
            <a:endParaRPr lang="en-US" sz="1800">
              <a:solidFill>
                <a:prstClr val="black"/>
              </a:solidFill>
              <a:latin typeface="Calibri" charset="0"/>
            </a:endParaRPr>
          </a:p>
        </p:txBody>
      </p:sp>
      <p:sp>
        <p:nvSpPr>
          <p:cNvPr id="15368" name="Text Box 8"/>
          <p:cNvSpPr txBox="1">
            <a:spLocks noChangeArrowheads="1"/>
          </p:cNvSpPr>
          <p:nvPr/>
        </p:nvSpPr>
        <p:spPr bwMode="auto">
          <a:xfrm>
            <a:off x="3505200" y="3200400"/>
            <a:ext cx="3429000" cy="17351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a:solidFill>
                  <a:prstClr val="black"/>
                </a:solidFill>
                <a:latin typeface="Helvetica" charset="0"/>
              </a:rPr>
              <a:t>You need a thick skin </a:t>
            </a:r>
          </a:p>
          <a:p>
            <a:pPr defTabSz="457200" eaLnBrk="1" hangingPunct="1">
              <a:spcBef>
                <a:spcPct val="50000"/>
              </a:spcBef>
            </a:pPr>
            <a:r>
              <a:rPr lang="en-AU">
                <a:solidFill>
                  <a:prstClr val="black"/>
                </a:solidFill>
                <a:latin typeface="Helvetica" charset="0"/>
              </a:rPr>
              <a:t>. . . and some body armour wouldn't be a bad idea.</a:t>
            </a:r>
          </a:p>
        </p:txBody>
      </p:sp>
      <p:grpSp>
        <p:nvGrpSpPr>
          <p:cNvPr id="15371" name="Group 11"/>
          <p:cNvGrpSpPr>
            <a:grpSpLocks/>
          </p:cNvGrpSpPr>
          <p:nvPr/>
        </p:nvGrpSpPr>
        <p:grpSpPr bwMode="auto">
          <a:xfrm>
            <a:off x="4705350" y="3508375"/>
            <a:ext cx="1371600" cy="531813"/>
            <a:chOff x="2964" y="2210"/>
            <a:chExt cx="864" cy="335"/>
          </a:xfrm>
        </p:grpSpPr>
        <p:sp>
          <p:nvSpPr>
            <p:cNvPr id="27658" name="Text Box 9"/>
            <p:cNvSpPr txBox="1">
              <a:spLocks noChangeArrowheads="1"/>
            </p:cNvSpPr>
            <p:nvPr/>
          </p:nvSpPr>
          <p:spPr bwMode="auto">
            <a:xfrm rot="-448471">
              <a:off x="2964" y="2210"/>
              <a:ext cx="864" cy="2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sz="1600" i="1">
                  <a:solidFill>
                    <a:srgbClr val="FF0000"/>
                  </a:solidFill>
                  <a:latin typeface="Apple Casual" charset="0"/>
                </a:rPr>
                <a:t>metaphorical</a:t>
              </a:r>
              <a:endParaRPr lang="en-AU">
                <a:solidFill>
                  <a:prstClr val="black"/>
                </a:solidFill>
                <a:latin typeface="Apple Casual" charset="0"/>
              </a:endParaRPr>
            </a:p>
          </p:txBody>
        </p:sp>
        <p:sp>
          <p:nvSpPr>
            <p:cNvPr id="27659" name="Text Box 10"/>
            <p:cNvSpPr txBox="1">
              <a:spLocks noChangeArrowheads="1"/>
            </p:cNvSpPr>
            <p:nvPr/>
          </p:nvSpPr>
          <p:spPr bwMode="auto">
            <a:xfrm rot="11041620" flipH="1">
              <a:off x="3360" y="2257"/>
              <a:ext cx="192" cy="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a:solidFill>
                    <a:srgbClr val="FF0000"/>
                  </a:solidFill>
                  <a:latin typeface="Arial Bold" charset="0"/>
                </a:rPr>
                <a:t>^</a:t>
              </a:r>
            </a:p>
          </p:txBody>
        </p:sp>
      </p:grpSp>
    </p:spTree>
    <p:extLst>
      <p:ext uri="{BB962C8B-B14F-4D97-AF65-F5344CB8AC3E}">
        <p14:creationId xmlns:p14="http://schemas.microsoft.com/office/powerpoint/2010/main" val="8836496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8"/>
                                        </p:tgtEl>
                                        <p:attrNameLst>
                                          <p:attrName>style.visibility</p:attrName>
                                        </p:attrNameLst>
                                      </p:cBhvr>
                                      <p:to>
                                        <p:strVal val="visible"/>
                                      </p:to>
                                    </p:set>
                                    <p:animEffect transition="in" filter="fade">
                                      <p:cBhvr>
                                        <p:cTn id="7" dur="1000"/>
                                        <p:tgtEl>
                                          <p:spTgt spid="15368"/>
                                        </p:tgtEl>
                                      </p:cBhvr>
                                    </p:animEffect>
                                  </p:childTnLst>
                                </p:cTn>
                              </p:par>
                              <p:par>
                                <p:cTn id="8" presetID="10" presetClass="entr" presetSubtype="0" fill="hold" nodeType="withEffect">
                                  <p:stCondLst>
                                    <p:cond delay="2000"/>
                                  </p:stCondLst>
                                  <p:childTnLst>
                                    <p:set>
                                      <p:cBhvr>
                                        <p:cTn id="9" dur="1" fill="hold">
                                          <p:stCondLst>
                                            <p:cond delay="0"/>
                                          </p:stCondLst>
                                        </p:cTn>
                                        <p:tgtEl>
                                          <p:spTgt spid="15371"/>
                                        </p:tgtEl>
                                        <p:attrNameLst>
                                          <p:attrName>style.visibility</p:attrName>
                                        </p:attrNameLst>
                                      </p:cBhvr>
                                      <p:to>
                                        <p:strVal val="visible"/>
                                      </p:to>
                                    </p:set>
                                    <p:animEffect transition="in" filter="fade">
                                      <p:cBhvr>
                                        <p:cTn id="10" dur="1000"/>
                                        <p:tgtEl>
                                          <p:spTgt spid="15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p:cNvSpPr>
          <p:nvPr/>
        </p:nvSpPr>
        <p:spPr bwMode="auto">
          <a:xfrm>
            <a:off x="2819400" y="69850"/>
            <a:ext cx="4343400" cy="6788150"/>
          </a:xfrm>
          <a:prstGeom prst="rect">
            <a:avLst/>
          </a:prstGeom>
          <a:solidFill>
            <a:schemeClr val="bg1"/>
          </a:solidFill>
          <a:ln w="12700">
            <a:solidFill>
              <a:schemeClr val="tx1"/>
            </a:solidFill>
            <a:miter lim="800000"/>
            <a:headEnd/>
            <a:tailEnd/>
          </a:ln>
        </p:spPr>
        <p:txBody>
          <a:bodyPr wrap="none" anchor="ctr"/>
          <a:lstStyle/>
          <a:p>
            <a:pPr defTabSz="457200" eaLnBrk="1" hangingPunct="1"/>
            <a:endParaRPr lang="en-US" sz="1800">
              <a:solidFill>
                <a:prstClr val="black"/>
              </a:solidFill>
              <a:latin typeface="Calibri" charset="0"/>
            </a:endParaRPr>
          </a:p>
        </p:txBody>
      </p:sp>
      <p:pic>
        <p:nvPicPr>
          <p:cNvPr id="29698" name="Picture 12" descr="target_bullse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911725"/>
            <a:ext cx="1946275" cy="194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9" name="Text Box 3"/>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sp>
        <p:nvSpPr>
          <p:cNvPr id="16388" name="Text Box 4"/>
          <p:cNvSpPr txBox="1">
            <a:spLocks noChangeArrowheads="1"/>
          </p:cNvSpPr>
          <p:nvPr/>
        </p:nvSpPr>
        <p:spPr bwMode="auto">
          <a:xfrm>
            <a:off x="3048000" y="457200"/>
            <a:ext cx="3276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457200" eaLnBrk="1" hangingPunct="1">
              <a:spcBef>
                <a:spcPct val="50000"/>
              </a:spcBef>
              <a:defRPr/>
            </a:pPr>
            <a:r>
              <a:rPr lang="en-AU" sz="2800">
                <a:solidFill>
                  <a:prstClr val="black"/>
                </a:solidFill>
                <a:latin typeface="Calibri" charset="0"/>
              </a:rPr>
              <a:t>9 teaching tips</a:t>
            </a:r>
            <a:endParaRPr lang="en-AU" sz="1800">
              <a:solidFill>
                <a:prstClr val="black"/>
              </a:solidFill>
              <a:latin typeface="Calibri" charset="0"/>
            </a:endParaRPr>
          </a:p>
        </p:txBody>
      </p:sp>
      <p:sp>
        <p:nvSpPr>
          <p:cNvPr id="16389" name="Text Box 5"/>
          <p:cNvSpPr txBox="1">
            <a:spLocks noChangeArrowheads="1"/>
          </p:cNvSpPr>
          <p:nvPr/>
        </p:nvSpPr>
        <p:spPr bwMode="auto">
          <a:xfrm>
            <a:off x="4419600" y="1447800"/>
            <a:ext cx="9144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457200" eaLnBrk="1" hangingPunct="1">
              <a:spcBef>
                <a:spcPct val="50000"/>
              </a:spcBef>
              <a:defRPr/>
            </a:pPr>
            <a:r>
              <a:rPr lang="en-AU" sz="4000">
                <a:solidFill>
                  <a:prstClr val="black"/>
                </a:solidFill>
                <a:latin typeface="Arial Bold" charset="0"/>
              </a:rPr>
              <a:t># 3</a:t>
            </a:r>
            <a:endParaRPr lang="en-AU" sz="1800">
              <a:solidFill>
                <a:prstClr val="black"/>
              </a:solidFill>
              <a:latin typeface="Calibri" charset="0"/>
            </a:endParaRPr>
          </a:p>
        </p:txBody>
      </p:sp>
      <p:sp>
        <p:nvSpPr>
          <p:cNvPr id="29702" name="Text Box 6"/>
          <p:cNvSpPr txBox="1">
            <a:spLocks noChangeArrowheads="1"/>
          </p:cNvSpPr>
          <p:nvPr/>
        </p:nvSpPr>
        <p:spPr bwMode="auto">
          <a:xfrm>
            <a:off x="3657600" y="2514600"/>
            <a:ext cx="32004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b="1">
                <a:solidFill>
                  <a:prstClr val="black"/>
                </a:solidFill>
              </a:rPr>
              <a:t>The moving target</a:t>
            </a:r>
          </a:p>
        </p:txBody>
      </p:sp>
      <p:sp>
        <p:nvSpPr>
          <p:cNvPr id="29703" name="Line 7"/>
          <p:cNvSpPr>
            <a:spLocks noChangeShapeType="1"/>
          </p:cNvSpPr>
          <p:nvPr/>
        </p:nvSpPr>
        <p:spPr bwMode="auto">
          <a:xfrm>
            <a:off x="3733800" y="2971800"/>
            <a:ext cx="2667000"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pPr defTabSz="457200" eaLnBrk="1" hangingPunct="1"/>
            <a:endParaRPr lang="en-US" sz="1800">
              <a:solidFill>
                <a:prstClr val="black"/>
              </a:solidFill>
              <a:latin typeface="Calibri" charset="0"/>
            </a:endParaRPr>
          </a:p>
        </p:txBody>
      </p:sp>
      <p:sp>
        <p:nvSpPr>
          <p:cNvPr id="16392" name="Text Box 8"/>
          <p:cNvSpPr txBox="1">
            <a:spLocks noChangeArrowheads="1"/>
          </p:cNvSpPr>
          <p:nvPr/>
        </p:nvSpPr>
        <p:spPr bwMode="auto">
          <a:xfrm>
            <a:off x="3505200" y="3565525"/>
            <a:ext cx="3429000" cy="1158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sz="2000">
                <a:solidFill>
                  <a:prstClr val="black"/>
                </a:solidFill>
                <a:latin typeface="Helvetica" charset="0"/>
              </a:rPr>
              <a:t>Understand you are an easy target </a:t>
            </a:r>
          </a:p>
          <a:p>
            <a:pPr defTabSz="457200" eaLnBrk="1" hangingPunct="1">
              <a:spcBef>
                <a:spcPct val="50000"/>
              </a:spcBef>
            </a:pPr>
            <a:r>
              <a:rPr lang="en-AU" sz="2000">
                <a:solidFill>
                  <a:prstClr val="black"/>
                </a:solidFill>
                <a:latin typeface="Helvetica" charset="0"/>
              </a:rPr>
              <a:t>. . . so move around.</a:t>
            </a:r>
            <a:endParaRPr lang="en-AU">
              <a:solidFill>
                <a:prstClr val="black"/>
              </a:solidFill>
              <a:latin typeface="Helvetica" charset="0"/>
            </a:endParaRPr>
          </a:p>
        </p:txBody>
      </p:sp>
    </p:spTree>
    <p:extLst>
      <p:ext uri="{BB962C8B-B14F-4D97-AF65-F5344CB8AC3E}">
        <p14:creationId xmlns:p14="http://schemas.microsoft.com/office/powerpoint/2010/main" val="17144377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92"/>
                                        </p:tgtEl>
                                        <p:attrNameLst>
                                          <p:attrName>style.visibility</p:attrName>
                                        </p:attrNameLst>
                                      </p:cBhvr>
                                      <p:to>
                                        <p:strVal val="visible"/>
                                      </p:to>
                                    </p:set>
                                    <p:animEffect transition="in" filter="fade">
                                      <p:cBhvr>
                                        <p:cTn id="7" dur="10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p:cNvSpPr>
          <p:nvPr/>
        </p:nvSpPr>
        <p:spPr bwMode="auto">
          <a:xfrm>
            <a:off x="2819400" y="34925"/>
            <a:ext cx="4343400" cy="6788150"/>
          </a:xfrm>
          <a:prstGeom prst="rect">
            <a:avLst/>
          </a:prstGeom>
          <a:solidFill>
            <a:schemeClr val="bg1"/>
          </a:solidFill>
          <a:ln w="12700">
            <a:solidFill>
              <a:schemeClr val="tx1"/>
            </a:solidFill>
            <a:miter lim="800000"/>
            <a:headEnd/>
            <a:tailEnd/>
          </a:ln>
        </p:spPr>
        <p:txBody>
          <a:bodyPr wrap="none" anchor="ctr"/>
          <a:lstStyle/>
          <a:p>
            <a:pPr defTabSz="457200" eaLnBrk="1" hangingPunct="1"/>
            <a:endParaRPr lang="en-US" sz="1800">
              <a:solidFill>
                <a:prstClr val="black"/>
              </a:solidFill>
              <a:latin typeface="Calibri" charset="0"/>
            </a:endParaRPr>
          </a:p>
        </p:txBody>
      </p:sp>
      <p:pic>
        <p:nvPicPr>
          <p:cNvPr id="31746" name="Picture 11" descr="hip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267200"/>
            <a:ext cx="1712913" cy="218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7" name="Text Box 3"/>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sp>
        <p:nvSpPr>
          <p:cNvPr id="17412" name="Text Box 4"/>
          <p:cNvSpPr txBox="1">
            <a:spLocks noChangeArrowheads="1"/>
          </p:cNvSpPr>
          <p:nvPr/>
        </p:nvSpPr>
        <p:spPr bwMode="auto">
          <a:xfrm>
            <a:off x="3048000" y="457200"/>
            <a:ext cx="3276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457200" eaLnBrk="1" hangingPunct="1">
              <a:spcBef>
                <a:spcPct val="50000"/>
              </a:spcBef>
              <a:defRPr/>
            </a:pPr>
            <a:r>
              <a:rPr lang="en-AU" sz="2800">
                <a:solidFill>
                  <a:prstClr val="black"/>
                </a:solidFill>
                <a:latin typeface="Calibri" charset="0"/>
              </a:rPr>
              <a:t>9 teaching tips</a:t>
            </a:r>
            <a:endParaRPr lang="en-AU" sz="1800">
              <a:solidFill>
                <a:prstClr val="black"/>
              </a:solidFill>
              <a:latin typeface="Calibri" charset="0"/>
            </a:endParaRPr>
          </a:p>
        </p:txBody>
      </p:sp>
      <p:sp>
        <p:nvSpPr>
          <p:cNvPr id="17415" name="Text Box 7"/>
          <p:cNvSpPr txBox="1">
            <a:spLocks noChangeArrowheads="1"/>
          </p:cNvSpPr>
          <p:nvPr/>
        </p:nvSpPr>
        <p:spPr bwMode="auto">
          <a:xfrm>
            <a:off x="4419600" y="1447800"/>
            <a:ext cx="9144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457200" eaLnBrk="1" hangingPunct="1">
              <a:spcBef>
                <a:spcPct val="50000"/>
              </a:spcBef>
              <a:defRPr/>
            </a:pPr>
            <a:r>
              <a:rPr lang="en-AU" sz="4000">
                <a:solidFill>
                  <a:prstClr val="black"/>
                </a:solidFill>
                <a:latin typeface="Arial Bold" charset="0"/>
              </a:rPr>
              <a:t># 4</a:t>
            </a:r>
            <a:endParaRPr lang="en-AU" sz="1800">
              <a:solidFill>
                <a:prstClr val="black"/>
              </a:solidFill>
              <a:latin typeface="Calibri" charset="0"/>
            </a:endParaRPr>
          </a:p>
        </p:txBody>
      </p:sp>
      <p:sp>
        <p:nvSpPr>
          <p:cNvPr id="31750" name="Text Box 8"/>
          <p:cNvSpPr txBox="1">
            <a:spLocks noChangeArrowheads="1"/>
          </p:cNvSpPr>
          <p:nvPr/>
        </p:nvSpPr>
        <p:spPr bwMode="auto">
          <a:xfrm>
            <a:off x="3429000" y="2514600"/>
            <a:ext cx="32004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b="1">
                <a:solidFill>
                  <a:prstClr val="black"/>
                </a:solidFill>
              </a:rPr>
              <a:t>More than intentions</a:t>
            </a:r>
          </a:p>
        </p:txBody>
      </p:sp>
      <p:sp>
        <p:nvSpPr>
          <p:cNvPr id="31751" name="Line 9"/>
          <p:cNvSpPr>
            <a:spLocks noChangeShapeType="1"/>
          </p:cNvSpPr>
          <p:nvPr/>
        </p:nvSpPr>
        <p:spPr bwMode="auto">
          <a:xfrm>
            <a:off x="3467100" y="2971800"/>
            <a:ext cx="3048000"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pPr defTabSz="457200" eaLnBrk="1" hangingPunct="1"/>
            <a:endParaRPr lang="en-US" sz="1800">
              <a:solidFill>
                <a:prstClr val="black"/>
              </a:solidFill>
              <a:latin typeface="Calibri" charset="0"/>
            </a:endParaRPr>
          </a:p>
        </p:txBody>
      </p:sp>
      <p:sp>
        <p:nvSpPr>
          <p:cNvPr id="17418" name="Text Box 10"/>
          <p:cNvSpPr txBox="1">
            <a:spLocks noChangeArrowheads="1"/>
          </p:cNvSpPr>
          <p:nvPr/>
        </p:nvSpPr>
        <p:spPr bwMode="auto">
          <a:xfrm>
            <a:off x="3505200" y="3565525"/>
            <a:ext cx="3657600" cy="16160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AU" sz="2000">
                <a:solidFill>
                  <a:prstClr val="black"/>
                </a:solidFill>
                <a:latin typeface="Helvetica" charset="0"/>
              </a:rPr>
              <a:t>Just being caring, enthusiastic and young doesn't mean a thing</a:t>
            </a:r>
          </a:p>
          <a:p>
            <a:pPr defTabSz="457200" eaLnBrk="1" hangingPunct="1"/>
            <a:endParaRPr lang="en-AU" sz="2000">
              <a:solidFill>
                <a:prstClr val="black"/>
              </a:solidFill>
              <a:latin typeface="Helvetica" charset="0"/>
            </a:endParaRPr>
          </a:p>
          <a:p>
            <a:pPr defTabSz="457200" eaLnBrk="1" hangingPunct="1"/>
            <a:r>
              <a:rPr lang="en-AU" sz="2000">
                <a:solidFill>
                  <a:prstClr val="black"/>
                </a:solidFill>
                <a:latin typeface="Helvetica" charset="0"/>
              </a:rPr>
              <a:t>. . . on their own.</a:t>
            </a:r>
            <a:endParaRPr lang="en-AU">
              <a:solidFill>
                <a:prstClr val="black"/>
              </a:solidFill>
              <a:latin typeface="Helvetica" charset="0"/>
            </a:endParaRPr>
          </a:p>
        </p:txBody>
      </p:sp>
    </p:spTree>
    <p:extLst>
      <p:ext uri="{BB962C8B-B14F-4D97-AF65-F5344CB8AC3E}">
        <p14:creationId xmlns:p14="http://schemas.microsoft.com/office/powerpoint/2010/main" val="37174253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8"/>
                                        </p:tgtEl>
                                        <p:attrNameLst>
                                          <p:attrName>style.visibility</p:attrName>
                                        </p:attrNameLst>
                                      </p:cBhvr>
                                      <p:to>
                                        <p:strVal val="visible"/>
                                      </p:to>
                                    </p:set>
                                    <p:animEffect transition="in" filter="fade">
                                      <p:cBhvr>
                                        <p:cTn id="7" dur="1000"/>
                                        <p:tgtEl>
                                          <p:spTgt spid="17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AutoShape 3"/>
          <p:cNvSpPr>
            <a:spLocks noChangeArrowheads="1"/>
          </p:cNvSpPr>
          <p:nvPr/>
        </p:nvSpPr>
        <p:spPr bwMode="auto">
          <a:xfrm>
            <a:off x="2514052" y="125925"/>
            <a:ext cx="4876800" cy="2209800"/>
          </a:xfrm>
          <a:prstGeom prst="wedgeEllipseCallout">
            <a:avLst>
              <a:gd name="adj1" fmla="val 37500"/>
              <a:gd name="adj2" fmla="val 102514"/>
            </a:avLst>
          </a:prstGeom>
          <a:noFill/>
          <a:ln w="28575">
            <a:solidFill>
              <a:schemeClr val="bg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a:defRPr/>
            </a:pPr>
            <a:endParaRPr lang="en-US" i="1"/>
          </a:p>
        </p:txBody>
      </p:sp>
      <p:sp>
        <p:nvSpPr>
          <p:cNvPr id="22530" name="Text Box 2"/>
          <p:cNvSpPr txBox="1">
            <a:spLocks noChangeArrowheads="1"/>
          </p:cNvSpPr>
          <p:nvPr/>
        </p:nvSpPr>
        <p:spPr bwMode="auto">
          <a:xfrm>
            <a:off x="1042988" y="3860800"/>
            <a:ext cx="6553200" cy="8239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4800" i="1"/>
              <a:t>Let</a:t>
            </a:r>
            <a:r>
              <a:rPr lang="ja-JP" altLang="en-AU" sz="4800" i="1"/>
              <a:t>’</a:t>
            </a:r>
            <a:r>
              <a:rPr lang="en-AU" altLang="ja-JP" sz="4800" i="1"/>
              <a:t>s talk </a:t>
            </a:r>
            <a:r>
              <a:rPr lang="ja-JP" altLang="en-AU" sz="4800" i="1"/>
              <a:t>‘</a:t>
            </a:r>
            <a:r>
              <a:rPr lang="en-AU" altLang="ja-JP" sz="4800" i="1"/>
              <a:t>pedagogy</a:t>
            </a:r>
            <a:r>
              <a:rPr lang="ja-JP" altLang="en-AU" sz="4800" i="1"/>
              <a:t>’</a:t>
            </a:r>
            <a:endParaRPr lang="en-AU" i="1"/>
          </a:p>
        </p:txBody>
      </p:sp>
      <p:sp>
        <p:nvSpPr>
          <p:cNvPr id="15364" name="Text Box 4"/>
          <p:cNvSpPr txBox="1">
            <a:spLocks noChangeArrowheads="1"/>
          </p:cNvSpPr>
          <p:nvPr/>
        </p:nvSpPr>
        <p:spPr bwMode="auto">
          <a:xfrm>
            <a:off x="3475186" y="1061614"/>
            <a:ext cx="3200400" cy="8112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lnSpc>
                <a:spcPct val="90000"/>
              </a:lnSpc>
              <a:spcBef>
                <a:spcPct val="50000"/>
              </a:spcBef>
            </a:pPr>
            <a:r>
              <a:rPr lang="en-AU" sz="2800" b="0"/>
              <a:t>the art of teaching</a:t>
            </a:r>
            <a:endParaRPr lang="en-AU" b="0"/>
          </a:p>
          <a:p>
            <a:pPr algn="ctr">
              <a:lnSpc>
                <a:spcPct val="60000"/>
              </a:lnSpc>
              <a:spcBef>
                <a:spcPct val="50000"/>
              </a:spcBef>
            </a:pPr>
            <a:r>
              <a:rPr lang="en-AU" sz="2000" b="0"/>
              <a:t>(Qld DET)</a:t>
            </a:r>
            <a:endParaRPr lang="en-AU" i="1"/>
          </a:p>
        </p:txBody>
      </p:sp>
      <p:sp>
        <p:nvSpPr>
          <p:cNvPr id="15365" name="Text Box 5"/>
          <p:cNvSpPr txBox="1">
            <a:spLocks noChangeArrowheads="1"/>
          </p:cNvSpPr>
          <p:nvPr/>
        </p:nvSpPr>
        <p:spPr bwMode="auto">
          <a:xfrm>
            <a:off x="3330232" y="585722"/>
            <a:ext cx="3581400" cy="13039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lnSpc>
                <a:spcPct val="90000"/>
              </a:lnSpc>
              <a:spcBef>
                <a:spcPct val="50000"/>
              </a:spcBef>
            </a:pPr>
            <a:r>
              <a:rPr lang="en-AU" sz="2800" b="0" dirty="0"/>
              <a:t>the quality skills of teaching</a:t>
            </a:r>
          </a:p>
          <a:p>
            <a:pPr algn="ctr">
              <a:lnSpc>
                <a:spcPct val="90000"/>
              </a:lnSpc>
              <a:spcBef>
                <a:spcPct val="50000"/>
              </a:spcBef>
            </a:pPr>
            <a:r>
              <a:rPr lang="en-AU" sz="2000" b="0" dirty="0"/>
              <a:t>(NSW </a:t>
            </a:r>
            <a:r>
              <a:rPr lang="en-AU" sz="2000" b="0" dirty="0" smtClean="0"/>
              <a:t>DEC)</a:t>
            </a:r>
            <a:endParaRPr lang="en-AU" i="1" dirty="0"/>
          </a:p>
        </p:txBody>
      </p:sp>
      <p:sp>
        <p:nvSpPr>
          <p:cNvPr id="15366" name="Text Box 6"/>
          <p:cNvSpPr txBox="1">
            <a:spLocks noChangeArrowheads="1"/>
          </p:cNvSpPr>
          <p:nvPr/>
        </p:nvSpPr>
        <p:spPr bwMode="auto">
          <a:xfrm>
            <a:off x="3474044" y="592506"/>
            <a:ext cx="3200400" cy="1250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AU" sz="2800" b="0" dirty="0"/>
              <a:t>activities that impart knowledge</a:t>
            </a:r>
            <a:endParaRPr lang="en-AU" b="0" dirty="0"/>
          </a:p>
          <a:p>
            <a:pPr algn="ctr"/>
            <a:r>
              <a:rPr lang="en-AU" sz="2000" b="0" dirty="0"/>
              <a:t>(University of Tasmania)</a:t>
            </a:r>
            <a:endParaRPr lang="en-AU" i="1" dirty="0"/>
          </a:p>
        </p:txBody>
      </p:sp>
      <p:sp>
        <p:nvSpPr>
          <p:cNvPr id="22534" name="Rectangle 7"/>
          <p:cNvSpPr>
            <a:spLocks noChangeArrowheads="1"/>
          </p:cNvSpPr>
          <p:nvPr/>
        </p:nvSpPr>
        <p:spPr bwMode="auto">
          <a:xfrm>
            <a:off x="7062936" y="1301327"/>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US" b="0"/>
          </a:p>
        </p:txBody>
      </p:sp>
      <p:pic>
        <p:nvPicPr>
          <p:cNvPr id="22536" name="Picture 11" descr="ProfessorF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00" y="2692400"/>
            <a:ext cx="4165600" cy="416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72" name="Text Box 12"/>
          <p:cNvSpPr txBox="1">
            <a:spLocks noChangeArrowheads="1"/>
          </p:cNvSpPr>
          <p:nvPr/>
        </p:nvSpPr>
        <p:spPr bwMode="auto">
          <a:xfrm>
            <a:off x="2759966" y="624143"/>
            <a:ext cx="4724400" cy="1127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b="0" dirty="0"/>
              <a:t>the art or science of teaching; education; instructional methods. </a:t>
            </a:r>
          </a:p>
          <a:p>
            <a:pPr algn="ctr">
              <a:lnSpc>
                <a:spcPct val="50000"/>
              </a:lnSpc>
              <a:spcBef>
                <a:spcPct val="50000"/>
              </a:spcBef>
            </a:pPr>
            <a:r>
              <a:rPr lang="en-AU" sz="2000" b="0" dirty="0"/>
              <a:t>(</a:t>
            </a:r>
            <a:r>
              <a:rPr lang="en-AU" sz="2000" b="0" dirty="0" err="1"/>
              <a:t>Dictionary.com</a:t>
            </a:r>
            <a:r>
              <a:rPr lang="en-AU" sz="2000" b="0" dirty="0"/>
              <a:t>)</a:t>
            </a:r>
            <a:endParaRPr lang="en-AU" b="0" dirty="0"/>
          </a:p>
        </p:txBody>
      </p:sp>
      <p:sp>
        <p:nvSpPr>
          <p:cNvPr id="2" name="TextBox 1"/>
          <p:cNvSpPr txBox="1"/>
          <p:nvPr/>
        </p:nvSpPr>
        <p:spPr>
          <a:xfrm>
            <a:off x="430905" y="592506"/>
            <a:ext cx="5284271" cy="2585323"/>
          </a:xfrm>
          <a:prstGeom prst="rect">
            <a:avLst/>
          </a:prstGeom>
          <a:noFill/>
        </p:spPr>
        <p:txBody>
          <a:bodyPr wrap="square" rtlCol="0">
            <a:spAutoFit/>
          </a:bodyPr>
          <a:lstStyle/>
          <a:p>
            <a:r>
              <a:rPr lang="en-US" dirty="0" smtClean="0"/>
              <a:t>The </a:t>
            </a:r>
            <a:r>
              <a:rPr lang="en-US" dirty="0"/>
              <a:t>word ‘pedagogy’ originated from the Greeks, to mean “child” and “lead”, then put them together to get a literal meaning – “to lead the child”.  </a:t>
            </a:r>
            <a:endParaRPr lang="en-US" dirty="0" smtClean="0"/>
          </a:p>
          <a:p>
            <a:endParaRPr lang="en-US" dirty="0"/>
          </a:p>
          <a:p>
            <a:r>
              <a:rPr lang="en-US" dirty="0" smtClean="0"/>
              <a:t>In </a:t>
            </a:r>
            <a:r>
              <a:rPr lang="en-US" dirty="0"/>
              <a:t>Ancient Greece, a slave (</a:t>
            </a:r>
            <a:r>
              <a:rPr lang="en-US" dirty="0" err="1"/>
              <a:t>paidagogos</a:t>
            </a:r>
            <a:r>
              <a:rPr lang="en-US" dirty="0"/>
              <a:t>) was assigned to a wealthy master’s son, to take him to school, supervise him while in school, and carrying his equipment such as musical instruments.</a:t>
            </a:r>
          </a:p>
        </p:txBody>
      </p:sp>
    </p:spTree>
    <p:extLst>
      <p:ext uri="{BB962C8B-B14F-4D97-AF65-F5344CB8AC3E}">
        <p14:creationId xmlns:p14="http://schemas.microsoft.com/office/powerpoint/2010/main" val="30896680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5363"/>
                                        </p:tgtEl>
                                        <p:attrNameLst>
                                          <p:attrName>style.visibility</p:attrName>
                                        </p:attrNameLst>
                                      </p:cBhvr>
                                      <p:to>
                                        <p:strVal val="visible"/>
                                      </p:to>
                                    </p:set>
                                    <p:animEffect transition="in" filter="fade">
                                      <p:cBhvr>
                                        <p:cTn id="15" dur="1000"/>
                                        <p:tgtEl>
                                          <p:spTgt spid="1536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364"/>
                                        </p:tgtEl>
                                        <p:attrNameLst>
                                          <p:attrName>style.visibility</p:attrName>
                                        </p:attrNameLst>
                                      </p:cBhvr>
                                      <p:to>
                                        <p:strVal val="visible"/>
                                      </p:to>
                                    </p:set>
                                    <p:animEffect transition="in" filter="fade">
                                      <p:cBhvr>
                                        <p:cTn id="20" dur="1000"/>
                                        <p:tgtEl>
                                          <p:spTgt spid="1536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365"/>
                                        </p:tgtEl>
                                        <p:attrNameLst>
                                          <p:attrName>style.visibility</p:attrName>
                                        </p:attrNameLst>
                                      </p:cBhvr>
                                      <p:to>
                                        <p:strVal val="visible"/>
                                      </p:to>
                                    </p:set>
                                    <p:animEffect transition="in" filter="fade">
                                      <p:cBhvr>
                                        <p:cTn id="25" dur="1000"/>
                                        <p:tgtEl>
                                          <p:spTgt spid="15365"/>
                                        </p:tgtEl>
                                      </p:cBhvr>
                                    </p:animEffect>
                                  </p:childTnLst>
                                </p:cTn>
                              </p:par>
                              <p:par>
                                <p:cTn id="26" presetID="10" presetClass="exit" presetSubtype="0" fill="hold" nodeType="withEffect">
                                  <p:stCondLst>
                                    <p:cond delay="0"/>
                                  </p:stCondLst>
                                  <p:childTnLst>
                                    <p:animEffect transition="out" filter="fade">
                                      <p:cBhvr>
                                        <p:cTn id="27" dur="1000"/>
                                        <p:tgtEl>
                                          <p:spTgt spid="15364"/>
                                        </p:tgtEl>
                                      </p:cBhvr>
                                    </p:animEffect>
                                    <p:set>
                                      <p:cBhvr>
                                        <p:cTn id="28" dur="1" fill="hold">
                                          <p:stCondLst>
                                            <p:cond delay="999"/>
                                          </p:stCondLst>
                                        </p:cTn>
                                        <p:tgtEl>
                                          <p:spTgt spid="1536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366"/>
                                        </p:tgtEl>
                                        <p:attrNameLst>
                                          <p:attrName>style.visibility</p:attrName>
                                        </p:attrNameLst>
                                      </p:cBhvr>
                                      <p:to>
                                        <p:strVal val="visible"/>
                                      </p:to>
                                    </p:set>
                                    <p:animEffect transition="in" filter="fade">
                                      <p:cBhvr>
                                        <p:cTn id="33" dur="1000"/>
                                        <p:tgtEl>
                                          <p:spTgt spid="15366"/>
                                        </p:tgtEl>
                                      </p:cBhvr>
                                    </p:animEffect>
                                  </p:childTnLst>
                                </p:cTn>
                              </p:par>
                              <p:par>
                                <p:cTn id="34" presetID="10" presetClass="exit" presetSubtype="0" fill="hold" nodeType="withEffect">
                                  <p:stCondLst>
                                    <p:cond delay="0"/>
                                  </p:stCondLst>
                                  <p:childTnLst>
                                    <p:animEffect transition="out" filter="fade">
                                      <p:cBhvr>
                                        <p:cTn id="35" dur="1000"/>
                                        <p:tgtEl>
                                          <p:spTgt spid="15365"/>
                                        </p:tgtEl>
                                      </p:cBhvr>
                                    </p:animEffect>
                                    <p:set>
                                      <p:cBhvr>
                                        <p:cTn id="36" dur="1" fill="hold">
                                          <p:stCondLst>
                                            <p:cond delay="999"/>
                                          </p:stCondLst>
                                        </p:cTn>
                                        <p:tgtEl>
                                          <p:spTgt spid="1536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1000"/>
                                        <p:tgtEl>
                                          <p:spTgt spid="15366"/>
                                        </p:tgtEl>
                                      </p:cBhvr>
                                    </p:animEffect>
                                    <p:set>
                                      <p:cBhvr>
                                        <p:cTn id="41" dur="1" fill="hold">
                                          <p:stCondLst>
                                            <p:cond delay="999"/>
                                          </p:stCondLst>
                                        </p:cTn>
                                        <p:tgtEl>
                                          <p:spTgt spid="15366"/>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15372"/>
                                        </p:tgtEl>
                                        <p:attrNameLst>
                                          <p:attrName>style.visibility</p:attrName>
                                        </p:attrNameLst>
                                      </p:cBhvr>
                                      <p:to>
                                        <p:strVal val="visible"/>
                                      </p:to>
                                    </p:set>
                                    <p:animEffect transition="in" filter="fade">
                                      <p:cBhvr>
                                        <p:cTn id="44" dur="1000"/>
                                        <p:tgtEl>
                                          <p:spTgt spid="15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P spid="15364" grpId="0"/>
      <p:bldP spid="15372" grpId="0"/>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2819400" y="0"/>
            <a:ext cx="4343400" cy="6788150"/>
          </a:xfrm>
          <a:prstGeom prst="rect">
            <a:avLst/>
          </a:prstGeom>
          <a:solidFill>
            <a:schemeClr val="bg1"/>
          </a:solidFill>
          <a:ln w="12700">
            <a:solidFill>
              <a:schemeClr val="tx1"/>
            </a:solidFill>
            <a:miter lim="800000"/>
            <a:headEnd/>
            <a:tailEnd/>
          </a:ln>
        </p:spPr>
        <p:txBody>
          <a:bodyPr wrap="none" anchor="ctr"/>
          <a:lstStyle/>
          <a:p>
            <a:pPr defTabSz="457200" eaLnBrk="1" hangingPunct="1"/>
            <a:endParaRPr lang="en-US" sz="1800">
              <a:solidFill>
                <a:prstClr val="black"/>
              </a:solidFill>
              <a:latin typeface="Calibri" charset="0"/>
            </a:endParaRPr>
          </a:p>
        </p:txBody>
      </p:sp>
      <p:sp>
        <p:nvSpPr>
          <p:cNvPr id="33794" name="Text Box 3"/>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sp>
        <p:nvSpPr>
          <p:cNvPr id="18436" name="Text Box 4"/>
          <p:cNvSpPr txBox="1">
            <a:spLocks noChangeArrowheads="1"/>
          </p:cNvSpPr>
          <p:nvPr/>
        </p:nvSpPr>
        <p:spPr bwMode="auto">
          <a:xfrm>
            <a:off x="3048000" y="457200"/>
            <a:ext cx="3276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457200" eaLnBrk="1" hangingPunct="1">
              <a:spcBef>
                <a:spcPct val="50000"/>
              </a:spcBef>
              <a:defRPr/>
            </a:pPr>
            <a:r>
              <a:rPr lang="en-AU" sz="2800">
                <a:solidFill>
                  <a:prstClr val="black"/>
                </a:solidFill>
                <a:latin typeface="Calibri" charset="0"/>
              </a:rPr>
              <a:t>9 teaching tips</a:t>
            </a:r>
            <a:endParaRPr lang="en-AU" sz="1800">
              <a:solidFill>
                <a:prstClr val="black"/>
              </a:solidFill>
              <a:latin typeface="Calibri" charset="0"/>
            </a:endParaRPr>
          </a:p>
        </p:txBody>
      </p:sp>
      <p:sp>
        <p:nvSpPr>
          <p:cNvPr id="18438" name="Text Box 6"/>
          <p:cNvSpPr txBox="1">
            <a:spLocks noChangeArrowheads="1"/>
          </p:cNvSpPr>
          <p:nvPr/>
        </p:nvSpPr>
        <p:spPr bwMode="auto">
          <a:xfrm>
            <a:off x="4419600" y="1447800"/>
            <a:ext cx="9144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457200" eaLnBrk="1" hangingPunct="1">
              <a:spcBef>
                <a:spcPct val="50000"/>
              </a:spcBef>
              <a:defRPr/>
            </a:pPr>
            <a:r>
              <a:rPr lang="en-AU" sz="4000">
                <a:solidFill>
                  <a:prstClr val="black"/>
                </a:solidFill>
                <a:latin typeface="Arial Bold" charset="0"/>
              </a:rPr>
              <a:t># 5</a:t>
            </a:r>
            <a:endParaRPr lang="en-AU" sz="1800">
              <a:solidFill>
                <a:prstClr val="black"/>
              </a:solidFill>
              <a:latin typeface="Calibri" charset="0"/>
            </a:endParaRPr>
          </a:p>
        </p:txBody>
      </p:sp>
      <p:sp>
        <p:nvSpPr>
          <p:cNvPr id="33797" name="Text Box 7"/>
          <p:cNvSpPr txBox="1">
            <a:spLocks noChangeArrowheads="1"/>
          </p:cNvSpPr>
          <p:nvPr/>
        </p:nvSpPr>
        <p:spPr bwMode="auto">
          <a:xfrm>
            <a:off x="3429000" y="2514600"/>
            <a:ext cx="32004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hangingPunct="1">
              <a:spcBef>
                <a:spcPct val="50000"/>
              </a:spcBef>
            </a:pPr>
            <a:r>
              <a:rPr lang="en-AU" b="1">
                <a:solidFill>
                  <a:prstClr val="black"/>
                </a:solidFill>
              </a:rPr>
              <a:t>Button pushing</a:t>
            </a:r>
          </a:p>
        </p:txBody>
      </p:sp>
      <p:sp>
        <p:nvSpPr>
          <p:cNvPr id="33798" name="Line 8"/>
          <p:cNvSpPr>
            <a:spLocks noChangeShapeType="1"/>
          </p:cNvSpPr>
          <p:nvPr/>
        </p:nvSpPr>
        <p:spPr bwMode="auto">
          <a:xfrm>
            <a:off x="3848100" y="2971800"/>
            <a:ext cx="2324100"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pPr defTabSz="457200" eaLnBrk="1" hangingPunct="1"/>
            <a:endParaRPr lang="en-US" sz="1800">
              <a:solidFill>
                <a:prstClr val="black"/>
              </a:solidFill>
              <a:latin typeface="Calibri" charset="0"/>
            </a:endParaRPr>
          </a:p>
        </p:txBody>
      </p:sp>
      <p:sp>
        <p:nvSpPr>
          <p:cNvPr id="18441" name="Text Box 9"/>
          <p:cNvSpPr txBox="1">
            <a:spLocks noChangeArrowheads="1"/>
          </p:cNvSpPr>
          <p:nvPr/>
        </p:nvSpPr>
        <p:spPr bwMode="auto">
          <a:xfrm>
            <a:off x="3505200" y="3565525"/>
            <a:ext cx="3276600" cy="1311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AU" sz="2000">
                <a:solidFill>
                  <a:prstClr val="black"/>
                </a:solidFill>
                <a:latin typeface="Helvetica" charset="0"/>
              </a:rPr>
              <a:t>Kids like to press buttons </a:t>
            </a:r>
          </a:p>
          <a:p>
            <a:pPr defTabSz="457200" eaLnBrk="1" hangingPunct="1"/>
            <a:endParaRPr lang="en-AU" sz="2000">
              <a:solidFill>
                <a:prstClr val="black"/>
              </a:solidFill>
              <a:latin typeface="Helvetica" charset="0"/>
            </a:endParaRPr>
          </a:p>
          <a:p>
            <a:pPr defTabSz="457200" eaLnBrk="1" hangingPunct="1"/>
            <a:r>
              <a:rPr lang="en-AU" sz="2000">
                <a:solidFill>
                  <a:prstClr val="black"/>
                </a:solidFill>
                <a:latin typeface="Helvetica" charset="0"/>
              </a:rPr>
              <a:t>. . . and you are the biggest one around.</a:t>
            </a:r>
          </a:p>
        </p:txBody>
      </p:sp>
      <p:pic>
        <p:nvPicPr>
          <p:cNvPr id="33800" name="Picture 11" descr="BigRedButton_a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4724400"/>
            <a:ext cx="1498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6098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Effect transition="in" filter="fade">
                                      <p:cBhvr>
                                        <p:cTn id="7" dur="1000"/>
                                        <p:tgtEl>
                                          <p:spTgt spid="18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a:off x="2819400" y="0"/>
            <a:ext cx="4343400" cy="6788150"/>
          </a:xfrm>
          <a:prstGeom prst="rect">
            <a:avLst/>
          </a:prstGeom>
          <a:solidFill>
            <a:schemeClr val="bg1"/>
          </a:solidFill>
          <a:ln w="12700">
            <a:solidFill>
              <a:schemeClr val="tx1"/>
            </a:solidFill>
            <a:miter lim="800000"/>
            <a:headEnd/>
            <a:tailEnd/>
          </a:ln>
        </p:spPr>
        <p:txBody>
          <a:bodyPr wrap="none" anchor="ctr"/>
          <a:lstStyle/>
          <a:p>
            <a:pPr defTabSz="457200" eaLnBrk="1" hangingPunct="1"/>
            <a:endParaRPr lang="en-US" sz="1800">
              <a:solidFill>
                <a:prstClr val="black"/>
              </a:solidFill>
              <a:latin typeface="Calibri" charset="0"/>
            </a:endParaRPr>
          </a:p>
        </p:txBody>
      </p:sp>
      <p:pic>
        <p:nvPicPr>
          <p:cNvPr id="35842" name="Picture 9" descr="aces_poker_chips"/>
          <p:cNvPicPr>
            <a:picLocks noChangeAspect="1" noChangeArrowheads="1"/>
          </p:cNvPicPr>
          <p:nvPr/>
        </p:nvPicPr>
        <p:blipFill>
          <a:blip r:embed="rId3">
            <a:alphaModFix amt="60000"/>
            <a:extLst>
              <a:ext uri="{28A0092B-C50C-407E-A947-70E740481C1C}">
                <a14:useLocalDpi xmlns:a14="http://schemas.microsoft.com/office/drawing/2010/main" val="0"/>
              </a:ext>
            </a:extLst>
          </a:blip>
          <a:srcRect/>
          <a:stretch>
            <a:fillRect/>
          </a:stretch>
        </p:blipFill>
        <p:spPr bwMode="auto">
          <a:xfrm>
            <a:off x="2819400" y="0"/>
            <a:ext cx="3268663" cy="1716088"/>
          </a:xfrm>
          <a:prstGeom prst="rect">
            <a:avLst/>
          </a:prstGeom>
          <a:noFill/>
          <a:ln>
            <a:noFill/>
          </a:ln>
          <a:extLst>
            <a:ext uri="{909E8E84-426E-40dd-AFC4-6F175D3DCCD1}">
              <a14:hiddenFill xmlns:a14="http://schemas.microsoft.com/office/drawing/2010/main" xmlns="">
                <a:solidFill>
                  <a:srgbClr val="FFFFFF">
                    <a:alpha val="59999"/>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Text Box 3"/>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sp>
        <p:nvSpPr>
          <p:cNvPr id="19460" name="Text Box 4"/>
          <p:cNvSpPr txBox="1">
            <a:spLocks noChangeArrowheads="1"/>
          </p:cNvSpPr>
          <p:nvPr/>
        </p:nvSpPr>
        <p:spPr bwMode="auto">
          <a:xfrm>
            <a:off x="3048000" y="457200"/>
            <a:ext cx="3276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457200" eaLnBrk="1" hangingPunct="1">
              <a:spcBef>
                <a:spcPct val="50000"/>
              </a:spcBef>
              <a:defRPr/>
            </a:pPr>
            <a:r>
              <a:rPr lang="en-AU" sz="2800">
                <a:solidFill>
                  <a:prstClr val="black"/>
                </a:solidFill>
                <a:latin typeface="Calibri" charset="0"/>
              </a:rPr>
              <a:t>9 teaching tips</a:t>
            </a:r>
            <a:endParaRPr lang="en-AU" sz="1800">
              <a:solidFill>
                <a:prstClr val="black"/>
              </a:solidFill>
              <a:latin typeface="Calibri" charset="0"/>
            </a:endParaRPr>
          </a:p>
        </p:txBody>
      </p:sp>
      <p:sp>
        <p:nvSpPr>
          <p:cNvPr id="19461" name="Text Box 5"/>
          <p:cNvSpPr txBox="1">
            <a:spLocks noChangeArrowheads="1"/>
          </p:cNvSpPr>
          <p:nvPr/>
        </p:nvSpPr>
        <p:spPr bwMode="auto">
          <a:xfrm>
            <a:off x="4419600" y="1447800"/>
            <a:ext cx="9144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457200" eaLnBrk="1" hangingPunct="1">
              <a:spcBef>
                <a:spcPct val="50000"/>
              </a:spcBef>
              <a:defRPr/>
            </a:pPr>
            <a:r>
              <a:rPr lang="en-AU" sz="4000">
                <a:solidFill>
                  <a:prstClr val="black"/>
                </a:solidFill>
                <a:latin typeface="Arial Bold" charset="0"/>
              </a:rPr>
              <a:t># 6</a:t>
            </a:r>
            <a:endParaRPr lang="en-AU" sz="1800">
              <a:solidFill>
                <a:prstClr val="black"/>
              </a:solidFill>
              <a:latin typeface="Calibri" charset="0"/>
            </a:endParaRPr>
          </a:p>
        </p:txBody>
      </p:sp>
      <p:sp>
        <p:nvSpPr>
          <p:cNvPr id="35846" name="Text Box 6"/>
          <p:cNvSpPr txBox="1">
            <a:spLocks noChangeArrowheads="1"/>
          </p:cNvSpPr>
          <p:nvPr/>
        </p:nvSpPr>
        <p:spPr bwMode="auto">
          <a:xfrm>
            <a:off x="2895600" y="2514600"/>
            <a:ext cx="4191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hangingPunct="1">
              <a:spcBef>
                <a:spcPct val="50000"/>
              </a:spcBef>
            </a:pPr>
            <a:r>
              <a:rPr lang="en-AU" b="1">
                <a:solidFill>
                  <a:prstClr val="black"/>
                </a:solidFill>
              </a:rPr>
              <a:t>More poker than pedagogy</a:t>
            </a:r>
          </a:p>
        </p:txBody>
      </p:sp>
      <p:sp>
        <p:nvSpPr>
          <p:cNvPr id="35847" name="Line 7"/>
          <p:cNvSpPr>
            <a:spLocks noChangeShapeType="1"/>
          </p:cNvSpPr>
          <p:nvPr/>
        </p:nvSpPr>
        <p:spPr bwMode="auto">
          <a:xfrm>
            <a:off x="3048000" y="2971800"/>
            <a:ext cx="3810000"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pPr defTabSz="457200" eaLnBrk="1" hangingPunct="1"/>
            <a:endParaRPr lang="en-US" sz="1800">
              <a:solidFill>
                <a:prstClr val="black"/>
              </a:solidFill>
              <a:latin typeface="Calibri" charset="0"/>
            </a:endParaRPr>
          </a:p>
        </p:txBody>
      </p:sp>
      <p:sp>
        <p:nvSpPr>
          <p:cNvPr id="19464" name="Text Box 8"/>
          <p:cNvSpPr txBox="1">
            <a:spLocks noChangeArrowheads="1"/>
          </p:cNvSpPr>
          <p:nvPr/>
        </p:nvSpPr>
        <p:spPr bwMode="auto">
          <a:xfrm>
            <a:off x="3505200" y="3276600"/>
            <a:ext cx="3505200" cy="2835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AU" sz="2000" dirty="0">
                <a:solidFill>
                  <a:prstClr val="black"/>
                </a:solidFill>
                <a:latin typeface="Helvetica" charset="0"/>
              </a:rPr>
              <a:t>Managing student learning is just as much a mix of theatre and poker as knowledge and skills </a:t>
            </a:r>
          </a:p>
          <a:p>
            <a:pPr defTabSz="457200" eaLnBrk="1" hangingPunct="1"/>
            <a:endParaRPr lang="en-AU" sz="2000" dirty="0">
              <a:solidFill>
                <a:prstClr val="black"/>
              </a:solidFill>
              <a:latin typeface="Helvetica" charset="0"/>
            </a:endParaRPr>
          </a:p>
          <a:p>
            <a:pPr defTabSz="457200" eaLnBrk="1" hangingPunct="1"/>
            <a:r>
              <a:rPr lang="en-AU" sz="2000" dirty="0">
                <a:solidFill>
                  <a:prstClr val="black"/>
                </a:solidFill>
                <a:latin typeface="Helvetica" charset="0"/>
              </a:rPr>
              <a:t>. . . </a:t>
            </a:r>
            <a:r>
              <a:rPr lang="en-AU" sz="2000" i="1" dirty="0">
                <a:solidFill>
                  <a:prstClr val="black"/>
                </a:solidFill>
                <a:latin typeface="Helvetica" charset="0"/>
              </a:rPr>
              <a:t>know when to hold them and know when to fold them</a:t>
            </a:r>
            <a:r>
              <a:rPr lang="en-AU" sz="2000" dirty="0">
                <a:solidFill>
                  <a:prstClr val="black"/>
                </a:solidFill>
                <a:latin typeface="Helvetica" charset="0"/>
              </a:rPr>
              <a:t>.</a:t>
            </a:r>
          </a:p>
          <a:p>
            <a:pPr defTabSz="457200" eaLnBrk="1" hangingPunct="1"/>
            <a:endParaRPr lang="en-AU" sz="2000" dirty="0">
              <a:solidFill>
                <a:prstClr val="black"/>
              </a:solidFill>
              <a:latin typeface="Helvetica" charset="0"/>
            </a:endParaRPr>
          </a:p>
          <a:p>
            <a:pPr defTabSz="457200" eaLnBrk="1" hangingPunct="1"/>
            <a:r>
              <a:rPr lang="en-AU" sz="2000" dirty="0" smtClean="0">
                <a:solidFill>
                  <a:prstClr val="black"/>
                </a:solidFill>
                <a:latin typeface="Helvetica" charset="0"/>
              </a:rPr>
              <a:t>It</a:t>
            </a:r>
            <a:r>
              <a:rPr lang="en-AU" sz="2000" dirty="0" smtClean="0">
                <a:solidFill>
                  <a:prstClr val="black"/>
                </a:solidFill>
              </a:rPr>
              <a:t>’</a:t>
            </a:r>
            <a:r>
              <a:rPr lang="en-AU" altLang="ja-JP" sz="2000" dirty="0" smtClean="0">
                <a:solidFill>
                  <a:prstClr val="black"/>
                </a:solidFill>
                <a:latin typeface="Helvetica" charset="0"/>
              </a:rPr>
              <a:t>s </a:t>
            </a:r>
            <a:r>
              <a:rPr lang="en-AU" altLang="ja-JP" sz="2000" dirty="0">
                <a:solidFill>
                  <a:prstClr val="black"/>
                </a:solidFill>
                <a:latin typeface="Helvetica" charset="0"/>
              </a:rPr>
              <a:t>largely bluff and dare.</a:t>
            </a:r>
            <a:endParaRPr lang="en-AU" sz="2000" dirty="0">
              <a:solidFill>
                <a:prstClr val="black"/>
              </a:solidFill>
              <a:latin typeface="Helvetica" charset="0"/>
            </a:endParaRPr>
          </a:p>
        </p:txBody>
      </p:sp>
      <p:pic>
        <p:nvPicPr>
          <p:cNvPr id="19466" name="Picture 10" descr="Theatre Mas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18361">
            <a:off x="5334000" y="1295400"/>
            <a:ext cx="1797050" cy="124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306919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64"/>
                                        </p:tgtEl>
                                        <p:attrNameLst>
                                          <p:attrName>style.visibility</p:attrName>
                                        </p:attrNameLst>
                                      </p:cBhvr>
                                      <p:to>
                                        <p:strVal val="visible"/>
                                      </p:to>
                                    </p:set>
                                    <p:animEffect transition="in" filter="fade">
                                      <p:cBhvr>
                                        <p:cTn id="7" dur="1000"/>
                                        <p:tgtEl>
                                          <p:spTgt spid="19464"/>
                                        </p:tgtEl>
                                      </p:cBhvr>
                                    </p:animEffect>
                                  </p:childTnLst>
                                </p:cTn>
                              </p:par>
                              <p:par>
                                <p:cTn id="8" presetID="10" presetClass="entr" presetSubtype="0" fill="hold" nodeType="withEffect">
                                  <p:stCondLst>
                                    <p:cond delay="0"/>
                                  </p:stCondLst>
                                  <p:childTnLst>
                                    <p:set>
                                      <p:cBhvr>
                                        <p:cTn id="9" dur="1" fill="hold">
                                          <p:stCondLst>
                                            <p:cond delay="0"/>
                                          </p:stCondLst>
                                        </p:cTn>
                                        <p:tgtEl>
                                          <p:spTgt spid="19466"/>
                                        </p:tgtEl>
                                        <p:attrNameLst>
                                          <p:attrName>style.visibility</p:attrName>
                                        </p:attrNameLst>
                                      </p:cBhvr>
                                      <p:to>
                                        <p:strVal val="visible"/>
                                      </p:to>
                                    </p:set>
                                    <p:animEffect transition="in" filter="fade">
                                      <p:cBhvr>
                                        <p:cTn id="10" dur="1000"/>
                                        <p:tgtEl>
                                          <p:spTgt spid="19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p:cNvSpPr>
          <p:nvPr/>
        </p:nvSpPr>
        <p:spPr bwMode="auto">
          <a:xfrm>
            <a:off x="2819400" y="34925"/>
            <a:ext cx="4343400" cy="6788150"/>
          </a:xfrm>
          <a:prstGeom prst="rect">
            <a:avLst/>
          </a:prstGeom>
          <a:solidFill>
            <a:schemeClr val="bg1"/>
          </a:solidFill>
          <a:ln w="12700">
            <a:solidFill>
              <a:schemeClr val="tx1"/>
            </a:solidFill>
            <a:miter lim="800000"/>
            <a:headEnd/>
            <a:tailEnd/>
          </a:ln>
        </p:spPr>
        <p:txBody>
          <a:bodyPr wrap="none" anchor="ctr"/>
          <a:lstStyle/>
          <a:p>
            <a:pPr defTabSz="457200" eaLnBrk="1" hangingPunct="1"/>
            <a:endParaRPr lang="en-US" sz="1800">
              <a:solidFill>
                <a:prstClr val="black"/>
              </a:solidFill>
              <a:latin typeface="Calibri" charset="0"/>
            </a:endParaRPr>
          </a:p>
        </p:txBody>
      </p:sp>
      <p:pic>
        <p:nvPicPr>
          <p:cNvPr id="37890" name="Picture 10" descr="6thsense"/>
          <p:cNvPicPr>
            <a:picLocks noChangeAspect="1" noChangeArrowheads="1"/>
          </p:cNvPicPr>
          <p:nvPr/>
        </p:nvPicPr>
        <p:blipFill>
          <a:blip r:embed="rId3">
            <a:alphaModFix amt="49000"/>
            <a:extLst>
              <a:ext uri="{28A0092B-C50C-407E-A947-70E740481C1C}">
                <a14:useLocalDpi xmlns:a14="http://schemas.microsoft.com/office/drawing/2010/main" val="0"/>
              </a:ext>
            </a:extLst>
          </a:blip>
          <a:srcRect/>
          <a:stretch>
            <a:fillRect/>
          </a:stretch>
        </p:blipFill>
        <p:spPr bwMode="auto">
          <a:xfrm>
            <a:off x="5791200" y="4953000"/>
            <a:ext cx="895350" cy="1425575"/>
          </a:xfrm>
          <a:prstGeom prst="rect">
            <a:avLst/>
          </a:prstGeom>
          <a:noFill/>
          <a:ln>
            <a:noFill/>
          </a:ln>
          <a:extLst>
            <a:ext uri="{909E8E84-426E-40dd-AFC4-6F175D3DCCD1}">
              <a14:hiddenFill xmlns:a14="http://schemas.microsoft.com/office/drawing/2010/main" xmlns="">
                <a:solidFill>
                  <a:srgbClr val="FFFFFF">
                    <a:alpha val="49019"/>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Text Box 3"/>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sp>
        <p:nvSpPr>
          <p:cNvPr id="20484" name="Text Box 4"/>
          <p:cNvSpPr txBox="1">
            <a:spLocks noChangeArrowheads="1"/>
          </p:cNvSpPr>
          <p:nvPr/>
        </p:nvSpPr>
        <p:spPr bwMode="auto">
          <a:xfrm>
            <a:off x="3048000" y="457200"/>
            <a:ext cx="3276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457200" eaLnBrk="1" hangingPunct="1">
              <a:spcBef>
                <a:spcPct val="50000"/>
              </a:spcBef>
              <a:defRPr/>
            </a:pPr>
            <a:r>
              <a:rPr lang="en-AU" sz="2800">
                <a:solidFill>
                  <a:prstClr val="black"/>
                </a:solidFill>
                <a:latin typeface="Calibri" charset="0"/>
              </a:rPr>
              <a:t>9 teaching tips</a:t>
            </a:r>
            <a:endParaRPr lang="en-AU" sz="1800">
              <a:solidFill>
                <a:prstClr val="black"/>
              </a:solidFill>
              <a:latin typeface="Calibri" charset="0"/>
            </a:endParaRPr>
          </a:p>
        </p:txBody>
      </p:sp>
      <p:sp>
        <p:nvSpPr>
          <p:cNvPr id="20485" name="Text Box 5"/>
          <p:cNvSpPr txBox="1">
            <a:spLocks noChangeArrowheads="1"/>
          </p:cNvSpPr>
          <p:nvPr/>
        </p:nvSpPr>
        <p:spPr bwMode="auto">
          <a:xfrm>
            <a:off x="4419600" y="1447800"/>
            <a:ext cx="9144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457200" eaLnBrk="1" hangingPunct="1">
              <a:spcBef>
                <a:spcPct val="50000"/>
              </a:spcBef>
              <a:defRPr/>
            </a:pPr>
            <a:r>
              <a:rPr lang="en-AU" sz="4000">
                <a:solidFill>
                  <a:prstClr val="black"/>
                </a:solidFill>
                <a:latin typeface="Arial Bold" charset="0"/>
              </a:rPr>
              <a:t># 7</a:t>
            </a:r>
            <a:endParaRPr lang="en-AU" sz="1800">
              <a:solidFill>
                <a:prstClr val="black"/>
              </a:solidFill>
              <a:latin typeface="Calibri" charset="0"/>
            </a:endParaRPr>
          </a:p>
        </p:txBody>
      </p:sp>
      <p:sp>
        <p:nvSpPr>
          <p:cNvPr id="37894" name="Text Box 6"/>
          <p:cNvSpPr txBox="1">
            <a:spLocks noChangeArrowheads="1"/>
          </p:cNvSpPr>
          <p:nvPr/>
        </p:nvSpPr>
        <p:spPr bwMode="auto">
          <a:xfrm>
            <a:off x="3429000" y="2514600"/>
            <a:ext cx="32004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hangingPunct="1">
              <a:spcBef>
                <a:spcPct val="50000"/>
              </a:spcBef>
            </a:pPr>
            <a:r>
              <a:rPr lang="en-AU" b="1">
                <a:solidFill>
                  <a:prstClr val="black"/>
                </a:solidFill>
              </a:rPr>
              <a:t>Use your instincts</a:t>
            </a:r>
          </a:p>
        </p:txBody>
      </p:sp>
      <p:sp>
        <p:nvSpPr>
          <p:cNvPr id="37895" name="Line 7"/>
          <p:cNvSpPr>
            <a:spLocks noChangeShapeType="1"/>
          </p:cNvSpPr>
          <p:nvPr/>
        </p:nvSpPr>
        <p:spPr bwMode="auto">
          <a:xfrm>
            <a:off x="3733800" y="2971800"/>
            <a:ext cx="2552700"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pPr defTabSz="457200" eaLnBrk="1" hangingPunct="1"/>
            <a:endParaRPr lang="en-US" sz="1800">
              <a:solidFill>
                <a:prstClr val="black"/>
              </a:solidFill>
              <a:latin typeface="Calibri" charset="0"/>
            </a:endParaRPr>
          </a:p>
        </p:txBody>
      </p:sp>
      <p:sp>
        <p:nvSpPr>
          <p:cNvPr id="20488" name="Text Box 8"/>
          <p:cNvSpPr txBox="1">
            <a:spLocks noChangeArrowheads="1"/>
          </p:cNvSpPr>
          <p:nvPr/>
        </p:nvSpPr>
        <p:spPr bwMode="auto">
          <a:xfrm>
            <a:off x="3505200" y="3565525"/>
            <a:ext cx="3276600" cy="1920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AU" sz="2000">
                <a:solidFill>
                  <a:prstClr val="black"/>
                </a:solidFill>
                <a:latin typeface="Helvetica" charset="0"/>
              </a:rPr>
              <a:t>Use your instincts and intuition </a:t>
            </a:r>
          </a:p>
          <a:p>
            <a:pPr defTabSz="457200" eaLnBrk="1" hangingPunct="1"/>
            <a:endParaRPr lang="en-AU" sz="2000">
              <a:solidFill>
                <a:prstClr val="black"/>
              </a:solidFill>
              <a:latin typeface="Helvetica" charset="0"/>
            </a:endParaRPr>
          </a:p>
          <a:p>
            <a:pPr defTabSz="457200" eaLnBrk="1" hangingPunct="1"/>
            <a:r>
              <a:rPr lang="en-AU" sz="2000">
                <a:solidFill>
                  <a:prstClr val="black"/>
                </a:solidFill>
                <a:latin typeface="Helvetica" charset="0"/>
              </a:rPr>
              <a:t>. . . by the time you know what students are up to it is already too late.</a:t>
            </a:r>
            <a:endParaRPr lang="en-AU">
              <a:solidFill>
                <a:prstClr val="black"/>
              </a:solidFill>
              <a:latin typeface="Helvetica" charset="0"/>
            </a:endParaRPr>
          </a:p>
        </p:txBody>
      </p:sp>
    </p:spTree>
    <p:extLst>
      <p:ext uri="{BB962C8B-B14F-4D97-AF65-F5344CB8AC3E}">
        <p14:creationId xmlns:p14="http://schemas.microsoft.com/office/powerpoint/2010/main" val="32948875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Effect transition="in" filter="fade">
                                      <p:cBhvr>
                                        <p:cTn id="7" dur="1000"/>
                                        <p:tgtEl>
                                          <p:spTgt spid="2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1"/>
          <p:cNvSpPr>
            <a:spLocks noChangeArrowheads="1"/>
          </p:cNvSpPr>
          <p:nvPr/>
        </p:nvSpPr>
        <p:spPr bwMode="auto">
          <a:xfrm>
            <a:off x="2819400" y="34925"/>
            <a:ext cx="4343400" cy="6788150"/>
          </a:xfrm>
          <a:prstGeom prst="rect">
            <a:avLst/>
          </a:prstGeom>
          <a:solidFill>
            <a:schemeClr val="bg1"/>
          </a:solidFill>
          <a:ln w="12700">
            <a:solidFill>
              <a:schemeClr val="tx1"/>
            </a:solidFill>
            <a:miter lim="800000"/>
            <a:headEnd/>
            <a:tailEnd/>
          </a:ln>
        </p:spPr>
        <p:txBody>
          <a:bodyPr wrap="none" anchor="ctr"/>
          <a:lstStyle/>
          <a:p>
            <a:pPr defTabSz="457200" eaLnBrk="1" hangingPunct="1"/>
            <a:endParaRPr lang="en-US" sz="1800">
              <a:solidFill>
                <a:prstClr val="black"/>
              </a:solidFill>
              <a:latin typeface="Calibri" charset="0"/>
            </a:endParaRPr>
          </a:p>
        </p:txBody>
      </p:sp>
      <p:sp>
        <p:nvSpPr>
          <p:cNvPr id="39938" name="Rectangle 2"/>
          <p:cNvSpPr>
            <a:spLocks noChangeArrowheads="1"/>
          </p:cNvSpPr>
          <p:nvPr/>
        </p:nvSpPr>
        <p:spPr bwMode="auto">
          <a:xfrm>
            <a:off x="2819400" y="0"/>
            <a:ext cx="4343400" cy="6788150"/>
          </a:xfrm>
          <a:prstGeom prst="rect">
            <a:avLst/>
          </a:prstGeom>
          <a:solidFill>
            <a:schemeClr val="bg1"/>
          </a:solidFill>
          <a:ln w="12700">
            <a:solidFill>
              <a:schemeClr val="tx1"/>
            </a:solidFill>
            <a:miter lim="800000"/>
            <a:headEnd/>
            <a:tailEnd/>
          </a:ln>
        </p:spPr>
        <p:txBody>
          <a:bodyPr wrap="none" anchor="ctr"/>
          <a:lstStyle/>
          <a:p>
            <a:pPr defTabSz="457200" eaLnBrk="1" hangingPunct="1"/>
            <a:endParaRPr lang="en-US" sz="1800">
              <a:solidFill>
                <a:prstClr val="black"/>
              </a:solidFill>
              <a:latin typeface="Calibri" charset="0"/>
            </a:endParaRPr>
          </a:p>
        </p:txBody>
      </p:sp>
      <p:pic>
        <p:nvPicPr>
          <p:cNvPr id="39939" name="Picture 10" descr="polarbear-300x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51409">
            <a:off x="5105400" y="4648200"/>
            <a:ext cx="1851025" cy="185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0" name="Text Box 3"/>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sp>
        <p:nvSpPr>
          <p:cNvPr id="21508" name="Text Box 4"/>
          <p:cNvSpPr txBox="1">
            <a:spLocks noChangeArrowheads="1"/>
          </p:cNvSpPr>
          <p:nvPr/>
        </p:nvSpPr>
        <p:spPr bwMode="auto">
          <a:xfrm>
            <a:off x="3048000" y="457200"/>
            <a:ext cx="3276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457200" eaLnBrk="1" hangingPunct="1">
              <a:spcBef>
                <a:spcPct val="50000"/>
              </a:spcBef>
              <a:defRPr/>
            </a:pPr>
            <a:r>
              <a:rPr lang="en-AU" sz="2800">
                <a:solidFill>
                  <a:prstClr val="black"/>
                </a:solidFill>
                <a:latin typeface="Calibri" charset="0"/>
              </a:rPr>
              <a:t>9 teaching tips</a:t>
            </a:r>
            <a:endParaRPr lang="en-AU" sz="1800">
              <a:solidFill>
                <a:prstClr val="black"/>
              </a:solidFill>
              <a:latin typeface="Calibri" charset="0"/>
            </a:endParaRPr>
          </a:p>
        </p:txBody>
      </p:sp>
      <p:sp>
        <p:nvSpPr>
          <p:cNvPr id="21509" name="Text Box 5"/>
          <p:cNvSpPr txBox="1">
            <a:spLocks noChangeArrowheads="1"/>
          </p:cNvSpPr>
          <p:nvPr/>
        </p:nvSpPr>
        <p:spPr bwMode="auto">
          <a:xfrm>
            <a:off x="4419600" y="1447800"/>
            <a:ext cx="9144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457200" eaLnBrk="1" hangingPunct="1">
              <a:spcBef>
                <a:spcPct val="50000"/>
              </a:spcBef>
              <a:defRPr/>
            </a:pPr>
            <a:r>
              <a:rPr lang="en-AU" sz="4000">
                <a:solidFill>
                  <a:prstClr val="black"/>
                </a:solidFill>
                <a:latin typeface="Arial Bold" charset="0"/>
              </a:rPr>
              <a:t># 8</a:t>
            </a:r>
            <a:endParaRPr lang="en-AU" sz="1800">
              <a:solidFill>
                <a:prstClr val="black"/>
              </a:solidFill>
              <a:latin typeface="Calibri" charset="0"/>
            </a:endParaRPr>
          </a:p>
        </p:txBody>
      </p:sp>
      <p:sp>
        <p:nvSpPr>
          <p:cNvPr id="39943" name="Text Box 6"/>
          <p:cNvSpPr txBox="1">
            <a:spLocks noChangeArrowheads="1"/>
          </p:cNvSpPr>
          <p:nvPr/>
        </p:nvSpPr>
        <p:spPr bwMode="auto">
          <a:xfrm>
            <a:off x="3429000" y="2514600"/>
            <a:ext cx="32004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hangingPunct="1">
              <a:spcBef>
                <a:spcPct val="50000"/>
              </a:spcBef>
            </a:pPr>
            <a:r>
              <a:rPr lang="en-AU" b="1">
                <a:solidFill>
                  <a:prstClr val="black"/>
                </a:solidFill>
              </a:rPr>
              <a:t>Keep cool</a:t>
            </a:r>
          </a:p>
        </p:txBody>
      </p:sp>
      <p:sp>
        <p:nvSpPr>
          <p:cNvPr id="39944" name="Line 7"/>
          <p:cNvSpPr>
            <a:spLocks noChangeShapeType="1"/>
          </p:cNvSpPr>
          <p:nvPr/>
        </p:nvSpPr>
        <p:spPr bwMode="auto">
          <a:xfrm>
            <a:off x="4305300" y="2971800"/>
            <a:ext cx="1447800"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pPr defTabSz="457200" eaLnBrk="1" hangingPunct="1"/>
            <a:endParaRPr lang="en-US" sz="1800">
              <a:solidFill>
                <a:prstClr val="black"/>
              </a:solidFill>
              <a:latin typeface="Calibri" charset="0"/>
            </a:endParaRPr>
          </a:p>
        </p:txBody>
      </p:sp>
      <p:sp>
        <p:nvSpPr>
          <p:cNvPr id="21512" name="Text Box 8"/>
          <p:cNvSpPr txBox="1">
            <a:spLocks noChangeArrowheads="1"/>
          </p:cNvSpPr>
          <p:nvPr/>
        </p:nvSpPr>
        <p:spPr bwMode="auto">
          <a:xfrm>
            <a:off x="3505200" y="3565525"/>
            <a:ext cx="3276600" cy="1311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AU" sz="2000">
                <a:solidFill>
                  <a:prstClr val="black"/>
                </a:solidFill>
                <a:latin typeface="Helvetica" charset="0"/>
              </a:rPr>
              <a:t>At all costs keep your cool.</a:t>
            </a:r>
          </a:p>
          <a:p>
            <a:pPr defTabSz="457200" eaLnBrk="1" hangingPunct="1"/>
            <a:endParaRPr lang="en-AU" sz="2000">
              <a:solidFill>
                <a:prstClr val="black"/>
              </a:solidFill>
              <a:latin typeface="Helvetica" charset="0"/>
            </a:endParaRPr>
          </a:p>
          <a:p>
            <a:pPr defTabSz="457200" eaLnBrk="1" hangingPunct="1"/>
            <a:r>
              <a:rPr lang="en-AU" sz="2000">
                <a:solidFill>
                  <a:prstClr val="black"/>
                </a:solidFill>
                <a:latin typeface="Helvetica" charset="0"/>
              </a:rPr>
              <a:t>.  . . and learn how to find it when it gets lost..</a:t>
            </a:r>
          </a:p>
        </p:txBody>
      </p:sp>
    </p:spTree>
    <p:extLst>
      <p:ext uri="{BB962C8B-B14F-4D97-AF65-F5344CB8AC3E}">
        <p14:creationId xmlns:p14="http://schemas.microsoft.com/office/powerpoint/2010/main" val="2821765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12"/>
                                        </p:tgtEl>
                                        <p:attrNameLst>
                                          <p:attrName>style.visibility</p:attrName>
                                        </p:attrNameLst>
                                      </p:cBhvr>
                                      <p:to>
                                        <p:strVal val="visible"/>
                                      </p:to>
                                    </p:set>
                                    <p:animEffect transition="in" filter="fade">
                                      <p:cBhvr>
                                        <p:cTn id="7" dur="10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2707344" y="69850"/>
            <a:ext cx="4594780" cy="6788150"/>
          </a:xfrm>
          <a:prstGeom prst="rect">
            <a:avLst/>
          </a:prstGeom>
          <a:solidFill>
            <a:schemeClr val="bg1"/>
          </a:solidFill>
          <a:ln w="12700">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endParaRPr lang="en-AU" sz="2400"/>
          </a:p>
        </p:txBody>
      </p:sp>
      <p:pic>
        <p:nvPicPr>
          <p:cNvPr id="2" name="Picture 1" descr="dunk.png"/>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2799205" y="457200"/>
            <a:ext cx="4730750" cy="3973437"/>
          </a:xfrm>
          <a:prstGeom prst="rect">
            <a:avLst/>
          </a:prstGeom>
        </p:spPr>
      </p:pic>
      <p:sp>
        <p:nvSpPr>
          <p:cNvPr id="114692" name="Text Box 4"/>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spcBef>
                <a:spcPct val="50000"/>
              </a:spcBef>
            </a:pPr>
            <a:r>
              <a:rPr lang="en-AU" sz="1000" i="1">
                <a:latin typeface="Apple Casual" charset="0"/>
              </a:rPr>
              <a:t>Ray’s Teaching tips for dummies</a:t>
            </a:r>
            <a:endParaRPr lang="en-AU" sz="2400" i="1">
              <a:latin typeface="Apple Casual" charset="0"/>
            </a:endParaRPr>
          </a:p>
        </p:txBody>
      </p:sp>
      <p:sp>
        <p:nvSpPr>
          <p:cNvPr id="114693" name="Text Box 5"/>
          <p:cNvSpPr txBox="1">
            <a:spLocks noChangeArrowheads="1"/>
          </p:cNvSpPr>
          <p:nvPr/>
        </p:nvSpPr>
        <p:spPr bwMode="auto">
          <a:xfrm>
            <a:off x="3048000" y="457200"/>
            <a:ext cx="3276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AU" sz="2800"/>
              <a:t>9 teaching tips</a:t>
            </a:r>
            <a:endParaRPr lang="en-AU" sz="2400"/>
          </a:p>
        </p:txBody>
      </p:sp>
      <p:sp>
        <p:nvSpPr>
          <p:cNvPr id="114694" name="Text Box 6"/>
          <p:cNvSpPr txBox="1">
            <a:spLocks noChangeArrowheads="1"/>
          </p:cNvSpPr>
          <p:nvPr/>
        </p:nvSpPr>
        <p:spPr bwMode="auto">
          <a:xfrm>
            <a:off x="4419600" y="1447800"/>
            <a:ext cx="9144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AU" sz="4000">
                <a:latin typeface="Arial Bold" charset="0"/>
              </a:rPr>
              <a:t># 9</a:t>
            </a:r>
            <a:endParaRPr lang="en-AU" sz="2400"/>
          </a:p>
        </p:txBody>
      </p:sp>
      <p:sp>
        <p:nvSpPr>
          <p:cNvPr id="114695" name="Text Box 7"/>
          <p:cNvSpPr txBox="1">
            <a:spLocks noChangeArrowheads="1"/>
          </p:cNvSpPr>
          <p:nvPr/>
        </p:nvSpPr>
        <p:spPr bwMode="auto">
          <a:xfrm>
            <a:off x="3429000" y="2514600"/>
            <a:ext cx="32004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AU" sz="2400" b="1" dirty="0">
                <a:latin typeface="Helvetica" charset="0"/>
              </a:rPr>
              <a:t>Chunk/funk/dunk</a:t>
            </a:r>
          </a:p>
        </p:txBody>
      </p:sp>
      <p:sp>
        <p:nvSpPr>
          <p:cNvPr id="114696" name="Line 8"/>
          <p:cNvSpPr>
            <a:spLocks noChangeShapeType="1"/>
          </p:cNvSpPr>
          <p:nvPr/>
        </p:nvSpPr>
        <p:spPr bwMode="auto">
          <a:xfrm>
            <a:off x="3810000" y="2971800"/>
            <a:ext cx="2438400"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697" name="Text Box 9"/>
          <p:cNvSpPr txBox="1">
            <a:spLocks noChangeArrowheads="1"/>
          </p:cNvSpPr>
          <p:nvPr/>
        </p:nvSpPr>
        <p:spPr bwMode="auto">
          <a:xfrm>
            <a:off x="3118809" y="3352800"/>
            <a:ext cx="4239342" cy="21236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r>
              <a:rPr lang="en-AU" sz="2200" dirty="0">
                <a:latin typeface="Helvetica" charset="0"/>
              </a:rPr>
              <a:t>Work needs to be </a:t>
            </a:r>
          </a:p>
          <a:p>
            <a:endParaRPr lang="en-AU" sz="2200" dirty="0">
              <a:latin typeface="Helvetica" charset="0"/>
            </a:endParaRPr>
          </a:p>
          <a:p>
            <a:r>
              <a:rPr lang="en-AU" sz="2200" dirty="0">
                <a:latin typeface="Helvetica" charset="0"/>
              </a:rPr>
              <a:t>. . .  clearly presented in do-able chunks, interesting and engaging, and leave students with a sense of accomplishment.</a:t>
            </a:r>
            <a:endParaRPr lang="en-AU" sz="2000" dirty="0">
              <a:latin typeface="Helvetica" charset="0"/>
            </a:endParaRPr>
          </a:p>
        </p:txBody>
      </p:sp>
      <p:sp>
        <p:nvSpPr>
          <p:cNvPr id="11" name="Text Box 7"/>
          <p:cNvSpPr txBox="1">
            <a:spLocks noChangeArrowheads="1"/>
          </p:cNvSpPr>
          <p:nvPr/>
        </p:nvSpPr>
        <p:spPr bwMode="auto">
          <a:xfrm>
            <a:off x="3404340" y="2514600"/>
            <a:ext cx="32004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AU" sz="2400" b="1" dirty="0" smtClean="0">
                <a:latin typeface="Helvetica" charset="0"/>
              </a:rPr>
              <a:t>Chuck</a:t>
            </a:r>
            <a:r>
              <a:rPr lang="en-AU" sz="2400" b="1" dirty="0">
                <a:latin typeface="Helvetica" charset="0"/>
              </a:rPr>
              <a:t>/</a:t>
            </a:r>
            <a:r>
              <a:rPr lang="en-AU" sz="2400" b="1" dirty="0" smtClean="0">
                <a:latin typeface="Helvetica" charset="0"/>
              </a:rPr>
              <a:t>fuck</a:t>
            </a:r>
            <a:r>
              <a:rPr lang="en-AU" sz="2400" b="1" dirty="0">
                <a:latin typeface="Helvetica" charset="0"/>
              </a:rPr>
              <a:t>/</a:t>
            </a:r>
            <a:r>
              <a:rPr lang="en-AU" sz="2400" b="1" dirty="0" smtClean="0">
                <a:latin typeface="Helvetica" charset="0"/>
              </a:rPr>
              <a:t>duck</a:t>
            </a:r>
            <a:endParaRPr lang="en-AU" sz="2400" b="1" dirty="0">
              <a:latin typeface="Helvetica" charset="0"/>
            </a:endParaRPr>
          </a:p>
        </p:txBody>
      </p:sp>
      <p:pic>
        <p:nvPicPr>
          <p:cNvPr id="12" name="Picture 11" descr="trash_throw2.png"/>
          <p:cNvPicPr>
            <a:picLocks noChangeAspect="1"/>
          </p:cNvPicPr>
          <p:nvPr/>
        </p:nvPicPr>
        <p:blipFill>
          <a:blip r:embed="rId4">
            <a:alphaModFix amt="39000"/>
            <a:extLst>
              <a:ext uri="{28A0092B-C50C-407E-A947-70E740481C1C}">
                <a14:useLocalDpi xmlns:a14="http://schemas.microsoft.com/office/drawing/2010/main" val="0"/>
              </a:ext>
            </a:extLst>
          </a:blip>
          <a:stretch>
            <a:fillRect/>
          </a:stretch>
        </p:blipFill>
        <p:spPr>
          <a:xfrm>
            <a:off x="2627784" y="3284984"/>
            <a:ext cx="4666119" cy="2592288"/>
          </a:xfrm>
          <a:prstGeom prst="rect">
            <a:avLst/>
          </a:prstGeom>
        </p:spPr>
      </p:pic>
    </p:spTree>
    <p:extLst>
      <p:ext uri="{BB962C8B-B14F-4D97-AF65-F5344CB8AC3E}">
        <p14:creationId xmlns:p14="http://schemas.microsoft.com/office/powerpoint/2010/main" val="2317686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697"/>
                                        </p:tgtEl>
                                        <p:attrNameLst>
                                          <p:attrName>style.visibility</p:attrName>
                                        </p:attrNameLst>
                                      </p:cBhvr>
                                      <p:to>
                                        <p:strVal val="visible"/>
                                      </p:to>
                                    </p:set>
                                    <p:animEffect transition="in" filter="fade">
                                      <p:cBhvr>
                                        <p:cTn id="7" dur="1000"/>
                                        <p:tgtEl>
                                          <p:spTgt spid="11469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14695"/>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0" presetClass="exit" presetSubtype="0" fill="hold" nodeType="with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xit" presetSubtype="0" fill="hold" grpId="1" nodeType="withEffect">
                                  <p:stCondLst>
                                    <p:cond delay="0"/>
                                  </p:stCondLst>
                                  <p:childTnLst>
                                    <p:animEffect transition="out" filter="fade">
                                      <p:cBhvr>
                                        <p:cTn id="21" dur="500"/>
                                        <p:tgtEl>
                                          <p:spTgt spid="114697"/>
                                        </p:tgtEl>
                                      </p:cBhvr>
                                    </p:animEffect>
                                    <p:set>
                                      <p:cBhvr>
                                        <p:cTn id="22" dur="1" fill="hold">
                                          <p:stCondLst>
                                            <p:cond delay="499"/>
                                          </p:stCondLst>
                                        </p:cTn>
                                        <p:tgtEl>
                                          <p:spTgt spid="1146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P spid="114697" grpId="0"/>
      <p:bldP spid="114697" grpId="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ChangeArrowheads="1"/>
          </p:cNvSpPr>
          <p:nvPr/>
        </p:nvSpPr>
        <p:spPr bwMode="auto">
          <a:xfrm>
            <a:off x="3124200" y="69850"/>
            <a:ext cx="4343400" cy="6788150"/>
          </a:xfrm>
          <a:prstGeom prst="rect">
            <a:avLst/>
          </a:prstGeom>
          <a:solidFill>
            <a:schemeClr val="bg1"/>
          </a:solidFill>
          <a:ln w="12700">
            <a:solidFill>
              <a:schemeClr val="tx1"/>
            </a:solidFill>
            <a:miter lim="800000"/>
            <a:headEnd/>
            <a:tailEnd/>
          </a:ln>
        </p:spPr>
        <p:txBody>
          <a:bodyPr wrap="none" anchor="ctr"/>
          <a:lstStyle/>
          <a:p>
            <a:pPr defTabSz="457200" eaLnBrk="1" hangingPunct="1"/>
            <a:endParaRPr lang="en-US" sz="1800">
              <a:solidFill>
                <a:prstClr val="black"/>
              </a:solidFill>
              <a:latin typeface="Calibri" charset="0"/>
            </a:endParaRPr>
          </a:p>
        </p:txBody>
      </p:sp>
      <p:sp>
        <p:nvSpPr>
          <p:cNvPr id="44034" name="Text Box 3"/>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pic>
        <p:nvPicPr>
          <p:cNvPr id="44035" name="Picture 5" descr="sun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962400"/>
            <a:ext cx="1801813"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6" name="Text Box 6"/>
          <p:cNvSpPr txBox="1">
            <a:spLocks noChangeArrowheads="1"/>
          </p:cNvSpPr>
          <p:nvPr/>
        </p:nvSpPr>
        <p:spPr bwMode="auto">
          <a:xfrm>
            <a:off x="3505200" y="609600"/>
            <a:ext cx="3733800" cy="2530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sz="2000">
                <a:solidFill>
                  <a:prstClr val="black"/>
                </a:solidFill>
              </a:rPr>
              <a:t>Follow these tips and your teaching will be</a:t>
            </a:r>
          </a:p>
          <a:p>
            <a:pPr defTabSz="457200" eaLnBrk="1" hangingPunct="1">
              <a:spcBef>
                <a:spcPct val="50000"/>
              </a:spcBef>
            </a:pPr>
            <a:r>
              <a:rPr lang="en-AU" sz="2000">
                <a:solidFill>
                  <a:prstClr val="black"/>
                </a:solidFill>
              </a:rPr>
              <a:t>. . . fun and relaxing, challenging and rewarding,  and exciting and unpredictable</a:t>
            </a:r>
            <a:endParaRPr lang="en-AU">
              <a:solidFill>
                <a:prstClr val="black"/>
              </a:solidFill>
            </a:endParaRPr>
          </a:p>
          <a:p>
            <a:pPr defTabSz="457200" eaLnBrk="1" hangingPunct="1">
              <a:spcBef>
                <a:spcPct val="50000"/>
              </a:spcBef>
            </a:pPr>
            <a:r>
              <a:rPr lang="en-AU" sz="2000">
                <a:solidFill>
                  <a:prstClr val="black"/>
                </a:solidFill>
              </a:rPr>
              <a:t>. . . often with only moments between each experience. </a:t>
            </a:r>
            <a:endParaRPr lang="en-AU">
              <a:solidFill>
                <a:prstClr val="black"/>
              </a:solidFill>
            </a:endParaRPr>
          </a:p>
        </p:txBody>
      </p:sp>
    </p:spTree>
    <p:extLst>
      <p:ext uri="{BB962C8B-B14F-4D97-AF65-F5344CB8AC3E}">
        <p14:creationId xmlns:p14="http://schemas.microsoft.com/office/powerpoint/2010/main" val="1051466599"/>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2"/>
          <p:cNvSpPr txBox="1">
            <a:spLocks noChangeArrowheads="1"/>
          </p:cNvSpPr>
          <p:nvPr/>
        </p:nvSpPr>
        <p:spPr bwMode="auto">
          <a:xfrm>
            <a:off x="990600" y="533400"/>
            <a:ext cx="4191000" cy="5794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spcBef>
                <a:spcPct val="50000"/>
              </a:spcBef>
              <a:defRPr/>
            </a:pPr>
            <a:r>
              <a:rPr lang="en-AU" sz="3200" i="0" dirty="0" smtClean="0">
                <a:effectLst>
                  <a:innerShdw blurRad="63500" dist="50800" dir="13500000">
                    <a:prstClr val="black">
                      <a:alpha val="50000"/>
                    </a:prstClr>
                  </a:innerShdw>
                </a:effectLst>
              </a:rPr>
              <a:t>References</a:t>
            </a:r>
            <a:endParaRPr lang="en-AU" dirty="0" smtClean="0">
              <a:effectLst>
                <a:innerShdw blurRad="63500" dist="50800" dir="13500000">
                  <a:prstClr val="black">
                    <a:alpha val="50000"/>
                  </a:prstClr>
                </a:innerShdw>
              </a:effectLst>
            </a:endParaRPr>
          </a:p>
        </p:txBody>
      </p:sp>
      <p:sp>
        <p:nvSpPr>
          <p:cNvPr id="93186" name="Text Box 3"/>
          <p:cNvSpPr txBox="1">
            <a:spLocks noChangeArrowheads="1"/>
          </p:cNvSpPr>
          <p:nvPr/>
        </p:nvSpPr>
        <p:spPr bwMode="auto">
          <a:xfrm>
            <a:off x="990600" y="1676400"/>
            <a:ext cx="7264032" cy="8669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nSpc>
                <a:spcPct val="80000"/>
              </a:lnSpc>
              <a:spcBef>
                <a:spcPct val="50000"/>
              </a:spcBef>
            </a:pPr>
            <a:r>
              <a:rPr lang="en-AU" sz="2000" b="0" i="0" dirty="0" err="1"/>
              <a:t>Konza</a:t>
            </a:r>
            <a:r>
              <a:rPr lang="en-AU" sz="2000" b="0" i="0" dirty="0"/>
              <a:t>, D., 	2001	</a:t>
            </a:r>
            <a:r>
              <a:rPr lang="en-AU" sz="2000" b="0" i="0" dirty="0" smtClean="0"/>
              <a:t>	</a:t>
            </a:r>
            <a:r>
              <a:rPr lang="en-AU" sz="2000" b="0" dirty="0" smtClean="0"/>
              <a:t>Classroom </a:t>
            </a:r>
            <a:r>
              <a:rPr lang="en-AU" sz="2000" b="0" dirty="0"/>
              <a:t>management - A</a:t>
            </a:r>
            <a:endParaRPr lang="en-AU" sz="2000" b="0" i="0" dirty="0"/>
          </a:p>
          <a:p>
            <a:pPr>
              <a:lnSpc>
                <a:spcPct val="30000"/>
              </a:lnSpc>
              <a:spcBef>
                <a:spcPct val="50000"/>
              </a:spcBef>
            </a:pPr>
            <a:r>
              <a:rPr lang="en-AU" sz="2000" b="0" i="0" dirty="0"/>
              <a:t>Grainger, J. &amp; 		</a:t>
            </a:r>
            <a:r>
              <a:rPr lang="en-AU" sz="2000" b="0" i="0" dirty="0" smtClean="0"/>
              <a:t>	</a:t>
            </a:r>
            <a:r>
              <a:rPr lang="en-AU" sz="2000" b="0" dirty="0" smtClean="0"/>
              <a:t>survival </a:t>
            </a:r>
            <a:r>
              <a:rPr lang="en-AU" sz="2000" b="0" dirty="0"/>
              <a:t>guide</a:t>
            </a:r>
            <a:r>
              <a:rPr lang="en-AU" sz="2000" b="0" i="0" dirty="0"/>
              <a:t>.  Social Science</a:t>
            </a:r>
          </a:p>
          <a:p>
            <a:pPr>
              <a:lnSpc>
                <a:spcPct val="30000"/>
              </a:lnSpc>
              <a:spcBef>
                <a:spcPct val="50000"/>
              </a:spcBef>
            </a:pPr>
            <a:r>
              <a:rPr lang="en-AU" sz="2000" b="0" i="0" dirty="0"/>
              <a:t>Bradshaw, D.		</a:t>
            </a:r>
            <a:r>
              <a:rPr lang="en-AU" sz="2000" b="0" i="0" dirty="0" smtClean="0"/>
              <a:t>	Press</a:t>
            </a:r>
            <a:r>
              <a:rPr lang="en-AU" sz="2000" b="0" i="0" dirty="0"/>
              <a:t>. Australia (Chaps 4 &amp; 5)</a:t>
            </a:r>
            <a:endParaRPr lang="en-AU" dirty="0"/>
          </a:p>
        </p:txBody>
      </p:sp>
      <p:sp>
        <p:nvSpPr>
          <p:cNvPr id="93187" name="Text Box 4"/>
          <p:cNvSpPr txBox="1">
            <a:spLocks noChangeArrowheads="1"/>
          </p:cNvSpPr>
          <p:nvPr/>
        </p:nvSpPr>
        <p:spPr bwMode="auto">
          <a:xfrm>
            <a:off x="971549" y="2684463"/>
            <a:ext cx="7283083" cy="17851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spcBef>
                <a:spcPct val="50000"/>
              </a:spcBef>
            </a:pPr>
            <a:r>
              <a:rPr lang="en-AU" sz="2000" b="0" i="0" dirty="0"/>
              <a:t>McDonald, T.	2010	</a:t>
            </a:r>
            <a:r>
              <a:rPr lang="en-AU" sz="2000" b="0" dirty="0"/>
              <a:t>Classroom management </a:t>
            </a:r>
            <a:r>
              <a:rPr lang="en-AU" sz="2000" b="0" dirty="0" smtClean="0"/>
              <a:t>– engaging 						students </a:t>
            </a:r>
            <a:r>
              <a:rPr lang="en-AU" sz="2000" b="0" dirty="0"/>
              <a:t>in </a:t>
            </a:r>
            <a:r>
              <a:rPr lang="en-AU" sz="2000" b="0" dirty="0" smtClean="0"/>
              <a:t>learning. </a:t>
            </a:r>
            <a:r>
              <a:rPr lang="en-AU" sz="2000" b="0" i="0" dirty="0" smtClean="0"/>
              <a:t>Oxford </a:t>
            </a:r>
            <a:r>
              <a:rPr lang="en-AU" sz="2000" b="0" i="0" dirty="0"/>
              <a:t>University </a:t>
            </a:r>
            <a:r>
              <a:rPr lang="en-AU" sz="2000" b="0" i="0" dirty="0" smtClean="0"/>
              <a:t>						Press </a:t>
            </a:r>
            <a:r>
              <a:rPr lang="en-AU" sz="2000" b="0" i="0" dirty="0"/>
              <a:t>Australia </a:t>
            </a:r>
            <a:r>
              <a:rPr lang="en-AU" sz="2000" b="0" i="0" dirty="0" smtClean="0"/>
              <a:t> (</a:t>
            </a:r>
            <a:r>
              <a:rPr lang="en-AU" sz="2000" b="0" i="0" dirty="0"/>
              <a:t>pages 58 – 98)</a:t>
            </a:r>
          </a:p>
          <a:p>
            <a:pPr>
              <a:spcBef>
                <a:spcPct val="50000"/>
              </a:spcBef>
            </a:pPr>
            <a:r>
              <a:rPr lang="en-AU" sz="2000" b="0" i="0" dirty="0"/>
              <a:t>Porter, L.	2006	</a:t>
            </a:r>
            <a:r>
              <a:rPr lang="en-AU" sz="2000" b="0" i="0" dirty="0" smtClean="0"/>
              <a:t>	</a:t>
            </a:r>
            <a:r>
              <a:rPr lang="en-AU" sz="2000" b="0" dirty="0" smtClean="0"/>
              <a:t>Student </a:t>
            </a:r>
            <a:r>
              <a:rPr lang="en-AU" sz="2000" b="0" dirty="0"/>
              <a:t>Behaviour  - </a:t>
            </a:r>
            <a:r>
              <a:rPr lang="en-AU" sz="2000" b="0" dirty="0" smtClean="0"/>
              <a:t>Theory </a:t>
            </a:r>
            <a:r>
              <a:rPr lang="en-AU" sz="2000" b="0" dirty="0"/>
              <a:t>and </a:t>
            </a:r>
            <a:r>
              <a:rPr lang="en-AU" sz="2000" b="0" dirty="0" smtClean="0"/>
              <a:t>						practice</a:t>
            </a:r>
            <a:r>
              <a:rPr lang="en-AU" sz="2000" b="0" i="0" dirty="0"/>
              <a:t>.  Allen  &amp; </a:t>
            </a:r>
            <a:r>
              <a:rPr lang="en-AU" sz="2000" b="0" i="0" dirty="0" err="1" smtClean="0"/>
              <a:t>Unwin</a:t>
            </a:r>
            <a:r>
              <a:rPr lang="en-AU" sz="2000" b="0" i="0" dirty="0"/>
              <a:t>.  Australia  </a:t>
            </a:r>
            <a:endParaRPr lang="en-AU" dirty="0"/>
          </a:p>
        </p:txBody>
      </p:sp>
      <p:sp>
        <p:nvSpPr>
          <p:cNvPr id="93188" name="Line 5"/>
          <p:cNvSpPr>
            <a:spLocks noChangeShapeType="1"/>
          </p:cNvSpPr>
          <p:nvPr/>
        </p:nvSpPr>
        <p:spPr bwMode="auto">
          <a:xfrm>
            <a:off x="1066800" y="1143000"/>
            <a:ext cx="6172200" cy="0"/>
          </a:xfrm>
          <a:prstGeom prst="line">
            <a:avLst/>
          </a:prstGeom>
          <a:noFill/>
          <a:ln w="50800">
            <a:solidFill>
              <a:srgbClr val="66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189" name="Text Box 6"/>
          <p:cNvSpPr txBox="1">
            <a:spLocks noChangeArrowheads="1"/>
          </p:cNvSpPr>
          <p:nvPr/>
        </p:nvSpPr>
        <p:spPr bwMode="auto">
          <a:xfrm>
            <a:off x="2590800" y="5716588"/>
            <a:ext cx="3505200" cy="30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spcBef>
                <a:spcPct val="50000"/>
              </a:spcBef>
            </a:pPr>
            <a:r>
              <a:rPr lang="en-AU" sz="1400" b="0" dirty="0" err="1"/>
              <a:t>Powerpoint</a:t>
            </a:r>
            <a:r>
              <a:rPr lang="en-AU" sz="1400" b="0" i="0" dirty="0"/>
              <a:t> created by Ray Handley </a:t>
            </a:r>
            <a:r>
              <a:rPr lang="en-AU" sz="1400" b="0" i="0" dirty="0" smtClean="0"/>
              <a:t>2014</a:t>
            </a:r>
            <a:endParaRPr lang="en-AU" sz="1400" b="0" i="0" dirty="0"/>
          </a:p>
        </p:txBody>
      </p:sp>
    </p:spTree>
    <p:extLst>
      <p:ext uri="{BB962C8B-B14F-4D97-AF65-F5344CB8AC3E}">
        <p14:creationId xmlns:p14="http://schemas.microsoft.com/office/powerpoint/2010/main" val="1017459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xu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1168">
            <a:off x="1010047" y="2694588"/>
            <a:ext cx="3056872" cy="2516188"/>
          </a:xfrm>
          <a:prstGeom prst="rect">
            <a:avLst/>
          </a:prstGeom>
          <a:effectLst>
            <a:outerShdw blurRad="76200" dir="13500000" sy="23000" kx="1200000" algn="br" rotWithShape="0">
              <a:prstClr val="black">
                <a:alpha val="20000"/>
              </a:prstClr>
            </a:outerShdw>
          </a:effectLst>
        </p:spPr>
      </p:pic>
      <p:sp>
        <p:nvSpPr>
          <p:cNvPr id="17410" name="Text Box 2"/>
          <p:cNvSpPr txBox="1">
            <a:spLocks noChangeArrowheads="1"/>
          </p:cNvSpPr>
          <p:nvPr/>
        </p:nvSpPr>
        <p:spPr bwMode="auto">
          <a:xfrm>
            <a:off x="5629275" y="1731963"/>
            <a:ext cx="2514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i="1"/>
              <a:t>Information</a:t>
            </a:r>
          </a:p>
        </p:txBody>
      </p:sp>
      <p:sp>
        <p:nvSpPr>
          <p:cNvPr id="17411" name="Text Box 3"/>
          <p:cNvSpPr txBox="1">
            <a:spLocks noChangeArrowheads="1"/>
          </p:cNvSpPr>
          <p:nvPr/>
        </p:nvSpPr>
        <p:spPr bwMode="auto">
          <a:xfrm>
            <a:off x="5934075" y="3179763"/>
            <a:ext cx="2514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i="1"/>
              <a:t>Philosophy</a:t>
            </a:r>
          </a:p>
        </p:txBody>
      </p:sp>
      <p:sp>
        <p:nvSpPr>
          <p:cNvPr id="17412" name="Text Box 4"/>
          <p:cNvSpPr txBox="1">
            <a:spLocks noChangeArrowheads="1"/>
          </p:cNvSpPr>
          <p:nvPr/>
        </p:nvSpPr>
        <p:spPr bwMode="auto">
          <a:xfrm>
            <a:off x="6162675" y="4703763"/>
            <a:ext cx="2514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i="1"/>
              <a:t>Skills</a:t>
            </a:r>
          </a:p>
        </p:txBody>
      </p:sp>
      <p:sp>
        <p:nvSpPr>
          <p:cNvPr id="17413" name="Text Box 5"/>
          <p:cNvSpPr txBox="1">
            <a:spLocks noChangeArrowheads="1"/>
          </p:cNvSpPr>
          <p:nvPr/>
        </p:nvSpPr>
        <p:spPr bwMode="auto">
          <a:xfrm>
            <a:off x="5248275" y="5999163"/>
            <a:ext cx="2514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i="1"/>
              <a:t>Personality</a:t>
            </a:r>
          </a:p>
        </p:txBody>
      </p:sp>
      <p:sp>
        <p:nvSpPr>
          <p:cNvPr id="17414" name="AutoShape 6"/>
          <p:cNvSpPr>
            <a:spLocks noChangeArrowheads="1"/>
          </p:cNvSpPr>
          <p:nvPr/>
        </p:nvSpPr>
        <p:spPr bwMode="auto">
          <a:xfrm rot="8777310">
            <a:off x="4105275" y="2341563"/>
            <a:ext cx="1524000" cy="457200"/>
          </a:xfrm>
          <a:prstGeom prst="notchedRightArrow">
            <a:avLst>
              <a:gd name="adj1" fmla="val 50000"/>
              <a:gd name="adj2" fmla="val 83333"/>
            </a:avLst>
          </a:prstGeom>
          <a:solidFill>
            <a:srgbClr val="FF0000"/>
          </a:solidFill>
          <a:ln w="9525">
            <a:solidFill>
              <a:schemeClr val="tx1"/>
            </a:solidFill>
            <a:miter lim="800000"/>
            <a:headEnd/>
            <a:tailEnd/>
          </a:ln>
        </p:spPr>
        <p:txBody>
          <a:bodyPr wrap="none" anchor="ctr"/>
          <a:lstStyle/>
          <a:p>
            <a:endParaRPr lang="en-US"/>
          </a:p>
        </p:txBody>
      </p:sp>
      <p:sp>
        <p:nvSpPr>
          <p:cNvPr id="17415" name="AutoShape 7"/>
          <p:cNvSpPr>
            <a:spLocks noChangeArrowheads="1"/>
          </p:cNvSpPr>
          <p:nvPr/>
        </p:nvSpPr>
        <p:spPr bwMode="auto">
          <a:xfrm rot="9433536">
            <a:off x="4333875" y="3408363"/>
            <a:ext cx="1524000" cy="457200"/>
          </a:xfrm>
          <a:prstGeom prst="notchedRightArrow">
            <a:avLst>
              <a:gd name="adj1" fmla="val 50000"/>
              <a:gd name="adj2" fmla="val 83333"/>
            </a:avLst>
          </a:prstGeom>
          <a:solidFill>
            <a:srgbClr val="FF0000"/>
          </a:solidFill>
          <a:ln w="9525">
            <a:solidFill>
              <a:schemeClr val="tx1"/>
            </a:solidFill>
            <a:miter lim="800000"/>
            <a:headEnd/>
            <a:tailEnd/>
          </a:ln>
        </p:spPr>
        <p:txBody>
          <a:bodyPr wrap="none" anchor="ctr"/>
          <a:lstStyle/>
          <a:p>
            <a:endParaRPr lang="en-US"/>
          </a:p>
        </p:txBody>
      </p:sp>
      <p:sp>
        <p:nvSpPr>
          <p:cNvPr id="17416" name="AutoShape 8"/>
          <p:cNvSpPr>
            <a:spLocks noChangeArrowheads="1"/>
          </p:cNvSpPr>
          <p:nvPr/>
        </p:nvSpPr>
        <p:spPr bwMode="auto">
          <a:xfrm rot="-9984846">
            <a:off x="4486275" y="4551363"/>
            <a:ext cx="1524000" cy="457200"/>
          </a:xfrm>
          <a:prstGeom prst="notchedRightArrow">
            <a:avLst>
              <a:gd name="adj1" fmla="val 50000"/>
              <a:gd name="adj2" fmla="val 83333"/>
            </a:avLst>
          </a:prstGeom>
          <a:solidFill>
            <a:srgbClr val="FF0000"/>
          </a:solidFill>
          <a:ln w="9525">
            <a:solidFill>
              <a:schemeClr val="tx1"/>
            </a:solidFill>
            <a:miter lim="800000"/>
            <a:headEnd/>
            <a:tailEnd/>
          </a:ln>
        </p:spPr>
        <p:txBody>
          <a:bodyPr wrap="none" anchor="ctr"/>
          <a:lstStyle/>
          <a:p>
            <a:endParaRPr lang="en-US"/>
          </a:p>
        </p:txBody>
      </p:sp>
      <p:sp>
        <p:nvSpPr>
          <p:cNvPr id="17417" name="AutoShape 9"/>
          <p:cNvSpPr>
            <a:spLocks noChangeArrowheads="1"/>
          </p:cNvSpPr>
          <p:nvPr/>
        </p:nvSpPr>
        <p:spPr bwMode="auto">
          <a:xfrm rot="-9220254">
            <a:off x="3724275" y="5465763"/>
            <a:ext cx="1524000" cy="457200"/>
          </a:xfrm>
          <a:prstGeom prst="notchedRightArrow">
            <a:avLst>
              <a:gd name="adj1" fmla="val 50000"/>
              <a:gd name="adj2" fmla="val 83333"/>
            </a:avLst>
          </a:prstGeom>
          <a:solidFill>
            <a:srgbClr val="FF0000"/>
          </a:solidFill>
          <a:ln w="9525">
            <a:solidFill>
              <a:schemeClr val="tx1"/>
            </a:solidFill>
            <a:miter lim="800000"/>
            <a:headEnd/>
            <a:tailEnd/>
          </a:ln>
        </p:spPr>
        <p:txBody>
          <a:bodyPr wrap="none" anchor="ctr"/>
          <a:lstStyle/>
          <a:p>
            <a:endParaRPr lang="en-US"/>
          </a:p>
        </p:txBody>
      </p:sp>
      <p:sp>
        <p:nvSpPr>
          <p:cNvPr id="17418" name="Text Box 10"/>
          <p:cNvSpPr txBox="1">
            <a:spLocks noChangeArrowheads="1"/>
          </p:cNvSpPr>
          <p:nvPr/>
        </p:nvSpPr>
        <p:spPr bwMode="auto">
          <a:xfrm>
            <a:off x="380999" y="304800"/>
            <a:ext cx="7953375" cy="769441"/>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a:spAutoFit/>
          </a:bodyPr>
          <a:lstStyle/>
          <a:p>
            <a:pPr>
              <a:spcBef>
                <a:spcPct val="50000"/>
              </a:spcBef>
              <a:defRPr/>
            </a:pPr>
            <a:r>
              <a:rPr lang="en-AU" sz="4400" dirty="0">
                <a:effectLst>
                  <a:outerShdw blurRad="60007" dist="200025" dir="15000000" sy="30000" kx="-1800000" algn="bl" rotWithShape="0">
                    <a:prstClr val="black">
                      <a:alpha val="32000"/>
                    </a:prstClr>
                  </a:outerShdw>
                </a:effectLst>
              </a:rPr>
              <a:t>PEDAGOGY</a:t>
            </a:r>
            <a:r>
              <a:rPr lang="en-AU" sz="4400" i="1" dirty="0">
                <a:effectLst>
                  <a:outerShdw blurRad="60007" dist="200025" dir="15000000" sy="30000" kx="-1800000" algn="bl" rotWithShape="0">
                    <a:prstClr val="black">
                      <a:alpha val="32000"/>
                    </a:prstClr>
                  </a:outerShdw>
                </a:effectLst>
              </a:rPr>
              <a:t> - getting the right mix</a:t>
            </a:r>
          </a:p>
        </p:txBody>
      </p:sp>
      <p:sp>
        <p:nvSpPr>
          <p:cNvPr id="17419" name="Text Box 11"/>
          <p:cNvSpPr txBox="1">
            <a:spLocks noChangeArrowheads="1"/>
          </p:cNvSpPr>
          <p:nvPr/>
        </p:nvSpPr>
        <p:spPr bwMode="auto">
          <a:xfrm>
            <a:off x="4346575" y="1219200"/>
            <a:ext cx="5410200" cy="1098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6600" i="1" dirty="0"/>
              <a:t>Information</a:t>
            </a:r>
          </a:p>
        </p:txBody>
      </p:sp>
      <p:sp>
        <p:nvSpPr>
          <p:cNvPr id="17420" name="Text Box 12"/>
          <p:cNvSpPr txBox="1">
            <a:spLocks noChangeArrowheads="1"/>
          </p:cNvSpPr>
          <p:nvPr/>
        </p:nvSpPr>
        <p:spPr bwMode="auto">
          <a:xfrm>
            <a:off x="5934075" y="3027363"/>
            <a:ext cx="2743200" cy="641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3600" i="1"/>
              <a:t>Philosophy</a:t>
            </a:r>
          </a:p>
        </p:txBody>
      </p:sp>
      <p:sp>
        <p:nvSpPr>
          <p:cNvPr id="17421" name="Text Box 13"/>
          <p:cNvSpPr txBox="1">
            <a:spLocks noChangeArrowheads="1"/>
          </p:cNvSpPr>
          <p:nvPr/>
        </p:nvSpPr>
        <p:spPr bwMode="auto">
          <a:xfrm>
            <a:off x="6162675" y="4779963"/>
            <a:ext cx="2514600" cy="336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1600" i="1"/>
              <a:t>Skills</a:t>
            </a:r>
          </a:p>
        </p:txBody>
      </p:sp>
      <p:sp>
        <p:nvSpPr>
          <p:cNvPr id="17422" name="Text Box 14"/>
          <p:cNvSpPr txBox="1">
            <a:spLocks noChangeArrowheads="1"/>
          </p:cNvSpPr>
          <p:nvPr/>
        </p:nvSpPr>
        <p:spPr bwMode="auto">
          <a:xfrm>
            <a:off x="5248275" y="6075363"/>
            <a:ext cx="2514600" cy="336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1600" i="1"/>
              <a:t>Personality</a:t>
            </a:r>
          </a:p>
        </p:txBody>
      </p:sp>
      <p:sp>
        <p:nvSpPr>
          <p:cNvPr id="17423" name="Text Box 15"/>
          <p:cNvSpPr txBox="1">
            <a:spLocks noChangeArrowheads="1"/>
          </p:cNvSpPr>
          <p:nvPr/>
        </p:nvSpPr>
        <p:spPr bwMode="auto">
          <a:xfrm>
            <a:off x="5629275" y="1808163"/>
            <a:ext cx="2590800" cy="336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1600" i="1"/>
              <a:t>Information</a:t>
            </a:r>
          </a:p>
        </p:txBody>
      </p:sp>
      <p:sp>
        <p:nvSpPr>
          <p:cNvPr id="17424" name="Text Box 16"/>
          <p:cNvSpPr txBox="1">
            <a:spLocks noChangeArrowheads="1"/>
          </p:cNvSpPr>
          <p:nvPr/>
        </p:nvSpPr>
        <p:spPr bwMode="auto">
          <a:xfrm>
            <a:off x="5946775" y="3281363"/>
            <a:ext cx="2743200" cy="30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1400" i="1"/>
              <a:t>Philosophy</a:t>
            </a:r>
          </a:p>
        </p:txBody>
      </p:sp>
      <p:sp>
        <p:nvSpPr>
          <p:cNvPr id="17425" name="Text Box 17"/>
          <p:cNvSpPr txBox="1">
            <a:spLocks noChangeArrowheads="1"/>
          </p:cNvSpPr>
          <p:nvPr/>
        </p:nvSpPr>
        <p:spPr bwMode="auto">
          <a:xfrm>
            <a:off x="6086475" y="4535488"/>
            <a:ext cx="2514600" cy="701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4000" i="1"/>
              <a:t>Skills</a:t>
            </a:r>
          </a:p>
        </p:txBody>
      </p:sp>
      <p:sp>
        <p:nvSpPr>
          <p:cNvPr id="17426" name="Text Box 18"/>
          <p:cNvSpPr txBox="1">
            <a:spLocks noChangeArrowheads="1"/>
          </p:cNvSpPr>
          <p:nvPr/>
        </p:nvSpPr>
        <p:spPr bwMode="auto">
          <a:xfrm>
            <a:off x="5248275" y="5897563"/>
            <a:ext cx="2514600" cy="5794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3200" i="1"/>
              <a:t>Personality</a:t>
            </a:r>
          </a:p>
        </p:txBody>
      </p:sp>
      <p:sp>
        <p:nvSpPr>
          <p:cNvPr id="17427" name="Text Box 19"/>
          <p:cNvSpPr txBox="1">
            <a:spLocks noChangeArrowheads="1"/>
          </p:cNvSpPr>
          <p:nvPr/>
        </p:nvSpPr>
        <p:spPr bwMode="auto">
          <a:xfrm>
            <a:off x="373918" y="1371421"/>
            <a:ext cx="2667000" cy="1200329"/>
          </a:xfrm>
          <a:prstGeom prst="rect">
            <a:avLst/>
          </a:prstGeom>
          <a:noFill/>
          <a:ln>
            <a:noFill/>
          </a:ln>
          <a:effectLst>
            <a:outerShdw blurRad="63500" dist="38099" dir="2700000" algn="ctr" rotWithShape="0">
              <a:srgbClr val="408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AU" sz="3600" i="1" dirty="0" smtClean="0">
                <a:solidFill>
                  <a:srgbClr val="80FF00"/>
                </a:solidFill>
                <a:latin typeface="Arial"/>
                <a:cs typeface="Arial"/>
              </a:rPr>
              <a:t>TEACHERPRACTICE</a:t>
            </a:r>
            <a:endParaRPr lang="en-AU" sz="3600" i="1" dirty="0">
              <a:solidFill>
                <a:srgbClr val="80FF00"/>
              </a:solidFill>
              <a:latin typeface="Arial"/>
              <a:cs typeface="Arial"/>
            </a:endParaRPr>
          </a:p>
        </p:txBody>
      </p:sp>
      <p:sp>
        <p:nvSpPr>
          <p:cNvPr id="17428" name="Text Box 20"/>
          <p:cNvSpPr txBox="1">
            <a:spLocks noChangeArrowheads="1"/>
          </p:cNvSpPr>
          <p:nvPr/>
        </p:nvSpPr>
        <p:spPr bwMode="auto">
          <a:xfrm>
            <a:off x="380999" y="1373355"/>
            <a:ext cx="2481794" cy="1200329"/>
          </a:xfrm>
          <a:prstGeom prst="rect">
            <a:avLst/>
          </a:prstGeom>
          <a:noFill/>
          <a:ln>
            <a:noFill/>
          </a:ln>
          <a:effectLst>
            <a:outerShdw blurRad="63500" dist="38099" dir="2700000" algn="ctr" rotWithShape="0">
              <a:srgbClr val="408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spcBef>
                <a:spcPct val="50000"/>
              </a:spcBef>
              <a:defRPr/>
            </a:pPr>
            <a:r>
              <a:rPr lang="en-AU" sz="3600" i="1" dirty="0" smtClean="0">
                <a:solidFill>
                  <a:srgbClr val="80FF00"/>
                </a:solidFill>
                <a:latin typeface="Arial"/>
                <a:cs typeface="Arial"/>
              </a:rPr>
              <a:t>TEACHERTRAINING</a:t>
            </a:r>
            <a:endParaRPr lang="en-AU" sz="3600" i="1" dirty="0">
              <a:solidFill>
                <a:srgbClr val="80FF00"/>
              </a:solidFill>
              <a:latin typeface="Arial"/>
              <a:cs typeface="Arial"/>
            </a:endParaRPr>
          </a:p>
        </p:txBody>
      </p:sp>
      <p:sp>
        <p:nvSpPr>
          <p:cNvPr id="24597" name="Rectangle 22"/>
          <p:cNvSpPr>
            <a:spLocks noGrp="1" noChangeArrowheads="1"/>
          </p:cNvSpPr>
          <p:nvPr>
            <p:ph type="title" idx="4294967295"/>
          </p:nvPr>
        </p:nvSpPr>
        <p:spPr>
          <a:xfrm>
            <a:off x="8153400" y="0"/>
            <a:ext cx="990600" cy="304800"/>
          </a:xfrm>
        </p:spPr>
        <p:txBody>
          <a:bodyPr/>
          <a:lstStyle/>
          <a:p>
            <a:pPr eaLnBrk="1" hangingPunct="1"/>
            <a:r>
              <a:rPr lang="en-AU" sz="900" dirty="0">
                <a:solidFill>
                  <a:schemeClr val="bg1"/>
                </a:solidFill>
                <a:latin typeface="Arial" charset="0"/>
                <a:ea typeface="ＭＳ Ｐゴシック" charset="0"/>
                <a:cs typeface="ＭＳ Ｐゴシック" charset="0"/>
              </a:rPr>
              <a:t>Palate</a:t>
            </a:r>
            <a:endParaRPr lang="en-AU" dirty="0">
              <a:latin typeface="Arial" charset="0"/>
              <a:ea typeface="ＭＳ Ｐゴシック" charset="0"/>
              <a:cs typeface="ＭＳ Ｐゴシック" charset="0"/>
            </a:endParaRPr>
          </a:p>
        </p:txBody>
      </p:sp>
      <p:pic>
        <p:nvPicPr>
          <p:cNvPr id="3" name="sunflowers.png" descr="/Users/CSC/Desktop/sunflowers.png"/>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rot="19839337">
            <a:off x="981728" y="2687269"/>
            <a:ext cx="3075502" cy="2529955"/>
          </a:xfrm>
          <a:prstGeom prst="rect">
            <a:avLst/>
          </a:prstGeom>
        </p:spPr>
      </p:pic>
    </p:spTree>
    <p:extLst>
      <p:ext uri="{BB962C8B-B14F-4D97-AF65-F5344CB8AC3E}">
        <p14:creationId xmlns:p14="http://schemas.microsoft.com/office/powerpoint/2010/main" val="9460648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1000"/>
                                        <p:tgtEl>
                                          <p:spTgt spid="174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414"/>
                                        </p:tgtEl>
                                        <p:attrNameLst>
                                          <p:attrName>style.visibility</p:attrName>
                                        </p:attrNameLst>
                                      </p:cBhvr>
                                      <p:to>
                                        <p:strVal val="visible"/>
                                      </p:to>
                                    </p:set>
                                    <p:animEffect transition="in" filter="fade">
                                      <p:cBhvr>
                                        <p:cTn id="15" dur="1000"/>
                                        <p:tgtEl>
                                          <p:spTgt spid="174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411"/>
                                        </p:tgtEl>
                                        <p:attrNameLst>
                                          <p:attrName>style.visibility</p:attrName>
                                        </p:attrNameLst>
                                      </p:cBhvr>
                                      <p:to>
                                        <p:strVal val="visible"/>
                                      </p:to>
                                    </p:set>
                                    <p:animEffect transition="in" filter="fade">
                                      <p:cBhvr>
                                        <p:cTn id="18" dur="1000"/>
                                        <p:tgtEl>
                                          <p:spTgt spid="174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415"/>
                                        </p:tgtEl>
                                        <p:attrNameLst>
                                          <p:attrName>style.visibility</p:attrName>
                                        </p:attrNameLst>
                                      </p:cBhvr>
                                      <p:to>
                                        <p:strVal val="visible"/>
                                      </p:to>
                                    </p:set>
                                    <p:animEffect transition="in" filter="fade">
                                      <p:cBhvr>
                                        <p:cTn id="21" dur="1000"/>
                                        <p:tgtEl>
                                          <p:spTgt spid="174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412"/>
                                        </p:tgtEl>
                                        <p:attrNameLst>
                                          <p:attrName>style.visibility</p:attrName>
                                        </p:attrNameLst>
                                      </p:cBhvr>
                                      <p:to>
                                        <p:strVal val="visible"/>
                                      </p:to>
                                    </p:set>
                                    <p:animEffect transition="in" filter="fade">
                                      <p:cBhvr>
                                        <p:cTn id="24" dur="1000"/>
                                        <p:tgtEl>
                                          <p:spTgt spid="174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416"/>
                                        </p:tgtEl>
                                        <p:attrNameLst>
                                          <p:attrName>style.visibility</p:attrName>
                                        </p:attrNameLst>
                                      </p:cBhvr>
                                      <p:to>
                                        <p:strVal val="visible"/>
                                      </p:to>
                                    </p:set>
                                    <p:animEffect transition="in" filter="fade">
                                      <p:cBhvr>
                                        <p:cTn id="27" dur="1000"/>
                                        <p:tgtEl>
                                          <p:spTgt spid="174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413"/>
                                        </p:tgtEl>
                                        <p:attrNameLst>
                                          <p:attrName>style.visibility</p:attrName>
                                        </p:attrNameLst>
                                      </p:cBhvr>
                                      <p:to>
                                        <p:strVal val="visible"/>
                                      </p:to>
                                    </p:set>
                                    <p:animEffect transition="in" filter="fade">
                                      <p:cBhvr>
                                        <p:cTn id="30" dur="1000"/>
                                        <p:tgtEl>
                                          <p:spTgt spid="174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417"/>
                                        </p:tgtEl>
                                        <p:attrNameLst>
                                          <p:attrName>style.visibility</p:attrName>
                                        </p:attrNameLst>
                                      </p:cBhvr>
                                      <p:to>
                                        <p:strVal val="visible"/>
                                      </p:to>
                                    </p:set>
                                    <p:animEffect transition="in" filter="fade">
                                      <p:cBhvr>
                                        <p:cTn id="33" dur="1000"/>
                                        <p:tgtEl>
                                          <p:spTgt spid="1741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xit" presetSubtype="0" fill="hold" grpId="1" nodeType="clickEffect">
                                  <p:stCondLst>
                                    <p:cond delay="0"/>
                                  </p:stCondLst>
                                  <p:childTnLst>
                                    <p:animEffect transition="out" filter="fade">
                                      <p:cBhvr>
                                        <p:cTn id="37" dur="1000"/>
                                        <p:tgtEl>
                                          <p:spTgt spid="17411"/>
                                        </p:tgtEl>
                                      </p:cBhvr>
                                    </p:animEffect>
                                    <p:set>
                                      <p:cBhvr>
                                        <p:cTn id="38" dur="1" fill="hold">
                                          <p:stCondLst>
                                            <p:cond delay="999"/>
                                          </p:stCondLst>
                                        </p:cTn>
                                        <p:tgtEl>
                                          <p:spTgt spid="17411"/>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17410"/>
                                        </p:tgtEl>
                                      </p:cBhvr>
                                    </p:animEffect>
                                    <p:set>
                                      <p:cBhvr>
                                        <p:cTn id="41" dur="1" fill="hold">
                                          <p:stCondLst>
                                            <p:cond delay="999"/>
                                          </p:stCondLst>
                                        </p:cTn>
                                        <p:tgtEl>
                                          <p:spTgt spid="1741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17412"/>
                                        </p:tgtEl>
                                      </p:cBhvr>
                                    </p:animEffect>
                                    <p:set>
                                      <p:cBhvr>
                                        <p:cTn id="44" dur="1" fill="hold">
                                          <p:stCondLst>
                                            <p:cond delay="999"/>
                                          </p:stCondLst>
                                        </p:cTn>
                                        <p:tgtEl>
                                          <p:spTgt spid="1741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17413"/>
                                        </p:tgtEl>
                                      </p:cBhvr>
                                    </p:animEffect>
                                    <p:set>
                                      <p:cBhvr>
                                        <p:cTn id="47" dur="1" fill="hold">
                                          <p:stCondLst>
                                            <p:cond delay="999"/>
                                          </p:stCondLst>
                                        </p:cTn>
                                        <p:tgtEl>
                                          <p:spTgt spid="17413"/>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17428"/>
                                        </p:tgtEl>
                                        <p:attrNameLst>
                                          <p:attrName>style.visibility</p:attrName>
                                        </p:attrNameLst>
                                      </p:cBhvr>
                                      <p:to>
                                        <p:strVal val="visible"/>
                                      </p:to>
                                    </p:set>
                                    <p:animEffect transition="in" filter="fade">
                                      <p:cBhvr>
                                        <p:cTn id="50" dur="1000"/>
                                        <p:tgtEl>
                                          <p:spTgt spid="17428"/>
                                        </p:tgtEl>
                                      </p:cBhvr>
                                    </p:animEffect>
                                  </p:childTnLst>
                                </p:cTn>
                              </p:par>
                              <p:par>
                                <p:cTn id="51" presetID="10"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1000"/>
                                        <p:tgtEl>
                                          <p:spTgt spid="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422"/>
                                        </p:tgtEl>
                                        <p:attrNameLst>
                                          <p:attrName>style.visibility</p:attrName>
                                        </p:attrNameLst>
                                      </p:cBhvr>
                                      <p:to>
                                        <p:strVal val="visible"/>
                                      </p:to>
                                    </p:set>
                                    <p:animEffect transition="in" filter="fade">
                                      <p:cBhvr>
                                        <p:cTn id="56" dur="1000"/>
                                        <p:tgtEl>
                                          <p:spTgt spid="1742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420"/>
                                        </p:tgtEl>
                                        <p:attrNameLst>
                                          <p:attrName>style.visibility</p:attrName>
                                        </p:attrNameLst>
                                      </p:cBhvr>
                                      <p:to>
                                        <p:strVal val="visible"/>
                                      </p:to>
                                    </p:set>
                                    <p:animEffect transition="in" filter="fade">
                                      <p:cBhvr>
                                        <p:cTn id="59" dur="1000"/>
                                        <p:tgtEl>
                                          <p:spTgt spid="174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7421"/>
                                        </p:tgtEl>
                                        <p:attrNameLst>
                                          <p:attrName>style.visibility</p:attrName>
                                        </p:attrNameLst>
                                      </p:cBhvr>
                                      <p:to>
                                        <p:strVal val="visible"/>
                                      </p:to>
                                    </p:set>
                                    <p:animEffect transition="in" filter="fade">
                                      <p:cBhvr>
                                        <p:cTn id="62" dur="1000"/>
                                        <p:tgtEl>
                                          <p:spTgt spid="1742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7419"/>
                                        </p:tgtEl>
                                        <p:attrNameLst>
                                          <p:attrName>style.visibility</p:attrName>
                                        </p:attrNameLst>
                                      </p:cBhvr>
                                      <p:to>
                                        <p:strVal val="visible"/>
                                      </p:to>
                                    </p:set>
                                    <p:animEffect transition="in" filter="fade">
                                      <p:cBhvr>
                                        <p:cTn id="65" dur="1000"/>
                                        <p:tgtEl>
                                          <p:spTgt spid="1741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xit" presetSubtype="0" fill="hold" grpId="1" nodeType="clickEffect">
                                  <p:stCondLst>
                                    <p:cond delay="0"/>
                                  </p:stCondLst>
                                  <p:childTnLst>
                                    <p:animEffect transition="out" filter="fade">
                                      <p:cBhvr>
                                        <p:cTn id="69" dur="1000"/>
                                        <p:tgtEl>
                                          <p:spTgt spid="17422"/>
                                        </p:tgtEl>
                                      </p:cBhvr>
                                    </p:animEffect>
                                    <p:set>
                                      <p:cBhvr>
                                        <p:cTn id="70" dur="1" fill="hold">
                                          <p:stCondLst>
                                            <p:cond delay="999"/>
                                          </p:stCondLst>
                                        </p:cTn>
                                        <p:tgtEl>
                                          <p:spTgt spid="1742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17420"/>
                                        </p:tgtEl>
                                      </p:cBhvr>
                                    </p:animEffect>
                                    <p:set>
                                      <p:cBhvr>
                                        <p:cTn id="73" dur="1" fill="hold">
                                          <p:stCondLst>
                                            <p:cond delay="999"/>
                                          </p:stCondLst>
                                        </p:cTn>
                                        <p:tgtEl>
                                          <p:spTgt spid="17420"/>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17421"/>
                                        </p:tgtEl>
                                      </p:cBhvr>
                                    </p:animEffect>
                                    <p:set>
                                      <p:cBhvr>
                                        <p:cTn id="76" dur="1" fill="hold">
                                          <p:stCondLst>
                                            <p:cond delay="999"/>
                                          </p:stCondLst>
                                        </p:cTn>
                                        <p:tgtEl>
                                          <p:spTgt spid="17421"/>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17419"/>
                                        </p:tgtEl>
                                      </p:cBhvr>
                                    </p:animEffect>
                                    <p:set>
                                      <p:cBhvr>
                                        <p:cTn id="79" dur="1" fill="hold">
                                          <p:stCondLst>
                                            <p:cond delay="999"/>
                                          </p:stCondLst>
                                        </p:cTn>
                                        <p:tgtEl>
                                          <p:spTgt spid="17419"/>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17423"/>
                                        </p:tgtEl>
                                        <p:attrNameLst>
                                          <p:attrName>style.visibility</p:attrName>
                                        </p:attrNameLst>
                                      </p:cBhvr>
                                      <p:to>
                                        <p:strVal val="visible"/>
                                      </p:to>
                                    </p:set>
                                    <p:animEffect transition="in" filter="fade">
                                      <p:cBhvr>
                                        <p:cTn id="82" dur="1000"/>
                                        <p:tgtEl>
                                          <p:spTgt spid="17423"/>
                                        </p:tgtEl>
                                      </p:cBhvr>
                                    </p:animEffect>
                                  </p:childTnLst>
                                </p:cTn>
                              </p:par>
                              <p:par>
                                <p:cTn id="83" presetID="10" presetClass="exit" presetSubtype="0" fill="hold" grpId="1" nodeType="withEffect">
                                  <p:stCondLst>
                                    <p:cond delay="0"/>
                                  </p:stCondLst>
                                  <p:childTnLst>
                                    <p:animEffect transition="out" filter="fade">
                                      <p:cBhvr>
                                        <p:cTn id="84" dur="1000"/>
                                        <p:tgtEl>
                                          <p:spTgt spid="17428"/>
                                        </p:tgtEl>
                                      </p:cBhvr>
                                    </p:animEffect>
                                    <p:set>
                                      <p:cBhvr>
                                        <p:cTn id="85" dur="1" fill="hold">
                                          <p:stCondLst>
                                            <p:cond delay="999"/>
                                          </p:stCondLst>
                                        </p:cTn>
                                        <p:tgtEl>
                                          <p:spTgt spid="17428"/>
                                        </p:tgtEl>
                                        <p:attrNameLst>
                                          <p:attrName>style.visibility</p:attrName>
                                        </p:attrNameLst>
                                      </p:cBhvr>
                                      <p:to>
                                        <p:strVal val="hidden"/>
                                      </p:to>
                                    </p:set>
                                  </p:childTnLst>
                                </p:cTn>
                              </p:par>
                              <p:par>
                                <p:cTn id="86" presetID="10" presetClass="entr" presetSubtype="0" fill="hold" grpId="0" nodeType="withEffect">
                                  <p:stCondLst>
                                    <p:cond delay="0"/>
                                  </p:stCondLst>
                                  <p:childTnLst>
                                    <p:set>
                                      <p:cBhvr>
                                        <p:cTn id="87" dur="1" fill="hold">
                                          <p:stCondLst>
                                            <p:cond delay="0"/>
                                          </p:stCondLst>
                                        </p:cTn>
                                        <p:tgtEl>
                                          <p:spTgt spid="17427"/>
                                        </p:tgtEl>
                                        <p:attrNameLst>
                                          <p:attrName>style.visibility</p:attrName>
                                        </p:attrNameLst>
                                      </p:cBhvr>
                                      <p:to>
                                        <p:strVal val="visible"/>
                                      </p:to>
                                    </p:set>
                                    <p:animEffect transition="in" filter="fade">
                                      <p:cBhvr>
                                        <p:cTn id="88" dur="1000"/>
                                        <p:tgtEl>
                                          <p:spTgt spid="17427"/>
                                        </p:tgtEl>
                                      </p:cBhvr>
                                    </p:animEffect>
                                  </p:childTnLst>
                                </p:cTn>
                              </p:par>
                              <p:par>
                                <p:cTn id="89" presetID="10" presetClass="entr" presetSubtype="0" fill="hold" nodeType="with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7424"/>
                                        </p:tgtEl>
                                        <p:attrNameLst>
                                          <p:attrName>style.visibility</p:attrName>
                                        </p:attrNameLst>
                                      </p:cBhvr>
                                      <p:to>
                                        <p:strVal val="visible"/>
                                      </p:to>
                                    </p:set>
                                    <p:animEffect transition="in" filter="fade">
                                      <p:cBhvr>
                                        <p:cTn id="94" dur="1000"/>
                                        <p:tgtEl>
                                          <p:spTgt spid="1742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7425"/>
                                        </p:tgtEl>
                                        <p:attrNameLst>
                                          <p:attrName>style.visibility</p:attrName>
                                        </p:attrNameLst>
                                      </p:cBhvr>
                                      <p:to>
                                        <p:strVal val="visible"/>
                                      </p:to>
                                    </p:set>
                                    <p:animEffect transition="in" filter="fade">
                                      <p:cBhvr>
                                        <p:cTn id="97" dur="1000"/>
                                        <p:tgtEl>
                                          <p:spTgt spid="1742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7426"/>
                                        </p:tgtEl>
                                        <p:attrNameLst>
                                          <p:attrName>style.visibility</p:attrName>
                                        </p:attrNameLst>
                                      </p:cBhvr>
                                      <p:to>
                                        <p:strVal val="visible"/>
                                      </p:to>
                                    </p:set>
                                    <p:animEffect transition="in" filter="fade">
                                      <p:cBhvr>
                                        <p:cTn id="100" dur="1000"/>
                                        <p:tgtEl>
                                          <p:spTgt spid="17426"/>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1" nodeType="clickEffect">
                                  <p:stCondLst>
                                    <p:cond delay="0"/>
                                  </p:stCondLst>
                                  <p:childTnLst>
                                    <p:animEffect transition="out" filter="fade">
                                      <p:cBhvr>
                                        <p:cTn id="104" dur="1000"/>
                                        <p:tgtEl>
                                          <p:spTgt spid="17423"/>
                                        </p:tgtEl>
                                      </p:cBhvr>
                                    </p:animEffect>
                                    <p:set>
                                      <p:cBhvr>
                                        <p:cTn id="105" dur="1" fill="hold">
                                          <p:stCondLst>
                                            <p:cond delay="999"/>
                                          </p:stCondLst>
                                        </p:cTn>
                                        <p:tgtEl>
                                          <p:spTgt spid="17423"/>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1000"/>
                                        <p:tgtEl>
                                          <p:spTgt spid="17424"/>
                                        </p:tgtEl>
                                      </p:cBhvr>
                                    </p:animEffect>
                                    <p:set>
                                      <p:cBhvr>
                                        <p:cTn id="108" dur="1" fill="hold">
                                          <p:stCondLst>
                                            <p:cond delay="999"/>
                                          </p:stCondLst>
                                        </p:cTn>
                                        <p:tgtEl>
                                          <p:spTgt spid="17424"/>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1000"/>
                                        <p:tgtEl>
                                          <p:spTgt spid="17425"/>
                                        </p:tgtEl>
                                      </p:cBhvr>
                                    </p:animEffect>
                                    <p:set>
                                      <p:cBhvr>
                                        <p:cTn id="111" dur="1" fill="hold">
                                          <p:stCondLst>
                                            <p:cond delay="999"/>
                                          </p:stCondLst>
                                        </p:cTn>
                                        <p:tgtEl>
                                          <p:spTgt spid="17425"/>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1000"/>
                                        <p:tgtEl>
                                          <p:spTgt spid="17426"/>
                                        </p:tgtEl>
                                      </p:cBhvr>
                                    </p:animEffect>
                                    <p:set>
                                      <p:cBhvr>
                                        <p:cTn id="114" dur="1" fill="hold">
                                          <p:stCondLst>
                                            <p:cond delay="999"/>
                                          </p:stCondLst>
                                        </p:cTn>
                                        <p:tgtEl>
                                          <p:spTgt spid="17426"/>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000"/>
                                        <p:tgtEl>
                                          <p:spTgt spid="17427"/>
                                        </p:tgtEl>
                                      </p:cBhvr>
                                    </p:animEffect>
                                    <p:set>
                                      <p:cBhvr>
                                        <p:cTn id="117" dur="1" fill="hold">
                                          <p:stCondLst>
                                            <p:cond delay="999"/>
                                          </p:stCondLst>
                                        </p:cTn>
                                        <p:tgtEl>
                                          <p:spTgt spid="17427"/>
                                        </p:tgtEl>
                                        <p:attrNameLst>
                                          <p:attrName>style.visibility</p:attrName>
                                        </p:attrNameLst>
                                      </p:cBhvr>
                                      <p:to>
                                        <p:strVal val="hidden"/>
                                      </p:to>
                                    </p:set>
                                  </p:childTnLst>
                                </p:cTn>
                              </p:par>
                              <p:par>
                                <p:cTn id="118" presetID="10" presetClass="entr" presetSubtype="0" fill="hold" grpId="2" nodeType="withEffect">
                                  <p:stCondLst>
                                    <p:cond delay="0"/>
                                  </p:stCondLst>
                                  <p:childTnLst>
                                    <p:set>
                                      <p:cBhvr>
                                        <p:cTn id="119" dur="1" fill="hold">
                                          <p:stCondLst>
                                            <p:cond delay="0"/>
                                          </p:stCondLst>
                                        </p:cTn>
                                        <p:tgtEl>
                                          <p:spTgt spid="17411"/>
                                        </p:tgtEl>
                                        <p:attrNameLst>
                                          <p:attrName>style.visibility</p:attrName>
                                        </p:attrNameLst>
                                      </p:cBhvr>
                                      <p:to>
                                        <p:strVal val="visible"/>
                                      </p:to>
                                    </p:set>
                                    <p:animEffect transition="in" filter="fade">
                                      <p:cBhvr>
                                        <p:cTn id="120" dur="1000"/>
                                        <p:tgtEl>
                                          <p:spTgt spid="17411"/>
                                        </p:tgtEl>
                                      </p:cBhvr>
                                    </p:animEffect>
                                  </p:childTnLst>
                                </p:cTn>
                              </p:par>
                              <p:par>
                                <p:cTn id="121" presetID="10" presetClass="entr" presetSubtype="0" fill="hold" grpId="2" nodeType="withEffect">
                                  <p:stCondLst>
                                    <p:cond delay="0"/>
                                  </p:stCondLst>
                                  <p:childTnLst>
                                    <p:set>
                                      <p:cBhvr>
                                        <p:cTn id="122" dur="1" fill="hold">
                                          <p:stCondLst>
                                            <p:cond delay="0"/>
                                          </p:stCondLst>
                                        </p:cTn>
                                        <p:tgtEl>
                                          <p:spTgt spid="17410"/>
                                        </p:tgtEl>
                                        <p:attrNameLst>
                                          <p:attrName>style.visibility</p:attrName>
                                        </p:attrNameLst>
                                      </p:cBhvr>
                                      <p:to>
                                        <p:strVal val="visible"/>
                                      </p:to>
                                    </p:set>
                                    <p:animEffect transition="in" filter="fade">
                                      <p:cBhvr>
                                        <p:cTn id="123" dur="1000"/>
                                        <p:tgtEl>
                                          <p:spTgt spid="17410"/>
                                        </p:tgtEl>
                                      </p:cBhvr>
                                    </p:animEffect>
                                  </p:childTnLst>
                                </p:cTn>
                              </p:par>
                              <p:par>
                                <p:cTn id="124" presetID="10" presetClass="entr" presetSubtype="0" fill="hold" grpId="2" nodeType="withEffect">
                                  <p:stCondLst>
                                    <p:cond delay="0"/>
                                  </p:stCondLst>
                                  <p:childTnLst>
                                    <p:set>
                                      <p:cBhvr>
                                        <p:cTn id="125" dur="1" fill="hold">
                                          <p:stCondLst>
                                            <p:cond delay="0"/>
                                          </p:stCondLst>
                                        </p:cTn>
                                        <p:tgtEl>
                                          <p:spTgt spid="17412"/>
                                        </p:tgtEl>
                                        <p:attrNameLst>
                                          <p:attrName>style.visibility</p:attrName>
                                        </p:attrNameLst>
                                      </p:cBhvr>
                                      <p:to>
                                        <p:strVal val="visible"/>
                                      </p:to>
                                    </p:set>
                                    <p:animEffect transition="in" filter="fade">
                                      <p:cBhvr>
                                        <p:cTn id="126" dur="1000"/>
                                        <p:tgtEl>
                                          <p:spTgt spid="17412"/>
                                        </p:tgtEl>
                                      </p:cBhvr>
                                    </p:animEffect>
                                  </p:childTnLst>
                                </p:cTn>
                              </p:par>
                              <p:par>
                                <p:cTn id="127" presetID="10" presetClass="entr" presetSubtype="0" fill="hold" grpId="2" nodeType="withEffect">
                                  <p:stCondLst>
                                    <p:cond delay="0"/>
                                  </p:stCondLst>
                                  <p:childTnLst>
                                    <p:set>
                                      <p:cBhvr>
                                        <p:cTn id="128" dur="1" fill="hold">
                                          <p:stCondLst>
                                            <p:cond delay="0"/>
                                          </p:stCondLst>
                                        </p:cTn>
                                        <p:tgtEl>
                                          <p:spTgt spid="17413"/>
                                        </p:tgtEl>
                                        <p:attrNameLst>
                                          <p:attrName>style.visibility</p:attrName>
                                        </p:attrNameLst>
                                      </p:cBhvr>
                                      <p:to>
                                        <p:strVal val="visible"/>
                                      </p:to>
                                    </p:set>
                                    <p:animEffect transition="in" filter="fade">
                                      <p:cBhvr>
                                        <p:cTn id="129" dur="1000"/>
                                        <p:tgtEl>
                                          <p:spTgt spid="17413"/>
                                        </p:tgtEl>
                                      </p:cBhvr>
                                    </p:animEffect>
                                  </p:childTnLst>
                                </p:cTn>
                              </p:par>
                              <p:par>
                                <p:cTn id="130" presetID="10" presetClass="entr" presetSubtype="0" fill="hold" nodeType="withEffect">
                                  <p:stCondLst>
                                    <p:cond delay="0"/>
                                  </p:stCondLst>
                                  <p:childTnLst>
                                    <p:set>
                                      <p:cBhvr>
                                        <p:cTn id="131" dur="1" fill="hold">
                                          <p:stCondLst>
                                            <p:cond delay="0"/>
                                          </p:stCondLst>
                                        </p:cTn>
                                        <p:tgtEl>
                                          <p:spTgt spid="3"/>
                                        </p:tgtEl>
                                        <p:attrNameLst>
                                          <p:attrName>style.visibility</p:attrName>
                                        </p:attrNameLst>
                                      </p:cBhvr>
                                      <p:to>
                                        <p:strVal val="visible"/>
                                      </p:to>
                                    </p:set>
                                    <p:animEffect transition="in" filter="fade">
                                      <p:cBhvr>
                                        <p:cTn id="1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0" grpId="1"/>
      <p:bldP spid="17410" grpId="2"/>
      <p:bldP spid="17411" grpId="0"/>
      <p:bldP spid="17411" grpId="1"/>
      <p:bldP spid="17411" grpId="2"/>
      <p:bldP spid="17412" grpId="0"/>
      <p:bldP spid="17412" grpId="1"/>
      <p:bldP spid="17412" grpId="2"/>
      <p:bldP spid="17413" grpId="0"/>
      <p:bldP spid="17413" grpId="1"/>
      <p:bldP spid="17413" grpId="2"/>
      <p:bldP spid="17414" grpId="0" animBg="1"/>
      <p:bldP spid="17415" grpId="0" animBg="1"/>
      <p:bldP spid="17416" grpId="0" animBg="1"/>
      <p:bldP spid="17417" grpId="0" animBg="1"/>
      <p:bldP spid="17419" grpId="0"/>
      <p:bldP spid="17419" grpId="1"/>
      <p:bldP spid="17420" grpId="0"/>
      <p:bldP spid="17420" grpId="1"/>
      <p:bldP spid="17421" grpId="0"/>
      <p:bldP spid="17421" grpId="1"/>
      <p:bldP spid="17422" grpId="0"/>
      <p:bldP spid="17422" grpId="1"/>
      <p:bldP spid="17423" grpId="0"/>
      <p:bldP spid="17423" grpId="1"/>
      <p:bldP spid="17424" grpId="0"/>
      <p:bldP spid="17424" grpId="1"/>
      <p:bldP spid="17425" grpId="0"/>
      <p:bldP spid="17425" grpId="1"/>
      <p:bldP spid="17426" grpId="0"/>
      <p:bldP spid="17426" grpId="1"/>
      <p:bldP spid="17427" grpId="0"/>
      <p:bldP spid="17427" grpId="1"/>
      <p:bldP spid="17428" grpId="0"/>
      <p:bldP spid="1742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61" name="Picture 17" descr="line_perspec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64277" flipH="1">
            <a:off x="1447800" y="3962400"/>
            <a:ext cx="2057400" cy="7112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31760" name="Picture 16" descr="line_perspec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886200"/>
            <a:ext cx="2362200" cy="108267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26627" name="Picture 5" descr="bluepr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209800"/>
            <a:ext cx="2951163" cy="177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8" name="Rectangle 2"/>
          <p:cNvSpPr>
            <a:spLocks noGrp="1" noChangeArrowheads="1"/>
          </p:cNvSpPr>
          <p:nvPr>
            <p:ph type="title" idx="4294967295"/>
          </p:nvPr>
        </p:nvSpPr>
        <p:spPr>
          <a:xfrm>
            <a:off x="0" y="0"/>
            <a:ext cx="533400" cy="228600"/>
          </a:xfrm>
        </p:spPr>
        <p:txBody>
          <a:bodyPr>
            <a:normAutofit/>
          </a:bodyPr>
          <a:lstStyle/>
          <a:p>
            <a:pPr eaLnBrk="1" hangingPunct="1"/>
            <a:r>
              <a:rPr lang="en-AU" sz="900" dirty="0">
                <a:solidFill>
                  <a:schemeClr val="bg1"/>
                </a:solidFill>
                <a:latin typeface="Arial" charset="0"/>
                <a:ea typeface="ＭＳ Ｐゴシック" charset="0"/>
                <a:cs typeface="ＭＳ Ｐゴシック" charset="0"/>
              </a:rPr>
              <a:t>Plan</a:t>
            </a:r>
            <a:endParaRPr lang="en-AU" dirty="0">
              <a:latin typeface="Arial" charset="0"/>
              <a:ea typeface="ＭＳ Ｐゴシック" charset="0"/>
              <a:cs typeface="ＭＳ Ｐゴシック" charset="0"/>
            </a:endParaRPr>
          </a:p>
        </p:txBody>
      </p:sp>
      <p:sp>
        <p:nvSpPr>
          <p:cNvPr id="31750" name="Text Box 6"/>
          <p:cNvSpPr txBox="1">
            <a:spLocks noChangeArrowheads="1"/>
          </p:cNvSpPr>
          <p:nvPr/>
        </p:nvSpPr>
        <p:spPr bwMode="auto">
          <a:xfrm>
            <a:off x="6629400" y="13716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a:t>Framework</a:t>
            </a:r>
            <a:endParaRPr lang="en-AU" b="0"/>
          </a:p>
        </p:txBody>
      </p:sp>
      <p:sp>
        <p:nvSpPr>
          <p:cNvPr id="31751" name="Text Box 7"/>
          <p:cNvSpPr txBox="1">
            <a:spLocks noChangeArrowheads="1"/>
          </p:cNvSpPr>
          <p:nvPr/>
        </p:nvSpPr>
        <p:spPr bwMode="auto">
          <a:xfrm>
            <a:off x="533400" y="4800600"/>
            <a:ext cx="1447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a:t>Models</a:t>
            </a:r>
          </a:p>
        </p:txBody>
      </p:sp>
      <p:sp>
        <p:nvSpPr>
          <p:cNvPr id="31752" name="Text Box 8"/>
          <p:cNvSpPr txBox="1">
            <a:spLocks noChangeArrowheads="1"/>
          </p:cNvSpPr>
          <p:nvPr/>
        </p:nvSpPr>
        <p:spPr bwMode="auto">
          <a:xfrm>
            <a:off x="7010400" y="5105400"/>
            <a:ext cx="1371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a:t>Practice</a:t>
            </a:r>
          </a:p>
        </p:txBody>
      </p:sp>
      <p:pic>
        <p:nvPicPr>
          <p:cNvPr id="31764" name="Picture 20" descr="Line_perspec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257800" y="1981200"/>
            <a:ext cx="1709738" cy="52863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sp>
        <p:nvSpPr>
          <p:cNvPr id="31765" name="Text Box 21"/>
          <p:cNvSpPr txBox="1">
            <a:spLocks noChangeArrowheads="1"/>
          </p:cNvSpPr>
          <p:nvPr/>
        </p:nvSpPr>
        <p:spPr bwMode="auto">
          <a:xfrm>
            <a:off x="6019800" y="609600"/>
            <a:ext cx="16002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a:spcBef>
                <a:spcPct val="50000"/>
              </a:spcBef>
              <a:defRPr/>
            </a:pPr>
            <a:r>
              <a:rPr lang="en-AU" sz="2000" b="0"/>
              <a:t>principles &amp; philosophy</a:t>
            </a:r>
            <a:endParaRPr lang="en-AU"/>
          </a:p>
        </p:txBody>
      </p:sp>
      <p:sp>
        <p:nvSpPr>
          <p:cNvPr id="31766" name="Text Box 22"/>
          <p:cNvSpPr txBox="1">
            <a:spLocks noChangeArrowheads="1"/>
          </p:cNvSpPr>
          <p:nvPr/>
        </p:nvSpPr>
        <p:spPr bwMode="auto">
          <a:xfrm>
            <a:off x="152400" y="3886200"/>
            <a:ext cx="1600200" cy="701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2000" b="0"/>
              <a:t>theories &amp; approaches</a:t>
            </a:r>
            <a:endParaRPr lang="en-AU"/>
          </a:p>
        </p:txBody>
      </p:sp>
      <p:sp>
        <p:nvSpPr>
          <p:cNvPr id="31767" name="Text Box 23"/>
          <p:cNvSpPr txBox="1">
            <a:spLocks noChangeArrowheads="1"/>
          </p:cNvSpPr>
          <p:nvPr/>
        </p:nvSpPr>
        <p:spPr bwMode="auto">
          <a:xfrm>
            <a:off x="7391400" y="1981200"/>
            <a:ext cx="1219200"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2000" b="0"/>
              <a:t>personal</a:t>
            </a:r>
            <a:endParaRPr lang="en-AU"/>
          </a:p>
        </p:txBody>
      </p:sp>
      <p:sp>
        <p:nvSpPr>
          <p:cNvPr id="31768" name="Text Box 24"/>
          <p:cNvSpPr txBox="1">
            <a:spLocks noChangeArrowheads="1"/>
          </p:cNvSpPr>
          <p:nvPr/>
        </p:nvSpPr>
        <p:spPr bwMode="auto">
          <a:xfrm>
            <a:off x="990600" y="5334000"/>
            <a:ext cx="1752600" cy="701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2000" b="0"/>
              <a:t>researched &amp; understood</a:t>
            </a:r>
            <a:endParaRPr lang="en-AU"/>
          </a:p>
        </p:txBody>
      </p:sp>
      <p:sp>
        <p:nvSpPr>
          <p:cNvPr id="31769" name="Text Box 25"/>
          <p:cNvSpPr txBox="1">
            <a:spLocks noChangeArrowheads="1"/>
          </p:cNvSpPr>
          <p:nvPr/>
        </p:nvSpPr>
        <p:spPr bwMode="auto">
          <a:xfrm>
            <a:off x="6781800" y="5638800"/>
            <a:ext cx="1371600" cy="701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2000" b="0"/>
              <a:t>applied &amp; reviewed</a:t>
            </a:r>
            <a:endParaRPr lang="en-AU"/>
          </a:p>
        </p:txBody>
      </p:sp>
      <p:sp>
        <p:nvSpPr>
          <p:cNvPr id="31770" name="Text Box 26"/>
          <p:cNvSpPr txBox="1">
            <a:spLocks noChangeArrowheads="1"/>
          </p:cNvSpPr>
          <p:nvPr/>
        </p:nvSpPr>
        <p:spPr bwMode="auto">
          <a:xfrm>
            <a:off x="7620000" y="4419600"/>
            <a:ext cx="1600200" cy="701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2000" b="0"/>
              <a:t>skills &amp; strategies</a:t>
            </a:r>
            <a:endParaRPr lang="en-AU"/>
          </a:p>
        </p:txBody>
      </p:sp>
      <p:sp>
        <p:nvSpPr>
          <p:cNvPr id="31775" name="Freeform 31"/>
          <p:cNvSpPr>
            <a:spLocks/>
          </p:cNvSpPr>
          <p:nvPr/>
        </p:nvSpPr>
        <p:spPr bwMode="auto">
          <a:xfrm>
            <a:off x="1677988" y="1371600"/>
            <a:ext cx="4265612" cy="2147888"/>
          </a:xfrm>
          <a:custGeom>
            <a:avLst/>
            <a:gdLst>
              <a:gd name="T0" fmla="*/ 0 w 2784"/>
              <a:gd name="T1" fmla="*/ 2147483647 h 1344"/>
              <a:gd name="T2" fmla="*/ 2147483647 w 2784"/>
              <a:gd name="T3" fmla="*/ 2147483647 h 1344"/>
              <a:gd name="T4" fmla="*/ 2147483647 w 2784"/>
              <a:gd name="T5" fmla="*/ 2147483647 h 1344"/>
              <a:gd name="T6" fmla="*/ 0 60000 65536"/>
              <a:gd name="T7" fmla="*/ 0 60000 65536"/>
              <a:gd name="T8" fmla="*/ 0 60000 65536"/>
            </a:gdLst>
            <a:ahLst/>
            <a:cxnLst>
              <a:cxn ang="T6">
                <a:pos x="T0" y="T1"/>
              </a:cxn>
              <a:cxn ang="T7">
                <a:pos x="T2" y="T3"/>
              </a:cxn>
              <a:cxn ang="T8">
                <a:pos x="T4" y="T5"/>
              </a:cxn>
            </a:cxnLst>
            <a:rect l="0" t="0" r="r" b="b"/>
            <a:pathLst>
              <a:path w="2784" h="1344">
                <a:moveTo>
                  <a:pt x="0" y="1344"/>
                </a:moveTo>
                <a:cubicBezTo>
                  <a:pt x="248" y="864"/>
                  <a:pt x="496" y="384"/>
                  <a:pt x="960" y="192"/>
                </a:cubicBezTo>
                <a:cubicBezTo>
                  <a:pt x="1424" y="0"/>
                  <a:pt x="2480" y="192"/>
                  <a:pt x="2784" y="192"/>
                </a:cubicBezTo>
              </a:path>
            </a:pathLst>
          </a:custGeom>
          <a:noFill/>
          <a:ln w="171450">
            <a:solidFill>
              <a:srgbClr val="80FF00"/>
            </a:solidFill>
            <a:round/>
            <a:headEnd type="stealth" w="med" len="med"/>
            <a:tailEnd type="stealth" w="med" len="med"/>
          </a:ln>
          <a:extLst>
            <a:ext uri="{909E8E84-426E-40dd-AFC4-6F175D3DCCD1}">
              <a14:hiddenFill xmlns:a14="http://schemas.microsoft.com/office/drawing/2010/main" xmlns="">
                <a:solidFill>
                  <a:srgbClr val="80FF00"/>
                </a:solidFill>
              </a14:hiddenFill>
            </a:ext>
          </a:extLst>
        </p:spPr>
        <p:txBody>
          <a:bodyPr wrap="none" anchor="ctr"/>
          <a:lstStyle/>
          <a:p>
            <a:endParaRPr lang="en-US"/>
          </a:p>
        </p:txBody>
      </p:sp>
      <p:sp>
        <p:nvSpPr>
          <p:cNvPr id="31776" name="Freeform 32"/>
          <p:cNvSpPr>
            <a:spLocks/>
          </p:cNvSpPr>
          <p:nvPr/>
        </p:nvSpPr>
        <p:spPr bwMode="auto">
          <a:xfrm>
            <a:off x="3311525" y="5715000"/>
            <a:ext cx="3089275" cy="460375"/>
          </a:xfrm>
          <a:custGeom>
            <a:avLst/>
            <a:gdLst>
              <a:gd name="T0" fmla="*/ 0 w 1632"/>
              <a:gd name="T1" fmla="*/ 0 h 288"/>
              <a:gd name="T2" fmla="*/ 2147483647 w 1632"/>
              <a:gd name="T3" fmla="*/ 2147483647 h 288"/>
              <a:gd name="T4" fmla="*/ 2147483647 w 1632"/>
              <a:gd name="T5" fmla="*/ 0 h 288"/>
              <a:gd name="T6" fmla="*/ 0 60000 65536"/>
              <a:gd name="T7" fmla="*/ 0 60000 65536"/>
              <a:gd name="T8" fmla="*/ 0 60000 65536"/>
            </a:gdLst>
            <a:ahLst/>
            <a:cxnLst>
              <a:cxn ang="T6">
                <a:pos x="T0" y="T1"/>
              </a:cxn>
              <a:cxn ang="T7">
                <a:pos x="T2" y="T3"/>
              </a:cxn>
              <a:cxn ang="T8">
                <a:pos x="T4" y="T5"/>
              </a:cxn>
            </a:cxnLst>
            <a:rect l="0" t="0" r="r" b="b"/>
            <a:pathLst>
              <a:path w="1632" h="288">
                <a:moveTo>
                  <a:pt x="0" y="0"/>
                </a:moveTo>
                <a:cubicBezTo>
                  <a:pt x="296" y="144"/>
                  <a:pt x="592" y="288"/>
                  <a:pt x="864" y="288"/>
                </a:cubicBezTo>
                <a:cubicBezTo>
                  <a:pt x="1136" y="288"/>
                  <a:pt x="1504" y="48"/>
                  <a:pt x="1632" y="0"/>
                </a:cubicBezTo>
              </a:path>
            </a:pathLst>
          </a:custGeom>
          <a:noFill/>
          <a:ln w="171450">
            <a:solidFill>
              <a:srgbClr val="80FF00"/>
            </a:solidFill>
            <a:round/>
            <a:headEnd type="stealth" w="med" len="med"/>
            <a:tailEnd type="stealth" w="med" len="me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31777" name="Freeform 33"/>
          <p:cNvSpPr>
            <a:spLocks/>
          </p:cNvSpPr>
          <p:nvPr/>
        </p:nvSpPr>
        <p:spPr bwMode="auto">
          <a:xfrm rot="-1225484">
            <a:off x="7843838" y="2452688"/>
            <a:ext cx="457200" cy="1828800"/>
          </a:xfrm>
          <a:custGeom>
            <a:avLst/>
            <a:gdLst>
              <a:gd name="T0" fmla="*/ 0 w 288"/>
              <a:gd name="T1" fmla="*/ 2147483647 h 768"/>
              <a:gd name="T2" fmla="*/ 2147483647 w 288"/>
              <a:gd name="T3" fmla="*/ 2147483647 h 768"/>
              <a:gd name="T4" fmla="*/ 2147483647 w 288"/>
              <a:gd name="T5" fmla="*/ 0 h 768"/>
              <a:gd name="T6" fmla="*/ 0 60000 65536"/>
              <a:gd name="T7" fmla="*/ 0 60000 65536"/>
              <a:gd name="T8" fmla="*/ 0 60000 65536"/>
            </a:gdLst>
            <a:ahLst/>
            <a:cxnLst>
              <a:cxn ang="T6">
                <a:pos x="T0" y="T1"/>
              </a:cxn>
              <a:cxn ang="T7">
                <a:pos x="T2" y="T3"/>
              </a:cxn>
              <a:cxn ang="T8">
                <a:pos x="T4" y="T5"/>
              </a:cxn>
            </a:cxnLst>
            <a:rect l="0" t="0" r="r" b="b"/>
            <a:pathLst>
              <a:path w="288" h="768">
                <a:moveTo>
                  <a:pt x="0" y="768"/>
                </a:moveTo>
                <a:cubicBezTo>
                  <a:pt x="96" y="688"/>
                  <a:pt x="192" y="608"/>
                  <a:pt x="240" y="480"/>
                </a:cubicBezTo>
                <a:cubicBezTo>
                  <a:pt x="288" y="352"/>
                  <a:pt x="280" y="80"/>
                  <a:pt x="288" y="0"/>
                </a:cubicBezTo>
              </a:path>
            </a:pathLst>
          </a:custGeom>
          <a:noFill/>
          <a:ln w="171450">
            <a:solidFill>
              <a:srgbClr val="80FF00"/>
            </a:solidFill>
            <a:round/>
            <a:headEnd type="stealth" w="med" len="med"/>
            <a:tailEnd type="stealth" w="med" len="me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pic>
        <p:nvPicPr>
          <p:cNvPr id="26642" name="Picture 35" descr="pl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04800"/>
            <a:ext cx="5410200" cy="113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66563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50"/>
                                        </p:tgtEl>
                                        <p:attrNameLst>
                                          <p:attrName>style.visibility</p:attrName>
                                        </p:attrNameLst>
                                      </p:cBhvr>
                                      <p:to>
                                        <p:strVal val="visible"/>
                                      </p:to>
                                    </p:set>
                                    <p:animEffect transition="in" filter="fade">
                                      <p:cBhvr>
                                        <p:cTn id="7" dur="1000"/>
                                        <p:tgtEl>
                                          <p:spTgt spid="31750"/>
                                        </p:tgtEl>
                                      </p:cBhvr>
                                    </p:animEffect>
                                  </p:childTnLst>
                                </p:cTn>
                              </p:par>
                              <p:par>
                                <p:cTn id="8" presetID="10" presetClass="entr" presetSubtype="0" fill="hold" nodeType="withEffect">
                                  <p:stCondLst>
                                    <p:cond delay="0"/>
                                  </p:stCondLst>
                                  <p:childTnLst>
                                    <p:set>
                                      <p:cBhvr>
                                        <p:cTn id="9" dur="1" fill="hold">
                                          <p:stCondLst>
                                            <p:cond delay="0"/>
                                          </p:stCondLst>
                                        </p:cTn>
                                        <p:tgtEl>
                                          <p:spTgt spid="31764"/>
                                        </p:tgtEl>
                                        <p:attrNameLst>
                                          <p:attrName>style.visibility</p:attrName>
                                        </p:attrNameLst>
                                      </p:cBhvr>
                                      <p:to>
                                        <p:strVal val="visible"/>
                                      </p:to>
                                    </p:set>
                                    <p:animEffect transition="in" filter="fade">
                                      <p:cBhvr>
                                        <p:cTn id="10" dur="1000"/>
                                        <p:tgtEl>
                                          <p:spTgt spid="3176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765"/>
                                        </p:tgtEl>
                                        <p:attrNameLst>
                                          <p:attrName>style.visibility</p:attrName>
                                        </p:attrNameLst>
                                      </p:cBhvr>
                                      <p:to>
                                        <p:strVal val="visible"/>
                                      </p:to>
                                    </p:set>
                                    <p:animEffect transition="in" filter="fade">
                                      <p:cBhvr>
                                        <p:cTn id="15" dur="1000"/>
                                        <p:tgtEl>
                                          <p:spTgt spid="3176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767"/>
                                        </p:tgtEl>
                                        <p:attrNameLst>
                                          <p:attrName>style.visibility</p:attrName>
                                        </p:attrNameLst>
                                      </p:cBhvr>
                                      <p:to>
                                        <p:strVal val="visible"/>
                                      </p:to>
                                    </p:set>
                                    <p:animEffect transition="in" filter="fade">
                                      <p:cBhvr>
                                        <p:cTn id="18" dur="1000"/>
                                        <p:tgtEl>
                                          <p:spTgt spid="3176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751"/>
                                        </p:tgtEl>
                                        <p:attrNameLst>
                                          <p:attrName>style.visibility</p:attrName>
                                        </p:attrNameLst>
                                      </p:cBhvr>
                                      <p:to>
                                        <p:strVal val="visible"/>
                                      </p:to>
                                    </p:set>
                                    <p:animEffect transition="in" filter="fade">
                                      <p:cBhvr>
                                        <p:cTn id="23" dur="1000"/>
                                        <p:tgtEl>
                                          <p:spTgt spid="31751"/>
                                        </p:tgtEl>
                                      </p:cBhvr>
                                    </p:animEffect>
                                  </p:childTnLst>
                                </p:cTn>
                              </p:par>
                              <p:par>
                                <p:cTn id="24" presetID="10" presetClass="entr" presetSubtype="0" fill="hold" nodeType="withEffect">
                                  <p:stCondLst>
                                    <p:cond delay="0"/>
                                  </p:stCondLst>
                                  <p:childTnLst>
                                    <p:set>
                                      <p:cBhvr>
                                        <p:cTn id="25" dur="1" fill="hold">
                                          <p:stCondLst>
                                            <p:cond delay="0"/>
                                          </p:stCondLst>
                                        </p:cTn>
                                        <p:tgtEl>
                                          <p:spTgt spid="31761"/>
                                        </p:tgtEl>
                                        <p:attrNameLst>
                                          <p:attrName>style.visibility</p:attrName>
                                        </p:attrNameLst>
                                      </p:cBhvr>
                                      <p:to>
                                        <p:strVal val="visible"/>
                                      </p:to>
                                    </p:set>
                                    <p:animEffect transition="in" filter="fade">
                                      <p:cBhvr>
                                        <p:cTn id="26" dur="1000"/>
                                        <p:tgtEl>
                                          <p:spTgt spid="3176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1766"/>
                                        </p:tgtEl>
                                        <p:attrNameLst>
                                          <p:attrName>style.visibility</p:attrName>
                                        </p:attrNameLst>
                                      </p:cBhvr>
                                      <p:to>
                                        <p:strVal val="visible"/>
                                      </p:to>
                                    </p:set>
                                    <p:animEffect transition="in" filter="fade">
                                      <p:cBhvr>
                                        <p:cTn id="31" dur="1000"/>
                                        <p:tgtEl>
                                          <p:spTgt spid="3176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768"/>
                                        </p:tgtEl>
                                        <p:attrNameLst>
                                          <p:attrName>style.visibility</p:attrName>
                                        </p:attrNameLst>
                                      </p:cBhvr>
                                      <p:to>
                                        <p:strVal val="visible"/>
                                      </p:to>
                                    </p:set>
                                    <p:animEffect transition="in" filter="fade">
                                      <p:cBhvr>
                                        <p:cTn id="34" dur="1000"/>
                                        <p:tgtEl>
                                          <p:spTgt spid="317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1752"/>
                                        </p:tgtEl>
                                        <p:attrNameLst>
                                          <p:attrName>style.visibility</p:attrName>
                                        </p:attrNameLst>
                                      </p:cBhvr>
                                      <p:to>
                                        <p:strVal val="visible"/>
                                      </p:to>
                                    </p:set>
                                    <p:animEffect transition="in" filter="fade">
                                      <p:cBhvr>
                                        <p:cTn id="39" dur="1000"/>
                                        <p:tgtEl>
                                          <p:spTgt spid="31752"/>
                                        </p:tgtEl>
                                      </p:cBhvr>
                                    </p:animEffect>
                                  </p:childTnLst>
                                </p:cTn>
                              </p:par>
                              <p:par>
                                <p:cTn id="40" presetID="10" presetClass="entr" presetSubtype="0" fill="hold" nodeType="withEffect">
                                  <p:stCondLst>
                                    <p:cond delay="0"/>
                                  </p:stCondLst>
                                  <p:childTnLst>
                                    <p:set>
                                      <p:cBhvr>
                                        <p:cTn id="41" dur="1" fill="hold">
                                          <p:stCondLst>
                                            <p:cond delay="0"/>
                                          </p:stCondLst>
                                        </p:cTn>
                                        <p:tgtEl>
                                          <p:spTgt spid="31760"/>
                                        </p:tgtEl>
                                        <p:attrNameLst>
                                          <p:attrName>style.visibility</p:attrName>
                                        </p:attrNameLst>
                                      </p:cBhvr>
                                      <p:to>
                                        <p:strVal val="visible"/>
                                      </p:to>
                                    </p:set>
                                    <p:animEffect transition="in" filter="fade">
                                      <p:cBhvr>
                                        <p:cTn id="42" dur="1000"/>
                                        <p:tgtEl>
                                          <p:spTgt spid="3176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1770"/>
                                        </p:tgtEl>
                                        <p:attrNameLst>
                                          <p:attrName>style.visibility</p:attrName>
                                        </p:attrNameLst>
                                      </p:cBhvr>
                                      <p:to>
                                        <p:strVal val="visible"/>
                                      </p:to>
                                    </p:set>
                                    <p:animEffect transition="in" filter="fade">
                                      <p:cBhvr>
                                        <p:cTn id="47" dur="1000"/>
                                        <p:tgtEl>
                                          <p:spTgt spid="3177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1769"/>
                                        </p:tgtEl>
                                        <p:attrNameLst>
                                          <p:attrName>style.visibility</p:attrName>
                                        </p:attrNameLst>
                                      </p:cBhvr>
                                      <p:to>
                                        <p:strVal val="visible"/>
                                      </p:to>
                                    </p:set>
                                    <p:animEffect transition="in" filter="fade">
                                      <p:cBhvr>
                                        <p:cTn id="50" dur="1000"/>
                                        <p:tgtEl>
                                          <p:spTgt spid="3176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31776"/>
                                        </p:tgtEl>
                                        <p:attrNameLst>
                                          <p:attrName>style.visibility</p:attrName>
                                        </p:attrNameLst>
                                      </p:cBhvr>
                                      <p:to>
                                        <p:strVal val="visible"/>
                                      </p:to>
                                    </p:set>
                                    <p:animEffect transition="in" filter="dissolve">
                                      <p:cBhvr>
                                        <p:cTn id="55" dur="2000"/>
                                        <p:tgtEl>
                                          <p:spTgt spid="31776"/>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31775"/>
                                        </p:tgtEl>
                                        <p:attrNameLst>
                                          <p:attrName>style.visibility</p:attrName>
                                        </p:attrNameLst>
                                      </p:cBhvr>
                                      <p:to>
                                        <p:strVal val="visible"/>
                                      </p:to>
                                    </p:set>
                                    <p:animEffect transition="in" filter="dissolve">
                                      <p:cBhvr>
                                        <p:cTn id="58" dur="2000"/>
                                        <p:tgtEl>
                                          <p:spTgt spid="31775"/>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31777"/>
                                        </p:tgtEl>
                                        <p:attrNameLst>
                                          <p:attrName>style.visibility</p:attrName>
                                        </p:attrNameLst>
                                      </p:cBhvr>
                                      <p:to>
                                        <p:strVal val="visible"/>
                                      </p:to>
                                    </p:set>
                                    <p:animEffect transition="in" filter="dissolve">
                                      <p:cBhvr>
                                        <p:cTn id="61" dur="2000"/>
                                        <p:tgtEl>
                                          <p:spTgt spid="31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31751" grpId="0"/>
      <p:bldP spid="31752" grpId="0"/>
      <p:bldP spid="31765" grpId="0"/>
      <p:bldP spid="31766" grpId="0"/>
      <p:bldP spid="31767" grpId="0"/>
      <p:bldP spid="31768" grpId="0"/>
      <p:bldP spid="31769" grpId="0"/>
      <p:bldP spid="31770" grpId="0"/>
      <p:bldP spid="31775" grpId="0" animBg="1"/>
      <p:bldP spid="31776" grpId="0" animBg="1"/>
      <p:bldP spid="3177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4" descr="crowd2"/>
          <p:cNvPicPr>
            <a:picLocks noChangeAspect="1" noChangeArrowheads="1"/>
          </p:cNvPicPr>
          <p:nvPr/>
        </p:nvPicPr>
        <p:blipFill>
          <a:blip r:embed="rId3">
            <a:alphaModFix amt="45000"/>
            <a:extLst>
              <a:ext uri="{28A0092B-C50C-407E-A947-70E740481C1C}">
                <a14:useLocalDpi xmlns:a14="http://schemas.microsoft.com/office/drawing/2010/main" val="0"/>
              </a:ext>
            </a:extLst>
          </a:blip>
          <a:srcRect/>
          <a:stretch>
            <a:fillRect/>
          </a:stretch>
        </p:blipFill>
        <p:spPr bwMode="auto">
          <a:xfrm>
            <a:off x="838200" y="533400"/>
            <a:ext cx="7239000" cy="6453188"/>
          </a:xfrm>
          <a:prstGeom prst="rect">
            <a:avLst/>
          </a:prstGeom>
          <a:noFill/>
          <a:ln>
            <a:noFill/>
          </a:ln>
          <a:extLst>
            <a:ext uri="{909E8E84-426E-40dd-AFC4-6F175D3DCCD1}">
              <a14:hiddenFill xmlns:a14="http://schemas.microsoft.com/office/drawing/2010/main" xmlns="">
                <a:solidFill>
                  <a:srgbClr val="FFFFFF">
                    <a:alpha val="45097"/>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Text Box 3"/>
          <p:cNvSpPr txBox="1">
            <a:spLocks noChangeArrowheads="1"/>
          </p:cNvSpPr>
          <p:nvPr/>
        </p:nvSpPr>
        <p:spPr bwMode="auto">
          <a:xfrm>
            <a:off x="1598613" y="2019300"/>
            <a:ext cx="571500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AU" sz="2800" b="0"/>
              <a:t>A </a:t>
            </a:r>
            <a:r>
              <a:rPr lang="en-AU" sz="2800" b="0">
                <a:solidFill>
                  <a:schemeClr val="tx2"/>
                </a:solidFill>
              </a:rPr>
              <a:t>                  </a:t>
            </a:r>
            <a:r>
              <a:rPr lang="en-AU" sz="2800" b="0"/>
              <a:t>approach with sound, well communicated principles,</a:t>
            </a:r>
          </a:p>
        </p:txBody>
      </p:sp>
      <p:sp>
        <p:nvSpPr>
          <p:cNvPr id="19460" name="Text Box 4"/>
          <p:cNvSpPr txBox="1">
            <a:spLocks noChangeArrowheads="1"/>
          </p:cNvSpPr>
          <p:nvPr/>
        </p:nvSpPr>
        <p:spPr bwMode="auto">
          <a:xfrm>
            <a:off x="1143000" y="3505200"/>
            <a:ext cx="662940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AU" sz="2800" b="0"/>
              <a:t>that allows              actions </a:t>
            </a:r>
          </a:p>
          <a:p>
            <a:pPr algn="ctr"/>
            <a:r>
              <a:rPr lang="en-AU" sz="2800" b="0"/>
              <a:t>in response to individual circumstances,</a:t>
            </a:r>
          </a:p>
        </p:txBody>
      </p:sp>
      <p:sp>
        <p:nvSpPr>
          <p:cNvPr id="19461" name="Text Box 5"/>
          <p:cNvSpPr txBox="1">
            <a:spLocks noChangeArrowheads="1"/>
          </p:cNvSpPr>
          <p:nvPr/>
        </p:nvSpPr>
        <p:spPr bwMode="auto">
          <a:xfrm>
            <a:off x="1141413" y="4991100"/>
            <a:ext cx="662940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AU" sz="2800" b="0"/>
              <a:t>and reflects an                belief</a:t>
            </a:r>
          </a:p>
          <a:p>
            <a:pPr algn="ctr"/>
            <a:r>
              <a:rPr lang="en-AU" sz="2800" b="0"/>
              <a:t>in the inevitability of change</a:t>
            </a:r>
          </a:p>
          <a:p>
            <a:endParaRPr lang="en-AU" b="0">
              <a:latin typeface="Times New Roman" charset="0"/>
            </a:endParaRPr>
          </a:p>
        </p:txBody>
      </p:sp>
      <p:sp>
        <p:nvSpPr>
          <p:cNvPr id="28677" name="Text Box 6"/>
          <p:cNvSpPr txBox="1">
            <a:spLocks noChangeArrowheads="1"/>
          </p:cNvSpPr>
          <p:nvPr/>
        </p:nvSpPr>
        <p:spPr bwMode="auto">
          <a:xfrm>
            <a:off x="1981200" y="838200"/>
            <a:ext cx="6172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AU" sz="3600" b="0"/>
              <a:t>Framework for Teaching</a:t>
            </a:r>
          </a:p>
        </p:txBody>
      </p:sp>
      <p:sp>
        <p:nvSpPr>
          <p:cNvPr id="19463" name="Line 7"/>
          <p:cNvSpPr>
            <a:spLocks noChangeShapeType="1"/>
          </p:cNvSpPr>
          <p:nvPr/>
        </p:nvSpPr>
        <p:spPr bwMode="auto">
          <a:xfrm>
            <a:off x="2363788" y="1524000"/>
            <a:ext cx="5410200" cy="0"/>
          </a:xfrm>
          <a:prstGeom prst="line">
            <a:avLst/>
          </a:prstGeom>
          <a:noFill/>
          <a:ln w="50800">
            <a:solidFill>
              <a:srgbClr val="FF000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19464" name="Text Box 8"/>
          <p:cNvSpPr txBox="1">
            <a:spLocks noChangeArrowheads="1"/>
          </p:cNvSpPr>
          <p:nvPr/>
        </p:nvSpPr>
        <p:spPr bwMode="auto">
          <a:xfrm>
            <a:off x="1905000" y="2016125"/>
            <a:ext cx="20034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AU" sz="2900" b="0" dirty="0"/>
              <a:t>consistent</a:t>
            </a:r>
            <a:endParaRPr lang="en-AU" sz="2900" dirty="0"/>
          </a:p>
        </p:txBody>
      </p:sp>
      <p:sp>
        <p:nvSpPr>
          <p:cNvPr id="19465" name="Text Box 9"/>
          <p:cNvSpPr txBox="1">
            <a:spLocks noChangeArrowheads="1"/>
          </p:cNvSpPr>
          <p:nvPr/>
        </p:nvSpPr>
        <p:spPr bwMode="auto">
          <a:xfrm>
            <a:off x="4094163" y="3505200"/>
            <a:ext cx="1295400" cy="5191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2800" b="0">
                <a:solidFill>
                  <a:srgbClr val="000000"/>
                </a:solidFill>
              </a:rPr>
              <a:t>flexible</a:t>
            </a:r>
          </a:p>
        </p:txBody>
      </p:sp>
      <p:sp>
        <p:nvSpPr>
          <p:cNvPr id="19466" name="Text Box 10"/>
          <p:cNvSpPr txBox="1">
            <a:spLocks noChangeArrowheads="1"/>
          </p:cNvSpPr>
          <p:nvPr/>
        </p:nvSpPr>
        <p:spPr bwMode="auto">
          <a:xfrm>
            <a:off x="4419600" y="4984750"/>
            <a:ext cx="1600200" cy="5191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2800" b="0" dirty="0">
                <a:solidFill>
                  <a:srgbClr val="000000"/>
                </a:solidFill>
              </a:rPr>
              <a:t>ongoing</a:t>
            </a:r>
          </a:p>
        </p:txBody>
      </p:sp>
      <p:sp>
        <p:nvSpPr>
          <p:cNvPr id="28682" name="Rectangle 15"/>
          <p:cNvSpPr>
            <a:spLocks noGrp="1" noChangeArrowheads="1"/>
          </p:cNvSpPr>
          <p:nvPr>
            <p:ph type="title" idx="4294967295"/>
          </p:nvPr>
        </p:nvSpPr>
        <p:spPr>
          <a:xfrm>
            <a:off x="8305800" y="0"/>
            <a:ext cx="838200" cy="152400"/>
          </a:xfrm>
        </p:spPr>
        <p:txBody>
          <a:bodyPr>
            <a:normAutofit fontScale="90000"/>
          </a:bodyPr>
          <a:lstStyle/>
          <a:p>
            <a:pPr eaLnBrk="1" hangingPunct="1"/>
            <a:r>
              <a:rPr lang="en-AU" sz="900" dirty="0">
                <a:solidFill>
                  <a:schemeClr val="bg1"/>
                </a:solidFill>
                <a:latin typeface="Arial" charset="0"/>
                <a:ea typeface="ＭＳ Ｐゴシック" charset="0"/>
                <a:cs typeface="ＭＳ Ｐゴシック" charset="0"/>
              </a:rPr>
              <a:t>Framework</a:t>
            </a:r>
            <a:endParaRPr lang="en-AU"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004930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1000"/>
                                        <p:tgtEl>
                                          <p:spTgt spid="194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64"/>
                                        </p:tgtEl>
                                        <p:attrNameLst>
                                          <p:attrName>style.visibility</p:attrName>
                                        </p:attrNameLst>
                                      </p:cBhvr>
                                      <p:to>
                                        <p:strVal val="visible"/>
                                      </p:to>
                                    </p:set>
                                    <p:animEffect transition="in" filter="fade">
                                      <p:cBhvr>
                                        <p:cTn id="10" dur="1000"/>
                                        <p:tgtEl>
                                          <p:spTgt spid="1946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460"/>
                                        </p:tgtEl>
                                        <p:attrNameLst>
                                          <p:attrName>style.visibility</p:attrName>
                                        </p:attrNameLst>
                                      </p:cBhvr>
                                      <p:to>
                                        <p:strVal val="visible"/>
                                      </p:to>
                                    </p:set>
                                    <p:animEffect transition="in" filter="fade">
                                      <p:cBhvr>
                                        <p:cTn id="15" dur="1000"/>
                                        <p:tgtEl>
                                          <p:spTgt spid="1946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465"/>
                                        </p:tgtEl>
                                        <p:attrNameLst>
                                          <p:attrName>style.visibility</p:attrName>
                                        </p:attrNameLst>
                                      </p:cBhvr>
                                      <p:to>
                                        <p:strVal val="visible"/>
                                      </p:to>
                                    </p:set>
                                    <p:animEffect transition="in" filter="fade">
                                      <p:cBhvr>
                                        <p:cTn id="18" dur="1000"/>
                                        <p:tgtEl>
                                          <p:spTgt spid="1946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fade">
                                      <p:cBhvr>
                                        <p:cTn id="23" dur="1000"/>
                                        <p:tgtEl>
                                          <p:spTgt spid="1946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466"/>
                                        </p:tgtEl>
                                        <p:attrNameLst>
                                          <p:attrName>style.visibility</p:attrName>
                                        </p:attrNameLst>
                                      </p:cBhvr>
                                      <p:to>
                                        <p:strVal val="visible"/>
                                      </p:to>
                                    </p:set>
                                    <p:animEffect transition="in" filter="fade">
                                      <p:cBhvr>
                                        <p:cTn id="26" dur="1000"/>
                                        <p:tgtEl>
                                          <p:spTgt spid="1946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mph" presetSubtype="2" fill="hold" grpId="1" nodeType="clickEffect">
                                  <p:stCondLst>
                                    <p:cond delay="0"/>
                                  </p:stCondLst>
                                  <p:childTnLst>
                                    <p:animClr clrSpc="rgb" dir="cw">
                                      <p:cBhvr override="childStyle">
                                        <p:cTn id="30" dur="1000" fill="hold"/>
                                        <p:tgtEl>
                                          <p:spTgt spid="19464"/>
                                        </p:tgtEl>
                                        <p:attrNameLst>
                                          <p:attrName>style.color</p:attrName>
                                        </p:attrNameLst>
                                      </p:cBhvr>
                                      <p:to>
                                        <a:srgbClr val="FF0000"/>
                                      </p:to>
                                    </p:animClr>
                                  </p:childTnLst>
                                </p:cTn>
                              </p:par>
                              <p:par>
                                <p:cTn id="31" presetID="3" presetClass="emph" presetSubtype="2" fill="hold" grpId="1" nodeType="withEffect">
                                  <p:stCondLst>
                                    <p:cond delay="0"/>
                                  </p:stCondLst>
                                  <p:childTnLst>
                                    <p:animClr clrSpc="rgb" dir="cw">
                                      <p:cBhvr override="childStyle">
                                        <p:cTn id="32" dur="1000" fill="hold"/>
                                        <p:tgtEl>
                                          <p:spTgt spid="19465"/>
                                        </p:tgtEl>
                                        <p:attrNameLst>
                                          <p:attrName>style.color</p:attrName>
                                        </p:attrNameLst>
                                      </p:cBhvr>
                                      <p:to>
                                        <a:srgbClr val="FF0000"/>
                                      </p:to>
                                    </p:animClr>
                                  </p:childTnLst>
                                </p:cTn>
                              </p:par>
                              <p:par>
                                <p:cTn id="33" presetID="3" presetClass="emph" presetSubtype="2" fill="hold" grpId="1" nodeType="withEffect">
                                  <p:stCondLst>
                                    <p:cond delay="0"/>
                                  </p:stCondLst>
                                  <p:childTnLst>
                                    <p:animClr clrSpc="rgb" dir="cw">
                                      <p:cBhvr override="childStyle">
                                        <p:cTn id="34" dur="1000" fill="hold"/>
                                        <p:tgtEl>
                                          <p:spTgt spid="19466"/>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19460" grpId="0"/>
      <p:bldP spid="19461" grpId="0"/>
      <p:bldP spid="19464" grpId="0"/>
      <p:bldP spid="19464" grpId="1"/>
      <p:bldP spid="19465" grpId="0"/>
      <p:bldP spid="19465" grpId="1"/>
      <p:bldP spid="19466" grpId="0"/>
      <p:bldP spid="1946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crowd2"/>
          <p:cNvPicPr>
            <a:picLocks noChangeAspect="1" noChangeArrowheads="1"/>
          </p:cNvPicPr>
          <p:nvPr/>
        </p:nvPicPr>
        <p:blipFill>
          <a:blip r:embed="rId3">
            <a:alphaModFix amt="45000"/>
            <a:extLst>
              <a:ext uri="{28A0092B-C50C-407E-A947-70E740481C1C}">
                <a14:useLocalDpi xmlns:a14="http://schemas.microsoft.com/office/drawing/2010/main" val="0"/>
              </a:ext>
            </a:extLst>
          </a:blip>
          <a:srcRect/>
          <a:stretch>
            <a:fillRect/>
          </a:stretch>
        </p:blipFill>
        <p:spPr bwMode="auto">
          <a:xfrm>
            <a:off x="838505" y="542504"/>
            <a:ext cx="7239000" cy="6453187"/>
          </a:xfrm>
          <a:prstGeom prst="rect">
            <a:avLst/>
          </a:prstGeom>
          <a:noFill/>
          <a:ln>
            <a:noFill/>
          </a:ln>
          <a:extLst>
            <a:ext uri="{909E8E84-426E-40dd-AFC4-6F175D3DCCD1}">
              <a14:hiddenFill xmlns:a14="http://schemas.microsoft.com/office/drawing/2010/main" xmlns="">
                <a:solidFill>
                  <a:srgbClr val="FFFFFF">
                    <a:alpha val="45097"/>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Text Box 6"/>
          <p:cNvSpPr txBox="1">
            <a:spLocks noChangeArrowheads="1"/>
          </p:cNvSpPr>
          <p:nvPr/>
        </p:nvSpPr>
        <p:spPr bwMode="auto">
          <a:xfrm>
            <a:off x="1981200" y="838200"/>
            <a:ext cx="6172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AU" sz="3600" b="0" dirty="0"/>
              <a:t>Models for Teaching</a:t>
            </a:r>
          </a:p>
        </p:txBody>
      </p:sp>
      <p:sp>
        <p:nvSpPr>
          <p:cNvPr id="29703" name="Line 7"/>
          <p:cNvSpPr>
            <a:spLocks noChangeShapeType="1"/>
          </p:cNvSpPr>
          <p:nvPr/>
        </p:nvSpPr>
        <p:spPr bwMode="auto">
          <a:xfrm>
            <a:off x="2819400" y="1524000"/>
            <a:ext cx="4497388" cy="0"/>
          </a:xfrm>
          <a:prstGeom prst="line">
            <a:avLst/>
          </a:prstGeom>
          <a:noFill/>
          <a:ln w="50800">
            <a:solidFill>
              <a:srgbClr val="FF000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29707" name="Text Box 11"/>
          <p:cNvSpPr txBox="1">
            <a:spLocks noChangeArrowheads="1"/>
          </p:cNvSpPr>
          <p:nvPr/>
        </p:nvSpPr>
        <p:spPr bwMode="auto">
          <a:xfrm>
            <a:off x="644525" y="2362200"/>
            <a:ext cx="3733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spcBef>
                <a:spcPct val="50000"/>
              </a:spcBef>
              <a:defRPr/>
            </a:pPr>
            <a:r>
              <a:rPr lang="en-AU" sz="2400" b="0" dirty="0"/>
              <a:t>Behaviourist</a:t>
            </a:r>
            <a:r>
              <a:rPr lang="en-AU" b="0" dirty="0"/>
              <a:t> </a:t>
            </a:r>
            <a:r>
              <a:rPr lang="en-AU" sz="2400" b="0" dirty="0"/>
              <a:t>approaches</a:t>
            </a:r>
          </a:p>
        </p:txBody>
      </p:sp>
      <p:sp>
        <p:nvSpPr>
          <p:cNvPr id="29708" name="Text Box 12"/>
          <p:cNvSpPr txBox="1">
            <a:spLocks noChangeArrowheads="1"/>
          </p:cNvSpPr>
          <p:nvPr/>
        </p:nvSpPr>
        <p:spPr bwMode="auto">
          <a:xfrm>
            <a:off x="3810000" y="3962400"/>
            <a:ext cx="3733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b="0" dirty="0"/>
              <a:t>Cognitive approaches</a:t>
            </a:r>
          </a:p>
        </p:txBody>
      </p:sp>
      <p:sp>
        <p:nvSpPr>
          <p:cNvPr id="29709" name="Text Box 13"/>
          <p:cNvSpPr txBox="1">
            <a:spLocks noChangeArrowheads="1"/>
          </p:cNvSpPr>
          <p:nvPr/>
        </p:nvSpPr>
        <p:spPr bwMode="auto">
          <a:xfrm>
            <a:off x="609600" y="5638800"/>
            <a:ext cx="3733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b="0"/>
              <a:t>Constructivist approach</a:t>
            </a:r>
          </a:p>
        </p:txBody>
      </p:sp>
      <p:sp>
        <p:nvSpPr>
          <p:cNvPr id="30727" name="Rectangle 14"/>
          <p:cNvSpPr>
            <a:spLocks noGrp="1" noChangeArrowheads="1"/>
          </p:cNvSpPr>
          <p:nvPr>
            <p:ph type="title" idx="4294967295"/>
          </p:nvPr>
        </p:nvSpPr>
        <p:spPr>
          <a:xfrm>
            <a:off x="7924800" y="0"/>
            <a:ext cx="1219200" cy="304800"/>
          </a:xfrm>
        </p:spPr>
        <p:txBody>
          <a:bodyPr/>
          <a:lstStyle/>
          <a:p>
            <a:pPr eaLnBrk="1" hangingPunct="1"/>
            <a:r>
              <a:rPr lang="en-AU" sz="900" dirty="0">
                <a:solidFill>
                  <a:schemeClr val="bg1"/>
                </a:solidFill>
                <a:latin typeface="Arial" charset="0"/>
                <a:ea typeface="ＭＳ Ｐゴシック" charset="0"/>
                <a:cs typeface="ＭＳ Ｐゴシック" charset="0"/>
              </a:rPr>
              <a:t>Models</a:t>
            </a:r>
            <a:endParaRPr lang="en-AU" dirty="0">
              <a:latin typeface="Arial" charset="0"/>
              <a:ea typeface="ＭＳ Ｐゴシック" charset="0"/>
              <a:cs typeface="ＭＳ Ｐゴシック" charset="0"/>
            </a:endParaRPr>
          </a:p>
        </p:txBody>
      </p:sp>
      <p:sp>
        <p:nvSpPr>
          <p:cNvPr id="29711" name="Text Box 15"/>
          <p:cNvSpPr txBox="1">
            <a:spLocks noChangeArrowheads="1"/>
          </p:cNvSpPr>
          <p:nvPr/>
        </p:nvSpPr>
        <p:spPr bwMode="auto">
          <a:xfrm>
            <a:off x="4572000" y="1752600"/>
            <a:ext cx="2438400"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2000" b="0"/>
              <a:t>teacher centred</a:t>
            </a:r>
            <a:endParaRPr lang="en-AU" b="0"/>
          </a:p>
        </p:txBody>
      </p:sp>
      <p:sp>
        <p:nvSpPr>
          <p:cNvPr id="29712" name="Text Box 16"/>
          <p:cNvSpPr txBox="1">
            <a:spLocks noChangeArrowheads="1"/>
          </p:cNvSpPr>
          <p:nvPr/>
        </p:nvSpPr>
        <p:spPr bwMode="auto">
          <a:xfrm>
            <a:off x="4800600" y="2209800"/>
            <a:ext cx="4343400" cy="701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2000" b="0"/>
              <a:t>learning is a response to changes in the environment in which it occurs</a:t>
            </a:r>
            <a:endParaRPr lang="en-AU" b="0"/>
          </a:p>
        </p:txBody>
      </p:sp>
      <p:sp>
        <p:nvSpPr>
          <p:cNvPr id="29713" name="Text Box 17"/>
          <p:cNvSpPr txBox="1">
            <a:spLocks noChangeArrowheads="1"/>
          </p:cNvSpPr>
          <p:nvPr/>
        </p:nvSpPr>
        <p:spPr bwMode="auto">
          <a:xfrm>
            <a:off x="4648200" y="2971800"/>
            <a:ext cx="2819400" cy="641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2000" b="0"/>
              <a:t>reward/punishment </a:t>
            </a:r>
          </a:p>
          <a:p>
            <a:pPr>
              <a:lnSpc>
                <a:spcPct val="30000"/>
              </a:lnSpc>
              <a:spcBef>
                <a:spcPct val="50000"/>
              </a:spcBef>
            </a:pPr>
            <a:r>
              <a:rPr lang="en-AU" sz="2000" b="0"/>
              <a:t>+ve/-ve reinforcement</a:t>
            </a:r>
            <a:endParaRPr lang="en-AU" b="0"/>
          </a:p>
        </p:txBody>
      </p:sp>
      <p:sp>
        <p:nvSpPr>
          <p:cNvPr id="29714" name="Line 18"/>
          <p:cNvSpPr>
            <a:spLocks noChangeShapeType="1"/>
          </p:cNvSpPr>
          <p:nvPr/>
        </p:nvSpPr>
        <p:spPr bwMode="auto">
          <a:xfrm flipV="1">
            <a:off x="4419600" y="2133600"/>
            <a:ext cx="228600" cy="30480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15" name="Line 19"/>
          <p:cNvSpPr>
            <a:spLocks noChangeShapeType="1"/>
          </p:cNvSpPr>
          <p:nvPr/>
        </p:nvSpPr>
        <p:spPr bwMode="auto">
          <a:xfrm rot="3216693" flipV="1">
            <a:off x="4533900" y="2466975"/>
            <a:ext cx="228600" cy="30480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16" name="Line 20"/>
          <p:cNvSpPr>
            <a:spLocks noChangeShapeType="1"/>
          </p:cNvSpPr>
          <p:nvPr/>
        </p:nvSpPr>
        <p:spPr bwMode="auto">
          <a:xfrm rot="17135440" flipV="1">
            <a:off x="4381500" y="2781300"/>
            <a:ext cx="228600" cy="30480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17" name="Text Box 21"/>
          <p:cNvSpPr txBox="1">
            <a:spLocks noChangeArrowheads="1"/>
          </p:cNvSpPr>
          <p:nvPr/>
        </p:nvSpPr>
        <p:spPr bwMode="auto">
          <a:xfrm>
            <a:off x="1143000" y="3429000"/>
            <a:ext cx="2438400"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spcBef>
                <a:spcPct val="50000"/>
              </a:spcBef>
            </a:pPr>
            <a:r>
              <a:rPr lang="en-AU" sz="2000" b="0"/>
              <a:t>teacher centred</a:t>
            </a:r>
            <a:endParaRPr lang="en-AU" b="0"/>
          </a:p>
        </p:txBody>
      </p:sp>
      <p:sp>
        <p:nvSpPr>
          <p:cNvPr id="29718" name="Text Box 22"/>
          <p:cNvSpPr txBox="1">
            <a:spLocks noChangeArrowheads="1"/>
          </p:cNvSpPr>
          <p:nvPr/>
        </p:nvSpPr>
        <p:spPr bwMode="auto">
          <a:xfrm>
            <a:off x="304800" y="3886200"/>
            <a:ext cx="3124200" cy="701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spcBef>
                <a:spcPct val="50000"/>
              </a:spcBef>
            </a:pPr>
            <a:r>
              <a:rPr lang="en-AU" sz="2000" b="0"/>
              <a:t>learning results from changes in thinking</a:t>
            </a:r>
            <a:endParaRPr lang="en-AU" b="0"/>
          </a:p>
        </p:txBody>
      </p:sp>
      <p:sp>
        <p:nvSpPr>
          <p:cNvPr id="29719" name="Text Box 23"/>
          <p:cNvSpPr txBox="1">
            <a:spLocks noChangeArrowheads="1"/>
          </p:cNvSpPr>
          <p:nvPr/>
        </p:nvSpPr>
        <p:spPr bwMode="auto">
          <a:xfrm>
            <a:off x="381000" y="4724400"/>
            <a:ext cx="3276600"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spcBef>
                <a:spcPct val="50000"/>
              </a:spcBef>
            </a:pPr>
            <a:r>
              <a:rPr lang="en-AU" sz="2000" b="0"/>
              <a:t>looks for patterns &amp; beliefs</a:t>
            </a:r>
            <a:endParaRPr lang="en-AU" b="0"/>
          </a:p>
        </p:txBody>
      </p:sp>
      <p:sp>
        <p:nvSpPr>
          <p:cNvPr id="29720" name="Line 24"/>
          <p:cNvSpPr>
            <a:spLocks noChangeShapeType="1"/>
          </p:cNvSpPr>
          <p:nvPr/>
        </p:nvSpPr>
        <p:spPr bwMode="auto">
          <a:xfrm rot="17135440" flipV="1">
            <a:off x="3619500" y="3695700"/>
            <a:ext cx="228600" cy="30480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21" name="Line 25"/>
          <p:cNvSpPr>
            <a:spLocks noChangeShapeType="1"/>
          </p:cNvSpPr>
          <p:nvPr/>
        </p:nvSpPr>
        <p:spPr bwMode="auto">
          <a:xfrm rot="14025516" flipV="1">
            <a:off x="3543300" y="4076700"/>
            <a:ext cx="228600" cy="30480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22" name="Line 26"/>
          <p:cNvSpPr>
            <a:spLocks noChangeShapeType="1"/>
          </p:cNvSpPr>
          <p:nvPr/>
        </p:nvSpPr>
        <p:spPr bwMode="auto">
          <a:xfrm rot="11348838" flipV="1">
            <a:off x="3581400" y="4419600"/>
            <a:ext cx="228600" cy="30480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23" name="Text Box 27"/>
          <p:cNvSpPr txBox="1">
            <a:spLocks noChangeArrowheads="1"/>
          </p:cNvSpPr>
          <p:nvPr/>
        </p:nvSpPr>
        <p:spPr bwMode="auto">
          <a:xfrm>
            <a:off x="4267200" y="5105400"/>
            <a:ext cx="2438400"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2000" b="0"/>
              <a:t>student centred</a:t>
            </a:r>
            <a:endParaRPr lang="en-AU" b="0"/>
          </a:p>
        </p:txBody>
      </p:sp>
      <p:sp>
        <p:nvSpPr>
          <p:cNvPr id="29724" name="Text Box 28"/>
          <p:cNvSpPr txBox="1">
            <a:spLocks noChangeArrowheads="1"/>
          </p:cNvSpPr>
          <p:nvPr/>
        </p:nvSpPr>
        <p:spPr bwMode="auto">
          <a:xfrm>
            <a:off x="4495800" y="5546725"/>
            <a:ext cx="4648200" cy="701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2000" b="0"/>
              <a:t>learning is an active process of creating meaning from different experiences</a:t>
            </a:r>
            <a:endParaRPr lang="en-AU"/>
          </a:p>
        </p:txBody>
      </p:sp>
      <p:sp>
        <p:nvSpPr>
          <p:cNvPr id="29725" name="Text Box 29"/>
          <p:cNvSpPr txBox="1">
            <a:spLocks noChangeArrowheads="1"/>
          </p:cNvSpPr>
          <p:nvPr/>
        </p:nvSpPr>
        <p:spPr bwMode="auto">
          <a:xfrm>
            <a:off x="4267200" y="6324600"/>
            <a:ext cx="3505200"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2000" b="0"/>
              <a:t>teacher is a guide to learning</a:t>
            </a:r>
            <a:endParaRPr lang="en-AU"/>
          </a:p>
        </p:txBody>
      </p:sp>
      <p:sp>
        <p:nvSpPr>
          <p:cNvPr id="29726" name="Line 30"/>
          <p:cNvSpPr>
            <a:spLocks noChangeShapeType="1"/>
          </p:cNvSpPr>
          <p:nvPr/>
        </p:nvSpPr>
        <p:spPr bwMode="auto">
          <a:xfrm flipV="1">
            <a:off x="4038600" y="5410200"/>
            <a:ext cx="228600" cy="30480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27" name="Line 31"/>
          <p:cNvSpPr>
            <a:spLocks noChangeShapeType="1"/>
          </p:cNvSpPr>
          <p:nvPr/>
        </p:nvSpPr>
        <p:spPr bwMode="auto">
          <a:xfrm rot="3216693" flipV="1">
            <a:off x="4152900" y="5743575"/>
            <a:ext cx="228600" cy="30480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28" name="Line 32"/>
          <p:cNvSpPr>
            <a:spLocks noChangeShapeType="1"/>
          </p:cNvSpPr>
          <p:nvPr/>
        </p:nvSpPr>
        <p:spPr bwMode="auto">
          <a:xfrm rot="17135440" flipV="1">
            <a:off x="4000500" y="6057900"/>
            <a:ext cx="228600" cy="30480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val="20301759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7"/>
                                        </p:tgtEl>
                                        <p:attrNameLst>
                                          <p:attrName>style.visibility</p:attrName>
                                        </p:attrNameLst>
                                      </p:cBhvr>
                                      <p:to>
                                        <p:strVal val="visible"/>
                                      </p:to>
                                    </p:set>
                                    <p:animEffect transition="in" filter="fade">
                                      <p:cBhvr>
                                        <p:cTn id="7" dur="1000"/>
                                        <p:tgtEl>
                                          <p:spTgt spid="29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8"/>
                                        </p:tgtEl>
                                        <p:attrNameLst>
                                          <p:attrName>style.visibility</p:attrName>
                                        </p:attrNameLst>
                                      </p:cBhvr>
                                      <p:to>
                                        <p:strVal val="visible"/>
                                      </p:to>
                                    </p:set>
                                    <p:animEffect transition="in" filter="fade">
                                      <p:cBhvr>
                                        <p:cTn id="12" dur="1000"/>
                                        <p:tgtEl>
                                          <p:spTgt spid="297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709"/>
                                        </p:tgtEl>
                                        <p:attrNameLst>
                                          <p:attrName>style.visibility</p:attrName>
                                        </p:attrNameLst>
                                      </p:cBhvr>
                                      <p:to>
                                        <p:strVal val="visible"/>
                                      </p:to>
                                    </p:set>
                                    <p:animEffect transition="in" filter="fade">
                                      <p:cBhvr>
                                        <p:cTn id="17" dur="1000"/>
                                        <p:tgtEl>
                                          <p:spTgt spid="297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714"/>
                                        </p:tgtEl>
                                        <p:attrNameLst>
                                          <p:attrName>style.visibility</p:attrName>
                                        </p:attrNameLst>
                                      </p:cBhvr>
                                      <p:to>
                                        <p:strVal val="visible"/>
                                      </p:to>
                                    </p:set>
                                    <p:animEffect transition="in" filter="fade">
                                      <p:cBhvr>
                                        <p:cTn id="22" dur="1000"/>
                                        <p:tgtEl>
                                          <p:spTgt spid="297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711"/>
                                        </p:tgtEl>
                                        <p:attrNameLst>
                                          <p:attrName>style.visibility</p:attrName>
                                        </p:attrNameLst>
                                      </p:cBhvr>
                                      <p:to>
                                        <p:strVal val="visible"/>
                                      </p:to>
                                    </p:set>
                                    <p:animEffect transition="in" filter="fade">
                                      <p:cBhvr>
                                        <p:cTn id="25" dur="1000"/>
                                        <p:tgtEl>
                                          <p:spTgt spid="297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715"/>
                                        </p:tgtEl>
                                        <p:attrNameLst>
                                          <p:attrName>style.visibility</p:attrName>
                                        </p:attrNameLst>
                                      </p:cBhvr>
                                      <p:to>
                                        <p:strVal val="visible"/>
                                      </p:to>
                                    </p:set>
                                    <p:animEffect transition="in" filter="fade">
                                      <p:cBhvr>
                                        <p:cTn id="28" dur="1000"/>
                                        <p:tgtEl>
                                          <p:spTgt spid="297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712"/>
                                        </p:tgtEl>
                                        <p:attrNameLst>
                                          <p:attrName>style.visibility</p:attrName>
                                        </p:attrNameLst>
                                      </p:cBhvr>
                                      <p:to>
                                        <p:strVal val="visible"/>
                                      </p:to>
                                    </p:set>
                                    <p:animEffect transition="in" filter="fade">
                                      <p:cBhvr>
                                        <p:cTn id="31" dur="1000"/>
                                        <p:tgtEl>
                                          <p:spTgt spid="297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716"/>
                                        </p:tgtEl>
                                        <p:attrNameLst>
                                          <p:attrName>style.visibility</p:attrName>
                                        </p:attrNameLst>
                                      </p:cBhvr>
                                      <p:to>
                                        <p:strVal val="visible"/>
                                      </p:to>
                                    </p:set>
                                    <p:animEffect transition="in" filter="fade">
                                      <p:cBhvr>
                                        <p:cTn id="34" dur="1000"/>
                                        <p:tgtEl>
                                          <p:spTgt spid="297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713"/>
                                        </p:tgtEl>
                                        <p:attrNameLst>
                                          <p:attrName>style.visibility</p:attrName>
                                        </p:attrNameLst>
                                      </p:cBhvr>
                                      <p:to>
                                        <p:strVal val="visible"/>
                                      </p:to>
                                    </p:set>
                                    <p:animEffect transition="in" filter="fade">
                                      <p:cBhvr>
                                        <p:cTn id="37" dur="1000"/>
                                        <p:tgtEl>
                                          <p:spTgt spid="297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720"/>
                                        </p:tgtEl>
                                        <p:attrNameLst>
                                          <p:attrName>style.visibility</p:attrName>
                                        </p:attrNameLst>
                                      </p:cBhvr>
                                      <p:to>
                                        <p:strVal val="visible"/>
                                      </p:to>
                                    </p:set>
                                    <p:animEffect transition="in" filter="fade">
                                      <p:cBhvr>
                                        <p:cTn id="42" dur="1000"/>
                                        <p:tgtEl>
                                          <p:spTgt spid="297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717"/>
                                        </p:tgtEl>
                                        <p:attrNameLst>
                                          <p:attrName>style.visibility</p:attrName>
                                        </p:attrNameLst>
                                      </p:cBhvr>
                                      <p:to>
                                        <p:strVal val="visible"/>
                                      </p:to>
                                    </p:set>
                                    <p:animEffect transition="in" filter="fade">
                                      <p:cBhvr>
                                        <p:cTn id="45" dur="1000"/>
                                        <p:tgtEl>
                                          <p:spTgt spid="297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721"/>
                                        </p:tgtEl>
                                        <p:attrNameLst>
                                          <p:attrName>style.visibility</p:attrName>
                                        </p:attrNameLst>
                                      </p:cBhvr>
                                      <p:to>
                                        <p:strVal val="visible"/>
                                      </p:to>
                                    </p:set>
                                    <p:animEffect transition="in" filter="fade">
                                      <p:cBhvr>
                                        <p:cTn id="48" dur="1000"/>
                                        <p:tgtEl>
                                          <p:spTgt spid="297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9718"/>
                                        </p:tgtEl>
                                        <p:attrNameLst>
                                          <p:attrName>style.visibility</p:attrName>
                                        </p:attrNameLst>
                                      </p:cBhvr>
                                      <p:to>
                                        <p:strVal val="visible"/>
                                      </p:to>
                                    </p:set>
                                    <p:animEffect transition="in" filter="fade">
                                      <p:cBhvr>
                                        <p:cTn id="51" dur="1000"/>
                                        <p:tgtEl>
                                          <p:spTgt spid="297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722"/>
                                        </p:tgtEl>
                                        <p:attrNameLst>
                                          <p:attrName>style.visibility</p:attrName>
                                        </p:attrNameLst>
                                      </p:cBhvr>
                                      <p:to>
                                        <p:strVal val="visible"/>
                                      </p:to>
                                    </p:set>
                                    <p:animEffect transition="in" filter="fade">
                                      <p:cBhvr>
                                        <p:cTn id="54" dur="1000"/>
                                        <p:tgtEl>
                                          <p:spTgt spid="297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719"/>
                                        </p:tgtEl>
                                        <p:attrNameLst>
                                          <p:attrName>style.visibility</p:attrName>
                                        </p:attrNameLst>
                                      </p:cBhvr>
                                      <p:to>
                                        <p:strVal val="visible"/>
                                      </p:to>
                                    </p:set>
                                    <p:animEffect transition="in" filter="fade">
                                      <p:cBhvr>
                                        <p:cTn id="57" dur="1000"/>
                                        <p:tgtEl>
                                          <p:spTgt spid="2971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9726"/>
                                        </p:tgtEl>
                                        <p:attrNameLst>
                                          <p:attrName>style.visibility</p:attrName>
                                        </p:attrNameLst>
                                      </p:cBhvr>
                                      <p:to>
                                        <p:strVal val="visible"/>
                                      </p:to>
                                    </p:set>
                                    <p:animEffect transition="in" filter="fade">
                                      <p:cBhvr>
                                        <p:cTn id="62" dur="1000"/>
                                        <p:tgtEl>
                                          <p:spTgt spid="2972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9723"/>
                                        </p:tgtEl>
                                        <p:attrNameLst>
                                          <p:attrName>style.visibility</p:attrName>
                                        </p:attrNameLst>
                                      </p:cBhvr>
                                      <p:to>
                                        <p:strVal val="visible"/>
                                      </p:to>
                                    </p:set>
                                    <p:animEffect transition="in" filter="fade">
                                      <p:cBhvr>
                                        <p:cTn id="65" dur="1000"/>
                                        <p:tgtEl>
                                          <p:spTgt spid="297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9727"/>
                                        </p:tgtEl>
                                        <p:attrNameLst>
                                          <p:attrName>style.visibility</p:attrName>
                                        </p:attrNameLst>
                                      </p:cBhvr>
                                      <p:to>
                                        <p:strVal val="visible"/>
                                      </p:to>
                                    </p:set>
                                    <p:animEffect transition="in" filter="fade">
                                      <p:cBhvr>
                                        <p:cTn id="68" dur="1000"/>
                                        <p:tgtEl>
                                          <p:spTgt spid="2972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9724"/>
                                        </p:tgtEl>
                                        <p:attrNameLst>
                                          <p:attrName>style.visibility</p:attrName>
                                        </p:attrNameLst>
                                      </p:cBhvr>
                                      <p:to>
                                        <p:strVal val="visible"/>
                                      </p:to>
                                    </p:set>
                                    <p:animEffect transition="in" filter="fade">
                                      <p:cBhvr>
                                        <p:cTn id="71" dur="1000"/>
                                        <p:tgtEl>
                                          <p:spTgt spid="2972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9728"/>
                                        </p:tgtEl>
                                        <p:attrNameLst>
                                          <p:attrName>style.visibility</p:attrName>
                                        </p:attrNameLst>
                                      </p:cBhvr>
                                      <p:to>
                                        <p:strVal val="visible"/>
                                      </p:to>
                                    </p:set>
                                    <p:animEffect transition="in" filter="fade">
                                      <p:cBhvr>
                                        <p:cTn id="74" dur="1000"/>
                                        <p:tgtEl>
                                          <p:spTgt spid="2972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9725"/>
                                        </p:tgtEl>
                                        <p:attrNameLst>
                                          <p:attrName>style.visibility</p:attrName>
                                        </p:attrNameLst>
                                      </p:cBhvr>
                                      <p:to>
                                        <p:strVal val="visible"/>
                                      </p:to>
                                    </p:set>
                                    <p:animEffect transition="in" filter="fade">
                                      <p:cBhvr>
                                        <p:cTn id="77" dur="1000"/>
                                        <p:tgtEl>
                                          <p:spTgt spid="29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7" grpId="0"/>
      <p:bldP spid="29708" grpId="0"/>
      <p:bldP spid="29709" grpId="0"/>
      <p:bldP spid="29711" grpId="0"/>
      <p:bldP spid="29712" grpId="0"/>
      <p:bldP spid="29713" grpId="0"/>
      <p:bldP spid="29714" grpId="0" animBg="1"/>
      <p:bldP spid="29715" grpId="0" animBg="1"/>
      <p:bldP spid="29716" grpId="0" animBg="1"/>
      <p:bldP spid="29717" grpId="0"/>
      <p:bldP spid="29718" grpId="0"/>
      <p:bldP spid="29719" grpId="0"/>
      <p:bldP spid="29720" grpId="0" animBg="1"/>
      <p:bldP spid="29721" grpId="0" animBg="1"/>
      <p:bldP spid="29722" grpId="0" animBg="1"/>
      <p:bldP spid="29723" grpId="0"/>
      <p:bldP spid="29724" grpId="0"/>
      <p:bldP spid="29725" grpId="0"/>
      <p:bldP spid="29726" grpId="0" animBg="1"/>
      <p:bldP spid="29727" grpId="0" animBg="1"/>
      <p:bldP spid="297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419475" y="1125538"/>
            <a:ext cx="5040313" cy="5040312"/>
          </a:xfrm>
          <a:prstGeom prst="rect">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0">
              <a:solidFill>
                <a:srgbClr val="000000"/>
              </a:solidFill>
            </a:endParaRPr>
          </a:p>
        </p:txBody>
      </p:sp>
      <p:pic>
        <p:nvPicPr>
          <p:cNvPr id="6175" name="Picture 31" descr="Mainstre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631950"/>
            <a:ext cx="4800600" cy="410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 name="Text Box 10"/>
          <p:cNvSpPr txBox="1">
            <a:spLocks noChangeArrowheads="1"/>
          </p:cNvSpPr>
          <p:nvPr/>
        </p:nvSpPr>
        <p:spPr bwMode="auto">
          <a:xfrm rot="-5394771">
            <a:off x="493712" y="3160713"/>
            <a:ext cx="2665413"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AU" sz="3200">
                <a:solidFill>
                  <a:srgbClr val="00CC00"/>
                </a:solidFill>
              </a:rPr>
              <a:t>Motivation</a:t>
            </a:r>
            <a:endParaRPr lang="en-AU"/>
          </a:p>
        </p:txBody>
      </p:sp>
      <p:sp>
        <p:nvSpPr>
          <p:cNvPr id="6156" name="Text Box 12"/>
          <p:cNvSpPr txBox="1">
            <a:spLocks noChangeArrowheads="1"/>
          </p:cNvSpPr>
          <p:nvPr/>
        </p:nvSpPr>
        <p:spPr bwMode="auto">
          <a:xfrm>
            <a:off x="2054225" y="1981200"/>
            <a:ext cx="12192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a:t>Will do</a:t>
            </a:r>
          </a:p>
        </p:txBody>
      </p:sp>
      <p:sp>
        <p:nvSpPr>
          <p:cNvPr id="6157" name="Text Box 13"/>
          <p:cNvSpPr txBox="1">
            <a:spLocks noChangeArrowheads="1"/>
          </p:cNvSpPr>
          <p:nvPr/>
        </p:nvSpPr>
        <p:spPr bwMode="auto">
          <a:xfrm>
            <a:off x="2130425" y="4724400"/>
            <a:ext cx="1143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a:t>Won</a:t>
            </a:r>
            <a:r>
              <a:rPr lang="ja-JP" altLang="en-AU"/>
              <a:t>’</a:t>
            </a:r>
            <a:r>
              <a:rPr lang="en-AU" altLang="ja-JP"/>
              <a:t>t</a:t>
            </a:r>
            <a:endParaRPr lang="en-AU"/>
          </a:p>
        </p:txBody>
      </p:sp>
      <p:sp>
        <p:nvSpPr>
          <p:cNvPr id="6158" name="Text Box 14"/>
          <p:cNvSpPr txBox="1">
            <a:spLocks noChangeArrowheads="1"/>
          </p:cNvSpPr>
          <p:nvPr/>
        </p:nvSpPr>
        <p:spPr bwMode="auto">
          <a:xfrm>
            <a:off x="5102225" y="152400"/>
            <a:ext cx="1447800"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AU" sz="3200">
                <a:solidFill>
                  <a:srgbClr val="00CC00"/>
                </a:solidFill>
              </a:rPr>
              <a:t>Ability</a:t>
            </a:r>
            <a:endParaRPr lang="en-AU"/>
          </a:p>
        </p:txBody>
      </p:sp>
      <p:sp>
        <p:nvSpPr>
          <p:cNvPr id="6159" name="Text Box 15"/>
          <p:cNvSpPr txBox="1">
            <a:spLocks noChangeArrowheads="1"/>
          </p:cNvSpPr>
          <p:nvPr/>
        </p:nvSpPr>
        <p:spPr bwMode="auto">
          <a:xfrm>
            <a:off x="3883025" y="609600"/>
            <a:ext cx="12192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a:t>Can do</a:t>
            </a:r>
          </a:p>
        </p:txBody>
      </p:sp>
      <p:sp>
        <p:nvSpPr>
          <p:cNvPr id="6160" name="Text Box 16"/>
          <p:cNvSpPr txBox="1">
            <a:spLocks noChangeArrowheads="1"/>
          </p:cNvSpPr>
          <p:nvPr/>
        </p:nvSpPr>
        <p:spPr bwMode="auto">
          <a:xfrm>
            <a:off x="6550025" y="609600"/>
            <a:ext cx="16002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a:t>Can</a:t>
            </a:r>
            <a:r>
              <a:rPr lang="ja-JP" altLang="en-AU"/>
              <a:t>’</a:t>
            </a:r>
            <a:r>
              <a:rPr lang="en-AU" altLang="ja-JP"/>
              <a:t>t do</a:t>
            </a:r>
            <a:endParaRPr lang="en-AU"/>
          </a:p>
        </p:txBody>
      </p:sp>
      <p:pic>
        <p:nvPicPr>
          <p:cNvPr id="6164" name="Picture 20" descr="Struggling_stud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1425" y="1371600"/>
            <a:ext cx="1916113"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65" name="Picture 21" descr="delinqu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6225" y="3898900"/>
            <a:ext cx="12065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68" name="Rectangle 24"/>
          <p:cNvSpPr>
            <a:spLocks noChangeArrowheads="1"/>
          </p:cNvSpPr>
          <p:nvPr/>
        </p:nvSpPr>
        <p:spPr bwMode="auto">
          <a:xfrm>
            <a:off x="3429000" y="1143000"/>
            <a:ext cx="1524000" cy="1143000"/>
          </a:xfrm>
          <a:prstGeom prst="rect">
            <a:avLst/>
          </a:prstGeom>
          <a:solidFill>
            <a:srgbClr val="FF3300"/>
          </a:solidFill>
          <a:ln w="9525">
            <a:solidFill>
              <a:schemeClr val="tx1"/>
            </a:solidFill>
            <a:miter lim="800000"/>
            <a:headEnd/>
            <a:tailEnd/>
          </a:ln>
          <a:effectLst>
            <a:innerShdw blurRad="63500" dist="50800" dir="10800000">
              <a:prstClr val="black">
                <a:alpha val="50000"/>
              </a:prstClr>
            </a:innerShdw>
          </a:effectLst>
        </p:spPr>
        <p:txBody>
          <a:bodyPr wrap="none" anchor="ctr"/>
          <a:lstStyle/>
          <a:p>
            <a:pPr algn="ctr">
              <a:defRPr/>
            </a:pPr>
            <a:r>
              <a:rPr lang="en-AU"/>
              <a:t>Selective</a:t>
            </a:r>
          </a:p>
          <a:p>
            <a:pPr algn="ctr">
              <a:defRPr/>
            </a:pPr>
            <a:r>
              <a:rPr lang="en-AU"/>
              <a:t>Schools</a:t>
            </a:r>
          </a:p>
        </p:txBody>
      </p:sp>
      <p:sp>
        <p:nvSpPr>
          <p:cNvPr id="6169" name="Rectangle 25"/>
          <p:cNvSpPr>
            <a:spLocks noChangeArrowheads="1"/>
          </p:cNvSpPr>
          <p:nvPr/>
        </p:nvSpPr>
        <p:spPr bwMode="auto">
          <a:xfrm>
            <a:off x="6886575" y="4972050"/>
            <a:ext cx="1524000" cy="1143000"/>
          </a:xfrm>
          <a:prstGeom prst="rect">
            <a:avLst/>
          </a:prstGeom>
          <a:solidFill>
            <a:srgbClr val="FF9900"/>
          </a:solidFill>
          <a:ln w="9525">
            <a:solidFill>
              <a:schemeClr val="tx1"/>
            </a:solidFill>
            <a:miter lim="800000"/>
            <a:headEnd/>
            <a:tailEnd/>
          </a:ln>
          <a:effectLst>
            <a:innerShdw blurRad="63500" dist="50800" dir="8100000">
              <a:prstClr val="black">
                <a:alpha val="50000"/>
              </a:prstClr>
            </a:innerShdw>
          </a:effectLst>
        </p:spPr>
        <p:txBody>
          <a:bodyPr wrap="none" anchor="ctr"/>
          <a:lstStyle/>
          <a:p>
            <a:pPr algn="ctr">
              <a:defRPr/>
            </a:pPr>
            <a:r>
              <a:rPr lang="en-AU" dirty="0"/>
              <a:t>Behaviour</a:t>
            </a:r>
          </a:p>
          <a:p>
            <a:pPr algn="ctr">
              <a:defRPr/>
            </a:pPr>
            <a:r>
              <a:rPr lang="en-AU" dirty="0"/>
              <a:t>Schools</a:t>
            </a:r>
          </a:p>
        </p:txBody>
      </p:sp>
      <p:pic>
        <p:nvPicPr>
          <p:cNvPr id="6173" name="Picture 29" descr="A+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1447800"/>
            <a:ext cx="1355725" cy="214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4" name="Picture 30" descr="bored_studen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4762500"/>
            <a:ext cx="2514600"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72" name="Text Box 28"/>
          <p:cNvSpPr txBox="1">
            <a:spLocks noChangeArrowheads="1"/>
          </p:cNvSpPr>
          <p:nvPr/>
        </p:nvSpPr>
        <p:spPr bwMode="auto">
          <a:xfrm>
            <a:off x="4038600" y="5562600"/>
            <a:ext cx="39624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spcBef>
                <a:spcPct val="50000"/>
              </a:spcBef>
            </a:pPr>
            <a:r>
              <a:rPr lang="en-AU"/>
              <a:t>Mainstream schools</a:t>
            </a:r>
          </a:p>
        </p:txBody>
      </p:sp>
      <p:sp>
        <p:nvSpPr>
          <p:cNvPr id="34839" name="Rectangle 34"/>
          <p:cNvSpPr>
            <a:spLocks noGrp="1" noChangeArrowheads="1"/>
          </p:cNvSpPr>
          <p:nvPr>
            <p:ph type="title"/>
          </p:nvPr>
        </p:nvSpPr>
        <p:spPr>
          <a:xfrm>
            <a:off x="76200" y="76200"/>
            <a:ext cx="1752600" cy="228600"/>
          </a:xfrm>
        </p:spPr>
        <p:txBody>
          <a:bodyPr/>
          <a:lstStyle/>
          <a:p>
            <a:pPr eaLnBrk="1" hangingPunct="1"/>
            <a:r>
              <a:rPr lang="en-AU" sz="800">
                <a:solidFill>
                  <a:schemeClr val="bg1"/>
                </a:solidFill>
                <a:latin typeface="Arial" charset="0"/>
                <a:ea typeface="ＭＳ Ｐゴシック" charset="0"/>
                <a:cs typeface="ＭＳ Ｐゴシック" charset="0"/>
              </a:rPr>
              <a:t>Student qualities</a:t>
            </a:r>
            <a:endParaRPr lang="en-AU">
              <a:latin typeface="Arial" charset="0"/>
              <a:ea typeface="ＭＳ Ｐゴシック" charset="0"/>
              <a:cs typeface="ＭＳ Ｐゴシック" charset="0"/>
            </a:endParaRPr>
          </a:p>
        </p:txBody>
      </p:sp>
      <p:sp>
        <p:nvSpPr>
          <p:cNvPr id="34840" name="Rectangle 35"/>
          <p:cNvSpPr>
            <a:spLocks noChangeArrowheads="1"/>
          </p:cNvSpPr>
          <p:nvPr/>
        </p:nvSpPr>
        <p:spPr bwMode="auto">
          <a:xfrm>
            <a:off x="0" y="0"/>
            <a:ext cx="1295400" cy="68580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34841" name="Text Box 36"/>
          <p:cNvSpPr txBox="1">
            <a:spLocks noChangeArrowheads="1"/>
          </p:cNvSpPr>
          <p:nvPr/>
        </p:nvSpPr>
        <p:spPr bwMode="auto">
          <a:xfrm rot="-5400000">
            <a:off x="-2286793" y="2743993"/>
            <a:ext cx="5867400" cy="8239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4800">
                <a:solidFill>
                  <a:schemeClr val="bg1"/>
                </a:solidFill>
              </a:rPr>
              <a:t>Student Qualities</a:t>
            </a:r>
            <a:endParaRPr lang="en-AU">
              <a:solidFill>
                <a:schemeClr val="bg1"/>
              </a:solidFill>
            </a:endParaRPr>
          </a:p>
        </p:txBody>
      </p:sp>
      <p:sp>
        <p:nvSpPr>
          <p:cNvPr id="2" name="Rectangle 1"/>
          <p:cNvSpPr>
            <a:spLocks noChangeArrowheads="1"/>
          </p:cNvSpPr>
          <p:nvPr/>
        </p:nvSpPr>
        <p:spPr bwMode="auto">
          <a:xfrm>
            <a:off x="3419475" y="1125538"/>
            <a:ext cx="5040313" cy="2519362"/>
          </a:xfrm>
          <a:prstGeom prst="rect">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0">
              <a:solidFill>
                <a:srgbClr val="000000"/>
              </a:solidFill>
            </a:endParaRPr>
          </a:p>
        </p:txBody>
      </p:sp>
      <p:sp>
        <p:nvSpPr>
          <p:cNvPr id="4" name="Rectangle 3"/>
          <p:cNvSpPr>
            <a:spLocks noChangeArrowheads="1"/>
          </p:cNvSpPr>
          <p:nvPr/>
        </p:nvSpPr>
        <p:spPr bwMode="auto">
          <a:xfrm>
            <a:off x="3419475" y="1125538"/>
            <a:ext cx="2520950" cy="5040312"/>
          </a:xfrm>
          <a:prstGeom prst="rect">
            <a:avLst/>
          </a:prstGeom>
          <a:noFill/>
          <a:ln w="762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0">
              <a:solidFill>
                <a:srgbClr val="000000"/>
              </a:solidFill>
            </a:endParaRPr>
          </a:p>
        </p:txBody>
      </p:sp>
      <p:sp>
        <p:nvSpPr>
          <p:cNvPr id="3" name="Rectangle 2"/>
          <p:cNvSpPr/>
          <p:nvPr/>
        </p:nvSpPr>
        <p:spPr bwMode="auto">
          <a:xfrm>
            <a:off x="3419475" y="1125538"/>
            <a:ext cx="5040313" cy="5040312"/>
          </a:xfrm>
          <a:prstGeom prst="rect">
            <a:avLst/>
          </a:prstGeom>
          <a:solidFill>
            <a:schemeClr val="accent4">
              <a:lumMod val="85000"/>
              <a:lumOff val="15000"/>
              <a:alpha val="23000"/>
            </a:schemeClr>
          </a:solidFill>
          <a:ln w="9525" cap="flat" cmpd="sng" algn="ctr">
            <a:solidFill>
              <a:schemeClr val="tx1"/>
            </a:solidFill>
            <a:prstDash val="solid"/>
            <a:round/>
            <a:headEnd type="none" w="med" len="med"/>
            <a:tailEnd type="none" w="med" len="med"/>
          </a:ln>
          <a:effectLst/>
          <a:extLst/>
        </p:spPr>
        <p:txBody>
          <a:bodyPr/>
          <a:lstStyle/>
          <a:p>
            <a:pPr>
              <a:defRPr/>
            </a:pPr>
            <a:endParaRPr lang="en-US" b="0">
              <a:solidFill>
                <a:srgbClr val="000000"/>
              </a:solidFill>
            </a:endParaRPr>
          </a:p>
        </p:txBody>
      </p:sp>
      <p:sp>
        <p:nvSpPr>
          <p:cNvPr id="6170" name="Rectangle 26"/>
          <p:cNvSpPr>
            <a:spLocks noChangeArrowheads="1"/>
          </p:cNvSpPr>
          <p:nvPr/>
        </p:nvSpPr>
        <p:spPr bwMode="auto">
          <a:xfrm>
            <a:off x="6877050" y="2971800"/>
            <a:ext cx="1524000" cy="1143000"/>
          </a:xfrm>
          <a:prstGeom prst="rect">
            <a:avLst/>
          </a:prstGeom>
          <a:solidFill>
            <a:srgbClr val="FFFF33"/>
          </a:solidFill>
          <a:ln w="9525">
            <a:solidFill>
              <a:schemeClr val="tx1"/>
            </a:solidFill>
            <a:miter lim="800000"/>
            <a:headEnd/>
            <a:tailEnd/>
          </a:ln>
          <a:effectLst>
            <a:innerShdw blurRad="63500" dist="50800" dir="18900000">
              <a:prstClr val="black">
                <a:alpha val="50000"/>
              </a:prstClr>
            </a:innerShdw>
          </a:effectLst>
        </p:spPr>
        <p:txBody>
          <a:bodyPr wrap="none" anchor="ctr"/>
          <a:lstStyle/>
          <a:p>
            <a:pPr algn="ctr">
              <a:defRPr/>
            </a:pPr>
            <a:r>
              <a:rPr lang="en-AU" dirty="0"/>
              <a:t>SSPs</a:t>
            </a:r>
          </a:p>
          <a:p>
            <a:pPr algn="ctr">
              <a:defRPr/>
            </a:pPr>
            <a:r>
              <a:rPr lang="en-AU" dirty="0"/>
              <a:t>Special </a:t>
            </a:r>
          </a:p>
          <a:p>
            <a:pPr algn="ctr">
              <a:defRPr/>
            </a:pPr>
            <a:r>
              <a:rPr lang="en-AU" dirty="0"/>
              <a:t>Units</a:t>
            </a:r>
          </a:p>
        </p:txBody>
      </p:sp>
    </p:spTree>
    <p:extLst>
      <p:ext uri="{BB962C8B-B14F-4D97-AF65-F5344CB8AC3E}">
        <p14:creationId xmlns:p14="http://schemas.microsoft.com/office/powerpoint/2010/main" val="3381690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Effect transition="in" filter="fade">
                                      <p:cBhvr>
                                        <p:cTn id="14" dur="10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Effect transition="in" filter="fade">
                                      <p:cBhvr>
                                        <p:cTn id="19" dur="1000"/>
                                        <p:tgtEl>
                                          <p:spTgt spid="4"/>
                                        </p:tgtEl>
                                      </p:cBhvr>
                                    </p:animEffect>
                                  </p:childTnLst>
                                </p:cTn>
                              </p:par>
                              <p:par>
                                <p:cTn id="20" presetID="12" presetClass="entr" presetSubtype="1" fill="hold" grpId="0" nodeType="withEffect">
                                  <p:stCondLst>
                                    <p:cond delay="0"/>
                                  </p:stCondLst>
                                  <p:childTnLst>
                                    <p:set>
                                      <p:cBhvr>
                                        <p:cTn id="21" dur="1" fill="hold">
                                          <p:stCondLst>
                                            <p:cond delay="0"/>
                                          </p:stCondLst>
                                        </p:cTn>
                                        <p:tgtEl>
                                          <p:spTgt spid="6156"/>
                                        </p:tgtEl>
                                        <p:attrNameLst>
                                          <p:attrName>style.visibility</p:attrName>
                                        </p:attrNameLst>
                                      </p:cBhvr>
                                      <p:to>
                                        <p:strVal val="visible"/>
                                      </p:to>
                                    </p:set>
                                    <p:animEffect transition="in" filter="slide(fromTop)">
                                      <p:cBhvr>
                                        <p:cTn id="22" dur="1000"/>
                                        <p:tgtEl>
                                          <p:spTgt spid="6156"/>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6157"/>
                                        </p:tgtEl>
                                        <p:attrNameLst>
                                          <p:attrName>style.visibility</p:attrName>
                                        </p:attrNameLst>
                                      </p:cBhvr>
                                      <p:to>
                                        <p:strVal val="visible"/>
                                      </p:to>
                                    </p:set>
                                    <p:animEffect transition="in" filter="slide(fromLeft)">
                                      <p:cBhvr>
                                        <p:cTn id="25" dur="1000"/>
                                        <p:tgtEl>
                                          <p:spTgt spid="6157"/>
                                        </p:tgtEl>
                                      </p:cBhvr>
                                    </p:animEffect>
                                  </p:childTnLst>
                                </p:cTn>
                              </p:par>
                              <p:par>
                                <p:cTn id="26" presetID="12" presetClass="entr" presetSubtype="1" fill="hold" grpId="0" nodeType="withEffect">
                                  <p:stCondLst>
                                    <p:cond delay="0"/>
                                  </p:stCondLst>
                                  <p:childTnLst>
                                    <p:set>
                                      <p:cBhvr>
                                        <p:cTn id="27" dur="1" fill="hold">
                                          <p:stCondLst>
                                            <p:cond delay="0"/>
                                          </p:stCondLst>
                                        </p:cTn>
                                        <p:tgtEl>
                                          <p:spTgt spid="6159"/>
                                        </p:tgtEl>
                                        <p:attrNameLst>
                                          <p:attrName>style.visibility</p:attrName>
                                        </p:attrNameLst>
                                      </p:cBhvr>
                                      <p:to>
                                        <p:strVal val="visible"/>
                                      </p:to>
                                    </p:set>
                                    <p:animEffect transition="in" filter="slide(fromTop)">
                                      <p:cBhvr>
                                        <p:cTn id="28" dur="1000"/>
                                        <p:tgtEl>
                                          <p:spTgt spid="6159"/>
                                        </p:tgtEl>
                                      </p:cBhvr>
                                    </p:animEffect>
                                  </p:childTnLst>
                                </p:cTn>
                              </p:par>
                              <p:par>
                                <p:cTn id="29" presetID="12" presetClass="entr" presetSubtype="2" fill="hold" grpId="0" nodeType="withEffect">
                                  <p:stCondLst>
                                    <p:cond delay="0"/>
                                  </p:stCondLst>
                                  <p:childTnLst>
                                    <p:set>
                                      <p:cBhvr>
                                        <p:cTn id="30" dur="1" fill="hold">
                                          <p:stCondLst>
                                            <p:cond delay="0"/>
                                          </p:stCondLst>
                                        </p:cTn>
                                        <p:tgtEl>
                                          <p:spTgt spid="6160"/>
                                        </p:tgtEl>
                                        <p:attrNameLst>
                                          <p:attrName>style.visibility</p:attrName>
                                        </p:attrNameLst>
                                      </p:cBhvr>
                                      <p:to>
                                        <p:strVal val="visible"/>
                                      </p:to>
                                    </p:set>
                                    <p:animEffect transition="in" filter="slide(fromRight)">
                                      <p:cBhvr>
                                        <p:cTn id="31" dur="1000"/>
                                        <p:tgtEl>
                                          <p:spTgt spid="616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6173"/>
                                        </p:tgtEl>
                                        <p:attrNameLst>
                                          <p:attrName>style.visibility</p:attrName>
                                        </p:attrNameLst>
                                      </p:cBhvr>
                                      <p:to>
                                        <p:strVal val="visible"/>
                                      </p:to>
                                    </p:set>
                                    <p:animEffect transition="in" filter="fade">
                                      <p:cBhvr>
                                        <p:cTn id="36" dur="1000"/>
                                        <p:tgtEl>
                                          <p:spTgt spid="617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6174"/>
                                        </p:tgtEl>
                                        <p:attrNameLst>
                                          <p:attrName>style.visibility</p:attrName>
                                        </p:attrNameLst>
                                      </p:cBhvr>
                                      <p:to>
                                        <p:strVal val="visible"/>
                                      </p:to>
                                    </p:set>
                                    <p:animEffect transition="in" filter="fade">
                                      <p:cBhvr>
                                        <p:cTn id="41" dur="1000"/>
                                        <p:tgtEl>
                                          <p:spTgt spid="617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6164"/>
                                        </p:tgtEl>
                                        <p:attrNameLst>
                                          <p:attrName>style.visibility</p:attrName>
                                        </p:attrNameLst>
                                      </p:cBhvr>
                                      <p:to>
                                        <p:strVal val="visible"/>
                                      </p:to>
                                    </p:set>
                                    <p:animEffect transition="in" filter="fade">
                                      <p:cBhvr>
                                        <p:cTn id="46" dur="1000"/>
                                        <p:tgtEl>
                                          <p:spTgt spid="616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6165"/>
                                        </p:tgtEl>
                                        <p:attrNameLst>
                                          <p:attrName>style.visibility</p:attrName>
                                        </p:attrNameLst>
                                      </p:cBhvr>
                                      <p:to>
                                        <p:strVal val="visible"/>
                                      </p:to>
                                    </p:set>
                                    <p:animEffect transition="in" filter="fade">
                                      <p:cBhvr>
                                        <p:cTn id="51" dur="1000"/>
                                        <p:tgtEl>
                                          <p:spTgt spid="616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6168"/>
                                        </p:tgtEl>
                                        <p:attrNameLst>
                                          <p:attrName>style.visibility</p:attrName>
                                        </p:attrNameLst>
                                      </p:cBhvr>
                                      <p:to>
                                        <p:strVal val="visible"/>
                                      </p:to>
                                    </p:set>
                                    <p:animEffect transition="in" filter="fade">
                                      <p:cBhvr>
                                        <p:cTn id="56" dur="1000"/>
                                        <p:tgtEl>
                                          <p:spTgt spid="616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6169"/>
                                        </p:tgtEl>
                                        <p:attrNameLst>
                                          <p:attrName>style.visibility</p:attrName>
                                        </p:attrNameLst>
                                      </p:cBhvr>
                                      <p:to>
                                        <p:strVal val="visible"/>
                                      </p:to>
                                    </p:set>
                                    <p:animEffect transition="in" filter="fade">
                                      <p:cBhvr>
                                        <p:cTn id="61" dur="1000"/>
                                        <p:tgtEl>
                                          <p:spTgt spid="6169"/>
                                        </p:tgtEl>
                                      </p:cBhvr>
                                    </p:animEffect>
                                  </p:childTnLst>
                                </p:cTn>
                              </p:par>
                              <p:par>
                                <p:cTn id="62" presetID="10" presetClass="exit" presetSubtype="0" fill="hold" nodeType="withEffect">
                                  <p:stCondLst>
                                    <p:cond delay="0"/>
                                  </p:stCondLst>
                                  <p:childTnLst>
                                    <p:animEffect transition="out" filter="fade">
                                      <p:cBhvr>
                                        <p:cTn id="63" dur="1000"/>
                                        <p:tgtEl>
                                          <p:spTgt spid="6168"/>
                                        </p:tgtEl>
                                      </p:cBhvr>
                                    </p:animEffect>
                                    <p:set>
                                      <p:cBhvr>
                                        <p:cTn id="64" dur="1" fill="hold">
                                          <p:stCondLst>
                                            <p:cond delay="999"/>
                                          </p:stCondLst>
                                        </p:cTn>
                                        <p:tgtEl>
                                          <p:spTgt spid="6168"/>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nodeType="clickEffect">
                                  <p:stCondLst>
                                    <p:cond delay="0"/>
                                  </p:stCondLst>
                                  <p:childTnLst>
                                    <p:set>
                                      <p:cBhvr>
                                        <p:cTn id="68" dur="1" fill="hold">
                                          <p:stCondLst>
                                            <p:cond delay="0"/>
                                          </p:stCondLst>
                                        </p:cTn>
                                        <p:tgtEl>
                                          <p:spTgt spid="6170"/>
                                        </p:tgtEl>
                                        <p:attrNameLst>
                                          <p:attrName>style.visibility</p:attrName>
                                        </p:attrNameLst>
                                      </p:cBhvr>
                                      <p:to>
                                        <p:strVal val="visible"/>
                                      </p:to>
                                    </p:set>
                                    <p:animEffect transition="in" filter="fade">
                                      <p:cBhvr>
                                        <p:cTn id="69" dur="1000"/>
                                        <p:tgtEl>
                                          <p:spTgt spid="6170"/>
                                        </p:tgtEl>
                                      </p:cBhvr>
                                    </p:animEffect>
                                  </p:childTnLst>
                                </p:cTn>
                              </p:par>
                              <p:par>
                                <p:cTn id="70" presetID="10" presetClass="exit" presetSubtype="0" fill="hold" nodeType="withEffect">
                                  <p:stCondLst>
                                    <p:cond delay="0"/>
                                  </p:stCondLst>
                                  <p:childTnLst>
                                    <p:animEffect transition="out" filter="fade">
                                      <p:cBhvr>
                                        <p:cTn id="71" dur="1000"/>
                                        <p:tgtEl>
                                          <p:spTgt spid="6169"/>
                                        </p:tgtEl>
                                      </p:cBhvr>
                                    </p:animEffect>
                                    <p:set>
                                      <p:cBhvr>
                                        <p:cTn id="72" dur="1" fill="hold">
                                          <p:stCondLst>
                                            <p:cond delay="999"/>
                                          </p:stCondLst>
                                        </p:cTn>
                                        <p:tgtEl>
                                          <p:spTgt spid="6169"/>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172"/>
                                        </p:tgtEl>
                                        <p:attrNameLst>
                                          <p:attrName>style.visibility</p:attrName>
                                        </p:attrNameLst>
                                      </p:cBhvr>
                                      <p:to>
                                        <p:strVal val="visible"/>
                                      </p:to>
                                    </p:set>
                                    <p:animEffect transition="in" filter="fade">
                                      <p:cBhvr>
                                        <p:cTn id="77" dur="2000"/>
                                        <p:tgtEl>
                                          <p:spTgt spid="6172"/>
                                        </p:tgtEl>
                                      </p:cBhvr>
                                    </p:animEffect>
                                  </p:childTnLst>
                                </p:cTn>
                              </p:par>
                              <p:par>
                                <p:cTn id="78" presetID="10" presetClass="exit" presetSubtype="0" fill="hold" nodeType="withEffect">
                                  <p:stCondLst>
                                    <p:cond delay="0"/>
                                  </p:stCondLst>
                                  <p:childTnLst>
                                    <p:animEffect transition="out" filter="fade">
                                      <p:cBhvr>
                                        <p:cTn id="79" dur="1000"/>
                                        <p:tgtEl>
                                          <p:spTgt spid="6170"/>
                                        </p:tgtEl>
                                      </p:cBhvr>
                                    </p:animEffect>
                                    <p:set>
                                      <p:cBhvr>
                                        <p:cTn id="80" dur="1" fill="hold">
                                          <p:stCondLst>
                                            <p:cond delay="999"/>
                                          </p:stCondLst>
                                        </p:cTn>
                                        <p:tgtEl>
                                          <p:spTgt spid="6170"/>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6175"/>
                                        </p:tgtEl>
                                        <p:attrNameLst>
                                          <p:attrName>style.visibility</p:attrName>
                                        </p:attrNameLst>
                                      </p:cBhvr>
                                      <p:to>
                                        <p:strVal val="visible"/>
                                      </p:to>
                                    </p:set>
                                    <p:animEffect transition="in" filter="fade">
                                      <p:cBhvr>
                                        <p:cTn id="83" dur="1000"/>
                                        <p:tgtEl>
                                          <p:spTgt spid="6175"/>
                                        </p:tgtEl>
                                      </p:cBhvr>
                                    </p:animEffect>
                                  </p:childTnLst>
                                </p:cTn>
                              </p:par>
                              <p:par>
                                <p:cTn id="84" presetID="10" presetClass="exit" presetSubtype="0" fill="hold" nodeType="withEffect">
                                  <p:stCondLst>
                                    <p:cond delay="0"/>
                                  </p:stCondLst>
                                  <p:childTnLst>
                                    <p:animEffect transition="out" filter="fade">
                                      <p:cBhvr>
                                        <p:cTn id="85" dur="1000"/>
                                        <p:tgtEl>
                                          <p:spTgt spid="6164"/>
                                        </p:tgtEl>
                                      </p:cBhvr>
                                    </p:animEffect>
                                    <p:set>
                                      <p:cBhvr>
                                        <p:cTn id="86" dur="1" fill="hold">
                                          <p:stCondLst>
                                            <p:cond delay="999"/>
                                          </p:stCondLst>
                                        </p:cTn>
                                        <p:tgtEl>
                                          <p:spTgt spid="6164"/>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1000"/>
                                        <p:tgtEl>
                                          <p:spTgt spid="6165"/>
                                        </p:tgtEl>
                                      </p:cBhvr>
                                    </p:animEffect>
                                    <p:set>
                                      <p:cBhvr>
                                        <p:cTn id="89" dur="1" fill="hold">
                                          <p:stCondLst>
                                            <p:cond delay="999"/>
                                          </p:stCondLst>
                                        </p:cTn>
                                        <p:tgtEl>
                                          <p:spTgt spid="616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1000"/>
                                        <p:tgtEl>
                                          <p:spTgt spid="6173"/>
                                        </p:tgtEl>
                                      </p:cBhvr>
                                    </p:animEffect>
                                    <p:set>
                                      <p:cBhvr>
                                        <p:cTn id="92" dur="1" fill="hold">
                                          <p:stCondLst>
                                            <p:cond delay="999"/>
                                          </p:stCondLst>
                                        </p:cTn>
                                        <p:tgtEl>
                                          <p:spTgt spid="6173"/>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1000"/>
                                        <p:tgtEl>
                                          <p:spTgt spid="6174"/>
                                        </p:tgtEl>
                                      </p:cBhvr>
                                    </p:animEffect>
                                    <p:set>
                                      <p:cBhvr>
                                        <p:cTn id="95" dur="1" fill="hold">
                                          <p:stCondLst>
                                            <p:cond delay="999"/>
                                          </p:stCondLst>
                                        </p:cTn>
                                        <p:tgtEl>
                                          <p:spTgt spid="6174"/>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3"/>
                                        </p:tgtEl>
                                        <p:attrNameLst>
                                          <p:attrName>style.visibility</p:attrName>
                                        </p:attrNameLst>
                                      </p:cBhvr>
                                      <p:to>
                                        <p:strVal val="visible"/>
                                      </p:to>
                                    </p:set>
                                    <p:animEffect transition="in" filter="fade">
                                      <p:cBhvr>
                                        <p:cTn id="9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156" grpId="0"/>
      <p:bldP spid="6157" grpId="0"/>
      <p:bldP spid="6159" grpId="0"/>
      <p:bldP spid="6160" grpId="0"/>
      <p:bldP spid="6172" grpId="0"/>
      <p:bldP spid="2" grpId="0" animBg="1"/>
      <p:bldP spid="4"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7"/>
          <p:cNvSpPr>
            <a:spLocks noChangeArrowheads="1"/>
          </p:cNvSpPr>
          <p:nvPr/>
        </p:nvSpPr>
        <p:spPr bwMode="auto">
          <a:xfrm>
            <a:off x="0" y="0"/>
            <a:ext cx="1295400" cy="68580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36866" name="Rectangle 2"/>
          <p:cNvSpPr>
            <a:spLocks noChangeArrowheads="1"/>
          </p:cNvSpPr>
          <p:nvPr/>
        </p:nvSpPr>
        <p:spPr bwMode="auto">
          <a:xfrm>
            <a:off x="3429000" y="1143000"/>
            <a:ext cx="5029200" cy="50292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36867" name="Rectangle 4"/>
          <p:cNvSpPr>
            <a:spLocks noChangeArrowheads="1"/>
          </p:cNvSpPr>
          <p:nvPr/>
        </p:nvSpPr>
        <p:spPr bwMode="auto">
          <a:xfrm>
            <a:off x="3421063" y="3652838"/>
            <a:ext cx="2519362" cy="2519362"/>
          </a:xfrm>
          <a:prstGeom prst="rect">
            <a:avLst/>
          </a:prstGeom>
          <a:noFill/>
          <a:ln w="82550">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36868" name="Rectangle 5"/>
          <p:cNvSpPr>
            <a:spLocks noChangeArrowheads="1"/>
          </p:cNvSpPr>
          <p:nvPr/>
        </p:nvSpPr>
        <p:spPr bwMode="auto">
          <a:xfrm>
            <a:off x="3421063" y="1138238"/>
            <a:ext cx="2519362" cy="2519362"/>
          </a:xfrm>
          <a:prstGeom prst="rect">
            <a:avLst/>
          </a:prstGeom>
          <a:noFill/>
          <a:ln w="82550">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36869" name="Rectangle 6"/>
          <p:cNvSpPr>
            <a:spLocks noChangeArrowheads="1"/>
          </p:cNvSpPr>
          <p:nvPr/>
        </p:nvSpPr>
        <p:spPr bwMode="auto">
          <a:xfrm>
            <a:off x="5935663" y="3652838"/>
            <a:ext cx="2519362" cy="2519362"/>
          </a:xfrm>
          <a:prstGeom prst="rect">
            <a:avLst/>
          </a:prstGeom>
          <a:noFill/>
          <a:ln w="82550">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36870" name="Rectangle 7"/>
          <p:cNvSpPr>
            <a:spLocks noChangeArrowheads="1"/>
          </p:cNvSpPr>
          <p:nvPr/>
        </p:nvSpPr>
        <p:spPr bwMode="auto">
          <a:xfrm>
            <a:off x="5935663" y="1138238"/>
            <a:ext cx="2519362" cy="2519362"/>
          </a:xfrm>
          <a:prstGeom prst="rect">
            <a:avLst/>
          </a:prstGeom>
          <a:noFill/>
          <a:ln w="82550">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33800" name="Text Box 8"/>
          <p:cNvSpPr txBox="1">
            <a:spLocks noChangeArrowheads="1"/>
          </p:cNvSpPr>
          <p:nvPr/>
        </p:nvSpPr>
        <p:spPr bwMode="auto">
          <a:xfrm rot="-5394771">
            <a:off x="496887" y="3157538"/>
            <a:ext cx="2665413"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AU" sz="3200">
                <a:solidFill>
                  <a:srgbClr val="00CC00"/>
                </a:solidFill>
              </a:rPr>
              <a:t>Motivation</a:t>
            </a:r>
            <a:endParaRPr lang="en-AU"/>
          </a:p>
        </p:txBody>
      </p:sp>
      <p:sp>
        <p:nvSpPr>
          <p:cNvPr id="36872" name="Text Box 9"/>
          <p:cNvSpPr txBox="1">
            <a:spLocks noChangeArrowheads="1"/>
          </p:cNvSpPr>
          <p:nvPr/>
        </p:nvSpPr>
        <p:spPr bwMode="auto">
          <a:xfrm>
            <a:off x="2054225" y="1981200"/>
            <a:ext cx="12192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a:t>Will do</a:t>
            </a:r>
          </a:p>
        </p:txBody>
      </p:sp>
      <p:sp>
        <p:nvSpPr>
          <p:cNvPr id="36873" name="Text Box 10"/>
          <p:cNvSpPr txBox="1">
            <a:spLocks noChangeArrowheads="1"/>
          </p:cNvSpPr>
          <p:nvPr/>
        </p:nvSpPr>
        <p:spPr bwMode="auto">
          <a:xfrm>
            <a:off x="2130425" y="4724400"/>
            <a:ext cx="1143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a:t>Won</a:t>
            </a:r>
            <a:r>
              <a:rPr lang="ja-JP" altLang="en-AU"/>
              <a:t>’</a:t>
            </a:r>
            <a:r>
              <a:rPr lang="en-AU" altLang="ja-JP"/>
              <a:t>t</a:t>
            </a:r>
            <a:endParaRPr lang="en-AU"/>
          </a:p>
        </p:txBody>
      </p:sp>
      <p:sp>
        <p:nvSpPr>
          <p:cNvPr id="33803" name="Text Box 11"/>
          <p:cNvSpPr txBox="1">
            <a:spLocks noChangeArrowheads="1"/>
          </p:cNvSpPr>
          <p:nvPr/>
        </p:nvSpPr>
        <p:spPr bwMode="auto">
          <a:xfrm>
            <a:off x="5102225" y="152400"/>
            <a:ext cx="1447800"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AU" sz="3200">
                <a:solidFill>
                  <a:srgbClr val="00CC00"/>
                </a:solidFill>
              </a:rPr>
              <a:t>Ability</a:t>
            </a:r>
            <a:endParaRPr lang="en-AU"/>
          </a:p>
        </p:txBody>
      </p:sp>
      <p:sp>
        <p:nvSpPr>
          <p:cNvPr id="36875" name="Text Box 12"/>
          <p:cNvSpPr txBox="1">
            <a:spLocks noChangeArrowheads="1"/>
          </p:cNvSpPr>
          <p:nvPr/>
        </p:nvSpPr>
        <p:spPr bwMode="auto">
          <a:xfrm>
            <a:off x="3883025" y="609600"/>
            <a:ext cx="12192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a:t>Can do</a:t>
            </a:r>
          </a:p>
        </p:txBody>
      </p:sp>
      <p:sp>
        <p:nvSpPr>
          <p:cNvPr id="36876" name="Text Box 13"/>
          <p:cNvSpPr txBox="1">
            <a:spLocks noChangeArrowheads="1"/>
          </p:cNvSpPr>
          <p:nvPr/>
        </p:nvSpPr>
        <p:spPr bwMode="auto">
          <a:xfrm>
            <a:off x="6550025" y="609600"/>
            <a:ext cx="16002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a:t>Can</a:t>
            </a:r>
            <a:r>
              <a:rPr lang="ja-JP" altLang="en-AU"/>
              <a:t>’</a:t>
            </a:r>
            <a:r>
              <a:rPr lang="en-AU" altLang="ja-JP"/>
              <a:t>t do</a:t>
            </a:r>
            <a:endParaRPr lang="en-AU"/>
          </a:p>
        </p:txBody>
      </p:sp>
      <p:sp>
        <p:nvSpPr>
          <p:cNvPr id="36877" name="Text Box 16"/>
          <p:cNvSpPr txBox="1">
            <a:spLocks noChangeArrowheads="1"/>
          </p:cNvSpPr>
          <p:nvPr/>
        </p:nvSpPr>
        <p:spPr bwMode="auto">
          <a:xfrm rot="-5400000">
            <a:off x="-2283618" y="2740818"/>
            <a:ext cx="5867400" cy="8239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AU" sz="4800">
                <a:solidFill>
                  <a:schemeClr val="bg1"/>
                </a:solidFill>
              </a:rPr>
              <a:t>Student Qualities</a:t>
            </a:r>
            <a:endParaRPr lang="en-AU">
              <a:solidFill>
                <a:schemeClr val="bg1"/>
              </a:solidFill>
            </a:endParaRPr>
          </a:p>
        </p:txBody>
      </p:sp>
      <p:pic>
        <p:nvPicPr>
          <p:cNvPr id="33815" name="Jonah's_contract.mov" descr="/Users/CSC/Desktop/UOWCourses/EDPP302/Week 3/Jonah's_contract.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533775" y="2362200"/>
            <a:ext cx="4800600" cy="2640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9" name="Rectangle 26"/>
          <p:cNvSpPr>
            <a:spLocks noGrp="1" noChangeArrowheads="1"/>
          </p:cNvSpPr>
          <p:nvPr>
            <p:ph type="title"/>
          </p:nvPr>
        </p:nvSpPr>
        <p:spPr>
          <a:xfrm>
            <a:off x="1371600" y="76200"/>
            <a:ext cx="1981200" cy="228600"/>
          </a:xfrm>
        </p:spPr>
        <p:txBody>
          <a:bodyPr/>
          <a:lstStyle/>
          <a:p>
            <a:pPr eaLnBrk="1" hangingPunct="1"/>
            <a:r>
              <a:rPr lang="en-AU" sz="800">
                <a:solidFill>
                  <a:schemeClr val="bg1"/>
                </a:solidFill>
                <a:latin typeface="Arial" charset="0"/>
                <a:ea typeface="ＭＳ Ｐゴシック" charset="0"/>
                <a:cs typeface="ＭＳ Ｐゴシック" charset="0"/>
              </a:rPr>
              <a:t>Jonah</a:t>
            </a:r>
            <a:endParaRPr lang="en-AU">
              <a:latin typeface="Arial" charset="0"/>
              <a:ea typeface="ＭＳ Ｐゴシック" charset="0"/>
              <a:cs typeface="ＭＳ Ｐゴシック" charset="0"/>
            </a:endParaRPr>
          </a:p>
        </p:txBody>
      </p:sp>
    </p:spTree>
    <p:extLst>
      <p:ext uri="{BB962C8B-B14F-4D97-AF65-F5344CB8AC3E}">
        <p14:creationId xmlns:p14="http://schemas.microsoft.com/office/powerpoint/2010/main" val="1767624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40033" fill="hold"/>
                                        <p:tgtEl>
                                          <p:spTgt spid="338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381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33815"/>
                                        </p:tgtEl>
                                      </p:cBhvr>
                                    </p:cmd>
                                  </p:childTnLst>
                                </p:cTn>
                              </p:par>
                            </p:childTnLst>
                          </p:cTn>
                        </p:par>
                      </p:childTnLst>
                    </p:cTn>
                  </p:par>
                </p:childTnLst>
              </p:cTn>
              <p:nextCondLst>
                <p:cond evt="onClick" delay="0">
                  <p:tgtEl>
                    <p:spTgt spid="33815"/>
                  </p:tgtEl>
                </p:cond>
              </p:nextCondLst>
            </p:seq>
            <p:video>
              <p:cMediaNode>
                <p:cTn id="12" fill="hold" display="0">
                  <p:stCondLst>
                    <p:cond delay="indefinite"/>
                  </p:stCondLst>
                  <p:endCondLst>
                    <p:cond evt="onNext" delay="0">
                      <p:tgtEl>
                        <p:sldTgt/>
                      </p:tgtEl>
                    </p:cond>
                    <p:cond evt="onPrev" delay="0">
                      <p:tgtEl>
                        <p:sldTgt/>
                      </p:tgtEl>
                    </p:cond>
                  </p:endCondLst>
                </p:cTn>
                <p:tgtEl>
                  <p:spTgt spid="33815"/>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1.2|1.2|0.9|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143</TotalTime>
  <Words>2075</Words>
  <Application>Microsoft Macintosh PowerPoint</Application>
  <PresentationFormat>On-screen Show (4:3)</PresentationFormat>
  <Paragraphs>446</Paragraphs>
  <Slides>36</Slides>
  <Notes>26</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Apple Casual</vt:lpstr>
      <vt:lpstr>Arial Black</vt:lpstr>
      <vt:lpstr>Arial Bold</vt:lpstr>
      <vt:lpstr>Calibri</vt:lpstr>
      <vt:lpstr>Helvetica</vt:lpstr>
      <vt:lpstr>ＭＳ Ｐゴシック</vt:lpstr>
      <vt:lpstr>ＭＳ 明朝</vt:lpstr>
      <vt:lpstr>Times New Roman</vt:lpstr>
      <vt:lpstr>Wingdings</vt:lpstr>
      <vt:lpstr>Arial</vt:lpstr>
      <vt:lpstr>Office Theme</vt:lpstr>
      <vt:lpstr>PowerPoint Presentation</vt:lpstr>
      <vt:lpstr>PowerPoint Presentation</vt:lpstr>
      <vt:lpstr>PowerPoint Presentation</vt:lpstr>
      <vt:lpstr>Palate</vt:lpstr>
      <vt:lpstr>Plan</vt:lpstr>
      <vt:lpstr>Framework</vt:lpstr>
      <vt:lpstr>Models</vt:lpstr>
      <vt:lpstr>Student qualities</vt:lpstr>
      <vt:lpstr>Jonah</vt:lpstr>
      <vt:lpstr>Overview of models</vt:lpstr>
      <vt:lpstr>Models continuum</vt:lpstr>
      <vt:lpstr>CDM - Therapport</vt:lpstr>
      <vt:lpstr>Session four</vt:lpstr>
      <vt:lpstr>Setting Limits – 5 steps</vt:lpstr>
      <vt:lpstr>Setting Limits – 5 steps</vt:lpstr>
      <vt:lpstr>PowerPoint Presentation</vt:lpstr>
      <vt:lpstr>Non-direct limit setting</vt:lpstr>
      <vt:lpstr>Tactical ignoring</vt:lpstr>
      <vt:lpstr>Gumnut cottage</vt:lpstr>
      <vt:lpstr>Empathic listening</vt:lpstr>
      <vt:lpstr>Empathic listening script</vt:lpstr>
      <vt:lpstr>Quick Guide to defiance</vt:lpstr>
      <vt:lpstr>Dummies guide cover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NSW DET</dc:creator>
  <cp:lastModifiedBy>Handley, Ray</cp:lastModifiedBy>
  <cp:revision>16</cp:revision>
  <dcterms:created xsi:type="dcterms:W3CDTF">2014-08-01T05:21:06Z</dcterms:created>
  <dcterms:modified xsi:type="dcterms:W3CDTF">2017-07-31T05:30:16Z</dcterms:modified>
</cp:coreProperties>
</file>