
<file path=[Content_Types].xml><?xml version="1.0" encoding="utf-8"?>
<Types xmlns="http://schemas.openxmlformats.org/package/2006/content-types">
  <Default Extension="xml" ContentType="application/xml"/>
  <Default Extension="jpeg" ContentType="image/jpeg"/>
  <Default Extension="m4v" ContentType="video/unknown"/>
  <Default Extension="mp3" ContentType="audio/mpeg"/>
  <Default Extension="JPG" ContentType="image/jpeg"/>
  <Default Extension="rels" ContentType="application/vnd.openxmlformats-package.relationships+xml"/>
  <Default Extension="mov" ContentType="video/quicktime"/>
  <Default Extension="gif" ContentType="image/gif"/>
  <Default Extension="png" ContentType="image/png"/>
  <Default Extension="bin"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75" r:id="rId2"/>
    <p:sldId id="376" r:id="rId3"/>
    <p:sldId id="364" r:id="rId4"/>
    <p:sldId id="377" r:id="rId5"/>
    <p:sldId id="378" r:id="rId6"/>
    <p:sldId id="258" r:id="rId7"/>
    <p:sldId id="302" r:id="rId8"/>
    <p:sldId id="285" r:id="rId9"/>
    <p:sldId id="379" r:id="rId10"/>
    <p:sldId id="346" r:id="rId11"/>
    <p:sldId id="347" r:id="rId12"/>
    <p:sldId id="348" r:id="rId13"/>
    <p:sldId id="349" r:id="rId14"/>
    <p:sldId id="350" r:id="rId15"/>
    <p:sldId id="351" r:id="rId16"/>
    <p:sldId id="352" r:id="rId17"/>
    <p:sldId id="380" r:id="rId18"/>
    <p:sldId id="353" r:id="rId19"/>
    <p:sldId id="354" r:id="rId20"/>
    <p:sldId id="355" r:id="rId21"/>
    <p:sldId id="356" r:id="rId22"/>
    <p:sldId id="357" r:id="rId23"/>
    <p:sldId id="358" r:id="rId24"/>
    <p:sldId id="359" r:id="rId25"/>
    <p:sldId id="360" r:id="rId26"/>
    <p:sldId id="361" r:id="rId27"/>
    <p:sldId id="362" r:id="rId28"/>
    <p:sldId id="363" r:id="rId29"/>
    <p:sldId id="319" r:id="rId30"/>
    <p:sldId id="382" r:id="rId31"/>
    <p:sldId id="381" r:id="rId32"/>
    <p:sldId id="365" r:id="rId33"/>
    <p:sldId id="366" r:id="rId34"/>
    <p:sldId id="367" r:id="rId35"/>
    <p:sldId id="368" r:id="rId36"/>
    <p:sldId id="369" r:id="rId37"/>
    <p:sldId id="370" r:id="rId38"/>
    <p:sldId id="371" r:id="rId39"/>
    <p:sldId id="372" r:id="rId40"/>
    <p:sldId id="391" r:id="rId41"/>
    <p:sldId id="392" r:id="rId42"/>
    <p:sldId id="270" r:id="rId43"/>
    <p:sldId id="373" r:id="rId44"/>
    <p:sldId id="374" r:id="rId45"/>
  </p:sldIdLst>
  <p:sldSz cx="9144000" cy="6858000" type="screen4x3"/>
  <p:notesSz cx="6858000" cy="9144000"/>
  <p:defaultTextStyle>
    <a:defPPr>
      <a:defRPr lang="en-AU"/>
    </a:defPPr>
    <a:lvl1pPr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FCC00"/>
    <a:srgbClr val="FFFF00"/>
    <a:srgbClr val="FA931D"/>
    <a:srgbClr val="FAFAFA"/>
    <a:srgbClr val="FF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11" autoAdjust="0"/>
    <p:restoredTop sz="94669"/>
  </p:normalViewPr>
  <p:slideViewPr>
    <p:cSldViewPr>
      <p:cViewPr>
        <p:scale>
          <a:sx n="100" d="100"/>
          <a:sy n="100" d="100"/>
        </p:scale>
        <p:origin x="-2144" y="-9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27463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spAutoFit/>
          </a:bodyPr>
          <a:lstStyle>
            <a:lvl1pPr>
              <a:defRPr sz="1200" smtClean="0">
                <a:cs typeface="+mn-cs"/>
              </a:defRPr>
            </a:lvl1pPr>
          </a:lstStyle>
          <a:p>
            <a:pPr>
              <a:defRPr/>
            </a:pPr>
            <a:endParaRPr lang="en-AU"/>
          </a:p>
        </p:txBody>
      </p:sp>
      <p:sp>
        <p:nvSpPr>
          <p:cNvPr id="113667" name="Rectangle 3"/>
          <p:cNvSpPr>
            <a:spLocks noGrp="1" noChangeArrowheads="1"/>
          </p:cNvSpPr>
          <p:nvPr>
            <p:ph type="dt" sz="quarter" idx="1"/>
          </p:nvPr>
        </p:nvSpPr>
        <p:spPr bwMode="auto">
          <a:xfrm>
            <a:off x="3886200" y="0"/>
            <a:ext cx="2971800" cy="27463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spAutoFit/>
          </a:bodyPr>
          <a:lstStyle>
            <a:lvl1pPr algn="r">
              <a:defRPr sz="1200" smtClean="0">
                <a:cs typeface="+mn-cs"/>
              </a:defRPr>
            </a:lvl1pPr>
          </a:lstStyle>
          <a:p>
            <a:pPr>
              <a:defRPr/>
            </a:pPr>
            <a:endParaRPr lang="en-AU"/>
          </a:p>
        </p:txBody>
      </p:sp>
      <p:sp>
        <p:nvSpPr>
          <p:cNvPr id="113668" name="Rectangle 4"/>
          <p:cNvSpPr>
            <a:spLocks noGrp="1" noChangeArrowheads="1"/>
          </p:cNvSpPr>
          <p:nvPr>
            <p:ph type="ftr" sz="quarter" idx="2"/>
          </p:nvPr>
        </p:nvSpPr>
        <p:spPr bwMode="auto">
          <a:xfrm>
            <a:off x="0" y="8869363"/>
            <a:ext cx="2971800" cy="27463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spAutoFit/>
          </a:bodyPr>
          <a:lstStyle>
            <a:lvl1pPr>
              <a:defRPr sz="1200" smtClean="0">
                <a:cs typeface="+mn-cs"/>
              </a:defRPr>
            </a:lvl1pPr>
          </a:lstStyle>
          <a:p>
            <a:pPr>
              <a:defRPr/>
            </a:pPr>
            <a:endParaRPr lang="en-AU"/>
          </a:p>
        </p:txBody>
      </p:sp>
      <p:sp>
        <p:nvSpPr>
          <p:cNvPr id="113669" name="Rectangle 5"/>
          <p:cNvSpPr>
            <a:spLocks noGrp="1" noChangeArrowheads="1"/>
          </p:cNvSpPr>
          <p:nvPr>
            <p:ph type="sldNum" sz="quarter" idx="3"/>
          </p:nvPr>
        </p:nvSpPr>
        <p:spPr bwMode="auto">
          <a:xfrm>
            <a:off x="3886200" y="8869363"/>
            <a:ext cx="2971800" cy="27463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spAutoFit/>
          </a:bodyPr>
          <a:lstStyle>
            <a:lvl1pPr algn="r">
              <a:defRPr sz="1200" smtClean="0">
                <a:cs typeface="+mn-cs"/>
              </a:defRPr>
            </a:lvl1pPr>
          </a:lstStyle>
          <a:p>
            <a:pPr>
              <a:defRPr/>
            </a:pPr>
            <a:fld id="{33A55672-5E33-3D4A-89E1-EAE630CFE783}" type="slidenum">
              <a:rPr lang="en-AU"/>
              <a:pPr>
                <a:defRPr/>
              </a:pPr>
              <a:t>‹#›</a:t>
            </a:fld>
            <a:endParaRPr lang="en-AU"/>
          </a:p>
        </p:txBody>
      </p:sp>
    </p:spTree>
    <p:extLst>
      <p:ext uri="{BB962C8B-B14F-4D97-AF65-F5344CB8AC3E}">
        <p14:creationId xmlns:p14="http://schemas.microsoft.com/office/powerpoint/2010/main" val="3587415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cs typeface="+mn-cs"/>
              </a:defRPr>
            </a:lvl1pPr>
          </a:lstStyle>
          <a:p>
            <a:pPr>
              <a:defRPr/>
            </a:pPr>
            <a:endParaRPr lang="en-AU"/>
          </a:p>
        </p:txBody>
      </p:sp>
      <p:sp>
        <p:nvSpPr>
          <p:cNvPr id="21507"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cs typeface="+mn-cs"/>
              </a:defRPr>
            </a:lvl1pPr>
          </a:lstStyle>
          <a:p>
            <a:pPr>
              <a:defRPr/>
            </a:pPr>
            <a:endParaRPr lang="en-AU"/>
          </a:p>
        </p:txBody>
      </p:sp>
      <p:sp>
        <p:nvSpPr>
          <p:cNvPr id="21508" name="Rectangle 4"/>
          <p:cNvSpPr>
            <a:spLocks noGrp="1" noRot="1" noChangeAspect="1" noChangeArrowheads="1" noTextEdit="1"/>
          </p:cNvSpPr>
          <p:nvPr>
            <p:ph type="sldImg" idx="2"/>
          </p:nvPr>
        </p:nvSpPr>
        <p:spPr bwMode="auto">
          <a:xfrm>
            <a:off x="1144588"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cs typeface="+mn-cs"/>
              </a:defRPr>
            </a:lvl1pPr>
          </a:lstStyle>
          <a:p>
            <a:pPr>
              <a:defRPr/>
            </a:pPr>
            <a:endParaRPr lang="en-AU"/>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cs typeface="+mn-cs"/>
              </a:defRPr>
            </a:lvl1pPr>
          </a:lstStyle>
          <a:p>
            <a:pPr>
              <a:defRPr/>
            </a:pPr>
            <a:fld id="{219136E2-E60A-0E4F-9599-F5DD146A4B39}" type="slidenum">
              <a:rPr lang="en-AU"/>
              <a:pPr>
                <a:defRPr/>
              </a:pPr>
              <a:t>‹#›</a:t>
            </a:fld>
            <a:endParaRPr lang="en-AU"/>
          </a:p>
        </p:txBody>
      </p:sp>
    </p:spTree>
    <p:extLst>
      <p:ext uri="{BB962C8B-B14F-4D97-AF65-F5344CB8AC3E}">
        <p14:creationId xmlns:p14="http://schemas.microsoft.com/office/powerpoint/2010/main" val="2168760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C2A81-7F86-7F4F-9AD5-FF55B70A241E}" type="slidenum">
              <a:rPr lang="en-US" smtClean="0"/>
              <a:t>4</a:t>
            </a:fld>
            <a:endParaRPr lang="en-US"/>
          </a:p>
        </p:txBody>
      </p:sp>
    </p:spTree>
    <p:extLst>
      <p:ext uri="{BB962C8B-B14F-4D97-AF65-F5344CB8AC3E}">
        <p14:creationId xmlns:p14="http://schemas.microsoft.com/office/powerpoint/2010/main" val="3148554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D947EA-00DD-874C-8966-445E670C55B2}" type="slidenum">
              <a:rPr lang="en-AU" sz="1200"/>
              <a:pPr/>
              <a:t>14</a:t>
            </a:fld>
            <a:endParaRPr lang="en-AU" sz="1200"/>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2A853B-E6F3-3241-92C7-F0B92CE4F032}" type="slidenum">
              <a:rPr lang="en-AU" sz="1200"/>
              <a:pPr/>
              <a:t>15</a:t>
            </a:fld>
            <a:endParaRPr lang="en-AU" sz="1200"/>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673CEA-1F62-C843-ACAC-EA592139ED17}" type="slidenum">
              <a:rPr lang="en-AU" sz="1200"/>
              <a:pPr/>
              <a:t>16</a:t>
            </a:fld>
            <a:endParaRPr lang="en-AU" sz="1200"/>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FC3E40-5352-944C-B500-141AD167FB75}" type="slidenum">
              <a:rPr lang="en-AU"/>
              <a:pPr>
                <a:defRPr/>
              </a:pPr>
              <a:t>17</a:t>
            </a:fld>
            <a:endParaRPr lang="en-AU"/>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0FDE76-F1A5-A14F-AFDD-603906F729ED}" type="slidenum">
              <a:rPr lang="en-AU" sz="1200"/>
              <a:pPr/>
              <a:t>18</a:t>
            </a:fld>
            <a:endParaRPr lang="en-AU" sz="1200"/>
          </a:p>
        </p:txBody>
      </p:sp>
      <p:sp>
        <p:nvSpPr>
          <p:cNvPr id="112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AC2D44-CA64-514D-9986-ECBFFCF9111F}" type="slidenum">
              <a:rPr lang="en-AU" sz="1200"/>
              <a:pPr/>
              <a:t>19</a:t>
            </a:fld>
            <a:endParaRPr lang="en-AU" sz="1200"/>
          </a:p>
        </p:txBody>
      </p:sp>
      <p:sp>
        <p:nvSpPr>
          <p:cNvPr id="133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06E0EC-D369-0546-BC03-CF04440021C7}" type="slidenum">
              <a:rPr lang="en-AU" sz="1200"/>
              <a:pPr/>
              <a:t>20</a:t>
            </a:fld>
            <a:endParaRPr lang="en-AU" sz="1200"/>
          </a:p>
        </p:txBody>
      </p:sp>
      <p:sp>
        <p:nvSpPr>
          <p:cNvPr id="133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7E6603-1DB5-AD4F-AB43-920633B18978}" type="slidenum">
              <a:rPr lang="en-AU" sz="1200"/>
              <a:pPr/>
              <a:t>21</a:t>
            </a:fld>
            <a:endParaRPr lang="en-AU" sz="1200"/>
          </a:p>
        </p:txBody>
      </p:sp>
      <p:sp>
        <p:nvSpPr>
          <p:cNvPr id="133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7C3A61-BFB9-D249-9A87-EF97A1AF006E}" type="slidenum">
              <a:rPr lang="en-AU" sz="1200"/>
              <a:pPr/>
              <a:t>22</a:t>
            </a:fld>
            <a:endParaRPr lang="en-AU" sz="1200"/>
          </a:p>
        </p:txBody>
      </p:sp>
      <p:sp>
        <p:nvSpPr>
          <p:cNvPr id="15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1FFC1F-A643-E944-A106-3EDCAFA8ED7B}" type="slidenum">
              <a:rPr lang="en-AU" sz="1200"/>
              <a:pPr/>
              <a:t>23</a:t>
            </a:fld>
            <a:endParaRPr lang="en-AU" sz="1200"/>
          </a:p>
        </p:txBody>
      </p:sp>
      <p:sp>
        <p:nvSpPr>
          <p:cNvPr id="15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FC3E40-5352-944C-B500-141AD167FB75}" type="slidenum">
              <a:rPr lang="en-AU"/>
              <a:pPr>
                <a:defRPr/>
              </a:pPr>
              <a:t>6</a:t>
            </a:fld>
            <a:endParaRPr lang="en-AU"/>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B712F0-DFC7-FD45-AB4A-46DBC42EC2CE}" type="slidenum">
              <a:rPr lang="en-AU" sz="1200"/>
              <a:pPr/>
              <a:t>24</a:t>
            </a:fld>
            <a:endParaRPr lang="en-AU" sz="1200"/>
          </a:p>
        </p:txBody>
      </p:sp>
      <p:sp>
        <p:nvSpPr>
          <p:cNvPr id="15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6B3680-94F0-0243-B3A0-63E2DB7FC325}" type="slidenum">
              <a:rPr lang="en-AU" sz="1200"/>
              <a:pPr/>
              <a:t>25</a:t>
            </a:fld>
            <a:endParaRPr lang="en-AU" sz="1200"/>
          </a:p>
        </p:txBody>
      </p:sp>
      <p:sp>
        <p:nvSpPr>
          <p:cNvPr id="15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9BF49C-5089-FC40-9257-D91FE92E2ED6}" type="slidenum">
              <a:rPr lang="en-AU" sz="1200"/>
              <a:pPr/>
              <a:t>26</a:t>
            </a:fld>
            <a:endParaRPr lang="en-AU" sz="1200"/>
          </a:p>
        </p:txBody>
      </p:sp>
      <p:sp>
        <p:nvSpPr>
          <p:cNvPr id="15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9BEAF1-B70A-2648-8502-8BFCB6D8CBF6}" type="slidenum">
              <a:rPr lang="en-AU" sz="1200"/>
              <a:pPr/>
              <a:t>27</a:t>
            </a:fld>
            <a:endParaRPr lang="en-AU" sz="1200"/>
          </a:p>
        </p:txBody>
      </p:sp>
      <p:sp>
        <p:nvSpPr>
          <p:cNvPr id="15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699DC7-63ED-204D-B0F8-AC778CBA5875}" type="slidenum">
              <a:rPr lang="en-AU" sz="1200"/>
              <a:pPr/>
              <a:t>28</a:t>
            </a:fld>
            <a:endParaRPr lang="en-AU" sz="1200"/>
          </a:p>
        </p:txBody>
      </p:sp>
      <p:sp>
        <p:nvSpPr>
          <p:cNvPr id="15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464963-7D33-4444-9D6A-BC17420B7D20}" type="slidenum">
              <a:rPr lang="en-AU"/>
              <a:pPr>
                <a:defRPr/>
              </a:pPr>
              <a:t>29</a:t>
            </a:fld>
            <a:endParaRPr lang="en-AU"/>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FC3E40-5352-944C-B500-141AD167FB75}" type="slidenum">
              <a:rPr lang="en-AU"/>
              <a:pPr>
                <a:defRPr/>
              </a:pPr>
              <a:t>31</a:t>
            </a:fld>
            <a:endParaRPr lang="en-AU"/>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F7BCA-6F72-344F-A240-6FB4DA32BA89}" type="slidenum">
              <a:rPr lang="en-AU"/>
              <a:pPr/>
              <a:t>32</a:t>
            </a:fld>
            <a:endParaRPr lang="en-AU"/>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713B9-650B-7C4D-B456-74EAB78D2860}" type="slidenum">
              <a:rPr lang="en-AU"/>
              <a:pPr/>
              <a:t>33</a:t>
            </a:fld>
            <a:endParaRPr lang="en-AU"/>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CF46B-D8B1-1D49-A7E7-2679723A6B19}" type="slidenum">
              <a:rPr lang="en-AU"/>
              <a:pPr/>
              <a:t>34</a:t>
            </a:fld>
            <a:endParaRPr lang="en-AU"/>
          </a:p>
        </p:txBody>
      </p:sp>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DD45F6-AA41-7E47-B496-E2D5DD7ECA9E}" type="slidenum">
              <a:rPr lang="en-AU"/>
              <a:pPr>
                <a:defRPr/>
              </a:pPr>
              <a:t>7</a:t>
            </a:fld>
            <a:endParaRPr lang="en-AU"/>
          </a:p>
        </p:txBody>
      </p:sp>
      <p:sp>
        <p:nvSpPr>
          <p:cNvPr id="10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74603C-28BE-A04E-8E3C-6B07192B614C}" type="slidenum">
              <a:rPr lang="en-AU"/>
              <a:pPr/>
              <a:t>35</a:t>
            </a:fld>
            <a:endParaRPr lang="en-AU"/>
          </a:p>
        </p:txBody>
      </p:sp>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F3451-6AF9-AF4A-9079-FA58E27F28E9}" type="slidenum">
              <a:rPr lang="en-AU"/>
              <a:pPr/>
              <a:t>36</a:t>
            </a:fld>
            <a:endParaRPr lang="en-AU"/>
          </a:p>
        </p:txBody>
      </p:sp>
      <p:sp>
        <p:nvSpPr>
          <p:cNvPr id="13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79FC4-54CA-6441-9295-FF5A8A6819BF}" type="slidenum">
              <a:rPr lang="en-AU"/>
              <a:pPr/>
              <a:t>37</a:t>
            </a:fld>
            <a:endParaRPr lang="en-AU"/>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4D07E-7297-E445-A8EE-16D6B21E1EF6}" type="slidenum">
              <a:rPr lang="en-AU"/>
              <a:pPr/>
              <a:t>38</a:t>
            </a:fld>
            <a:endParaRPr lang="en-AU"/>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1B38B-AC62-3842-9BC3-E1F6A95F4D2F}" type="slidenum">
              <a:rPr lang="en-AU"/>
              <a:pPr/>
              <a:t>39</a:t>
            </a:fld>
            <a:endParaRPr lang="en-AU"/>
          </a:p>
        </p:txBody>
      </p:sp>
      <p:sp>
        <p:nvSpPr>
          <p:cNvPr id="14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F6FFEC-3FD7-4843-9CBE-D616D5797028}" type="slidenum">
              <a:rPr lang="en-AU"/>
              <a:pPr>
                <a:defRPr/>
              </a:pPr>
              <a:t>42</a:t>
            </a:fld>
            <a:endParaRPr lang="en-AU"/>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C4DC2-049E-514F-AD64-9BB9006C5F59}" type="slidenum">
              <a:rPr lang="en-AU"/>
              <a:pPr/>
              <a:t>43</a:t>
            </a:fld>
            <a:endParaRPr lang="en-AU"/>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BCA2DF-A52A-ED46-A280-C881F6F4E418}" type="slidenum">
              <a:rPr lang="en-AU"/>
              <a:pPr/>
              <a:t>44</a:t>
            </a:fld>
            <a:endParaRPr lang="en-AU"/>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6BEB62-1D8C-904E-8017-476AEF24A5C1}" type="slidenum">
              <a:rPr lang="en-AU"/>
              <a:pPr>
                <a:defRPr/>
              </a:pPr>
              <a:t>8</a:t>
            </a:fld>
            <a:endParaRPr lang="en-AU"/>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eaLnBrk="1" hangingPunct="1">
              <a:defRPr/>
            </a:pPr>
            <a:r>
              <a:rPr lang="en-AU" smtClean="0">
                <a:cs typeface="+mn-cs"/>
              </a:rPr>
              <a:t>This is just an additional model not covered in the CPI notes and manual.  It highlights the difference level of staff involvement or action depending of the position on the crisis cycle.  When nonviolent physical intervention is used the clients loses almost total control over their actions - although this can be quickly changed as they calm down and move with either back to a defensive position or on towards tension reduction.</a:t>
            </a:r>
          </a:p>
          <a:p>
            <a:pPr eaLnBrk="1" hangingPunct="1">
              <a:defRPr/>
            </a:pPr>
            <a:endParaRPr lang="en-AU"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FC3E40-5352-944C-B500-141AD167FB75}" type="slidenum">
              <a:rPr lang="en-AU"/>
              <a:pPr>
                <a:defRPr/>
              </a:pPr>
              <a:t>9</a:t>
            </a:fld>
            <a:endParaRPr lang="en-AU"/>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372C22-CA29-2B4C-805B-819AF377CFAF}" type="slidenum">
              <a:rPr lang="en-AU" sz="1200"/>
              <a:pPr/>
              <a:t>10</a:t>
            </a:fld>
            <a:endParaRPr lang="en-AU" sz="1200"/>
          </a:p>
        </p:txBody>
      </p:sp>
      <p:sp>
        <p:nvSpPr>
          <p:cNvPr id="71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5152C3-92F2-384D-88B5-982408264116}" type="slidenum">
              <a:rPr lang="en-AU" sz="1200"/>
              <a:pPr/>
              <a:t>11</a:t>
            </a:fld>
            <a:endParaRPr lang="en-AU" sz="1200"/>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5C407E-5F17-294A-99C4-C2CA4383280B}" type="slidenum">
              <a:rPr lang="en-AU" sz="1200"/>
              <a:pPr/>
              <a:t>12</a:t>
            </a:fld>
            <a:endParaRPr lang="en-AU" sz="1200"/>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06EAD2-5288-ED47-B1B0-CFACD2B1A533}" type="slidenum">
              <a:rPr lang="en-AU" sz="1200"/>
              <a:pPr/>
              <a:t>13</a:t>
            </a:fld>
            <a:endParaRPr lang="en-AU" sz="1200"/>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A3108351-52A4-1447-916F-9EEE0C07F805}" type="slidenum">
              <a:rPr lang="en-AU"/>
              <a:pPr>
                <a:defRPr/>
              </a:pPr>
              <a:t>‹#›</a:t>
            </a:fld>
            <a:endParaRPr lang="en-AU"/>
          </a:p>
        </p:txBody>
      </p:sp>
    </p:spTree>
    <p:extLst>
      <p:ext uri="{BB962C8B-B14F-4D97-AF65-F5344CB8AC3E}">
        <p14:creationId xmlns:p14="http://schemas.microsoft.com/office/powerpoint/2010/main" val="362792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61270A37-718C-3D44-844C-CD790544EFCA}" type="slidenum">
              <a:rPr lang="en-AU"/>
              <a:pPr>
                <a:defRPr/>
              </a:pPr>
              <a:t>‹#›</a:t>
            </a:fld>
            <a:endParaRPr lang="en-AU"/>
          </a:p>
        </p:txBody>
      </p:sp>
    </p:spTree>
    <p:extLst>
      <p:ext uri="{BB962C8B-B14F-4D97-AF65-F5344CB8AC3E}">
        <p14:creationId xmlns:p14="http://schemas.microsoft.com/office/powerpoint/2010/main" val="67131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899D2B6E-13A9-6345-BE95-6DD78B9DA4FC}" type="slidenum">
              <a:rPr lang="en-AU"/>
              <a:pPr>
                <a:defRPr/>
              </a:pPr>
              <a:t>‹#›</a:t>
            </a:fld>
            <a:endParaRPr lang="en-AU"/>
          </a:p>
        </p:txBody>
      </p:sp>
    </p:spTree>
    <p:extLst>
      <p:ext uri="{BB962C8B-B14F-4D97-AF65-F5344CB8AC3E}">
        <p14:creationId xmlns:p14="http://schemas.microsoft.com/office/powerpoint/2010/main" val="287081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EEF3BFB7-2A2B-E54C-AA41-BBE614DAB881}" type="slidenum">
              <a:rPr lang="en-AU"/>
              <a:pPr>
                <a:defRPr/>
              </a:pPr>
              <a:t>‹#›</a:t>
            </a:fld>
            <a:endParaRPr lang="en-AU"/>
          </a:p>
        </p:txBody>
      </p:sp>
    </p:spTree>
    <p:extLst>
      <p:ext uri="{BB962C8B-B14F-4D97-AF65-F5344CB8AC3E}">
        <p14:creationId xmlns:p14="http://schemas.microsoft.com/office/powerpoint/2010/main" val="336049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296D162-ACAE-754F-A1F5-0864D9DF4A58}" type="slidenum">
              <a:rPr lang="en-AU"/>
              <a:pPr>
                <a:defRPr/>
              </a:pPr>
              <a:t>‹#›</a:t>
            </a:fld>
            <a:endParaRPr lang="en-AU"/>
          </a:p>
        </p:txBody>
      </p:sp>
    </p:spTree>
    <p:extLst>
      <p:ext uri="{BB962C8B-B14F-4D97-AF65-F5344CB8AC3E}">
        <p14:creationId xmlns:p14="http://schemas.microsoft.com/office/powerpoint/2010/main" val="242223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599ADED6-F18E-AE44-AED8-D8E0C5FC54C3}" type="slidenum">
              <a:rPr lang="en-AU"/>
              <a:pPr>
                <a:defRPr/>
              </a:pPr>
              <a:t>‹#›</a:t>
            </a:fld>
            <a:endParaRPr lang="en-AU"/>
          </a:p>
        </p:txBody>
      </p:sp>
    </p:spTree>
    <p:extLst>
      <p:ext uri="{BB962C8B-B14F-4D97-AF65-F5344CB8AC3E}">
        <p14:creationId xmlns:p14="http://schemas.microsoft.com/office/powerpoint/2010/main" val="79124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277DD3FA-69CD-384F-BE4C-F5069F3B8C8E}" type="slidenum">
              <a:rPr lang="en-AU"/>
              <a:pPr>
                <a:defRPr/>
              </a:pPr>
              <a:t>‹#›</a:t>
            </a:fld>
            <a:endParaRPr lang="en-AU"/>
          </a:p>
        </p:txBody>
      </p:sp>
    </p:spTree>
    <p:extLst>
      <p:ext uri="{BB962C8B-B14F-4D97-AF65-F5344CB8AC3E}">
        <p14:creationId xmlns:p14="http://schemas.microsoft.com/office/powerpoint/2010/main" val="101977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ACF90FA1-1F23-374A-A403-CA1F26C96285}" type="slidenum">
              <a:rPr lang="en-AU"/>
              <a:pPr>
                <a:defRPr/>
              </a:pPr>
              <a:t>‹#›</a:t>
            </a:fld>
            <a:endParaRPr lang="en-AU"/>
          </a:p>
        </p:txBody>
      </p:sp>
    </p:spTree>
    <p:extLst>
      <p:ext uri="{BB962C8B-B14F-4D97-AF65-F5344CB8AC3E}">
        <p14:creationId xmlns:p14="http://schemas.microsoft.com/office/powerpoint/2010/main" val="203050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76BFAEF5-9316-1A4D-B7BD-BA7E4FACC4AC}" type="slidenum">
              <a:rPr lang="en-AU"/>
              <a:pPr>
                <a:defRPr/>
              </a:pPr>
              <a:t>‹#›</a:t>
            </a:fld>
            <a:endParaRPr lang="en-AU"/>
          </a:p>
        </p:txBody>
      </p:sp>
    </p:spTree>
    <p:extLst>
      <p:ext uri="{BB962C8B-B14F-4D97-AF65-F5344CB8AC3E}">
        <p14:creationId xmlns:p14="http://schemas.microsoft.com/office/powerpoint/2010/main" val="2674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E8BB15C4-8637-6C41-8773-358BA7EACED2}" type="slidenum">
              <a:rPr lang="en-AU"/>
              <a:pPr>
                <a:defRPr/>
              </a:pPr>
              <a:t>‹#›</a:t>
            </a:fld>
            <a:endParaRPr lang="en-AU"/>
          </a:p>
        </p:txBody>
      </p:sp>
    </p:spTree>
    <p:extLst>
      <p:ext uri="{BB962C8B-B14F-4D97-AF65-F5344CB8AC3E}">
        <p14:creationId xmlns:p14="http://schemas.microsoft.com/office/powerpoint/2010/main" val="400404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5764AD9D-DA48-5642-8C49-139900D73ADD}" type="slidenum">
              <a:rPr lang="en-AU"/>
              <a:pPr>
                <a:defRPr/>
              </a:pPr>
              <a:t>‹#›</a:t>
            </a:fld>
            <a:endParaRPr lang="en-AU"/>
          </a:p>
        </p:txBody>
      </p:sp>
    </p:spTree>
    <p:extLst>
      <p:ext uri="{BB962C8B-B14F-4D97-AF65-F5344CB8AC3E}">
        <p14:creationId xmlns:p14="http://schemas.microsoft.com/office/powerpoint/2010/main" val="27371771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smtClean="0">
                <a:cs typeface="+mn-cs"/>
              </a:defRPr>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smtClean="0">
                <a:cs typeface="+mn-cs"/>
              </a:defRPr>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cs typeface="+mn-cs"/>
              </a:defRPr>
            </a:lvl1pPr>
          </a:lstStyle>
          <a:p>
            <a:pPr>
              <a:defRPr/>
            </a:pPr>
            <a:fld id="{7A64A029-2832-CF4B-9CFB-5E4A421FB12D}"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slide" Target="slide13.xml"/><Relationship Id="rId5" Type="http://schemas.openxmlformats.org/officeDocument/2006/relationships/slide" Target="slide16.xml"/><Relationship Id="rId6" Type="http://schemas.openxmlformats.org/officeDocument/2006/relationships/slide" Target="slide15.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slide" Target="slide13.xml"/><Relationship Id="rId5" Type="http://schemas.openxmlformats.org/officeDocument/2006/relationships/slide" Target="slide16.xml"/><Relationship Id="rId6" Type="http://schemas.openxmlformats.org/officeDocument/2006/relationships/slide" Target="slide15.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14.xml"/><Relationship Id="rId5" Type="http://schemas.openxmlformats.org/officeDocument/2006/relationships/slide" Target="slide16.xml"/><Relationship Id="rId6" Type="http://schemas.openxmlformats.org/officeDocument/2006/relationships/slide" Target="slide15.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13.xml"/><Relationship Id="rId5" Type="http://schemas.openxmlformats.org/officeDocument/2006/relationships/slide" Target="slide16.xml"/><Relationship Id="rId6" Type="http://schemas.openxmlformats.org/officeDocument/2006/relationships/slide" Target="slide15.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14.xml"/><Relationship Id="rId5" Type="http://schemas.openxmlformats.org/officeDocument/2006/relationships/slide" Target="slide13.xml"/><Relationship Id="rId6" Type="http://schemas.openxmlformats.org/officeDocument/2006/relationships/slide" Target="slide16.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14.xml"/><Relationship Id="rId5" Type="http://schemas.openxmlformats.org/officeDocument/2006/relationships/slide" Target="slide13.xml"/><Relationship Id="rId6" Type="http://schemas.openxmlformats.org/officeDocument/2006/relationships/slide" Target="slide15.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fredjones.com/Positive_Discipline/Discipline_Ch18.html"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fredjones.com/Positive_Discipline/Discipline_Ch18.html"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fredjones.com/Positive_Discipline/Discipline_Ch18.html"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gif"/></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png"/><Relationship Id="rId5" Type="http://schemas.openxmlformats.org/officeDocument/2006/relationships/image" Target="file://localhost/Users/CSC/Desktop/eyes.png"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file://localhost/Users/CSC/Desktop/eyes.png" TargetMode="Externa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file://localhost/Users/CSC/Documents/Conferences/AASE%20Darwin%20Conference/Darwin%20Presentation/AASEDarwin_images/footsteps.png" TargetMode="External"/><Relationship Id="rId6" Type="http://schemas.openxmlformats.org/officeDocument/2006/relationships/image" Target="../media/image13.png"/><Relationship Id="rId7" Type="http://schemas.openxmlformats.org/officeDocument/2006/relationships/image" Target="file://localhost/Users/CSC/Desktop/eyes.png" TargetMode="Externa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file://localhost/Users/CSC/Documents/Conferences/AASE%20Darwin%20Conference/Darwin%20Presentation/AASEDarwin_images/footsteps.png" TargetMode="External"/><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file://localhost/Users/CSC/Documents/Conferences/AASE%20Darwin%20Conference/Darwin%20Presentation/AASEDarwin_images/footsteps.png" TargetMode="External"/><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file://localhost/Users/CSC/Documents/Conferences/AASE%20Darwin%20Conference/Darwin%20Presentation/AASEDarwin_images/footsteps.png" TargetMode="External"/><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7.png"/><Relationship Id="rId1" Type="http://schemas.microsoft.com/office/2007/relationships/media" Target="../media/media2.mov"/><Relationship Id="rId2" Type="http://schemas.openxmlformats.org/officeDocument/2006/relationships/video" Target="../media/media2.mov"/></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hyperlink" Target="http://www.behavioradvisor.com/AssertiveDiscipline.html" TargetMode="External"/><Relationship Id="rId4" Type="http://schemas.openxmlformats.org/officeDocument/2006/relationships/slide" Target="slide43.xml"/><Relationship Id="rId5" Type="http://schemas.openxmlformats.org/officeDocument/2006/relationships/slide" Target="slide44.xml"/><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hyperlink" Target="http://www.humboldt.edu/~tha1/discip-options.html#results" TargetMode="External"/><Relationship Id="rId7"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7.png"/><Relationship Id="rId13" Type="http://schemas.openxmlformats.org/officeDocument/2006/relationships/audio" Target="../media/audio1.bin"/><Relationship Id="rId1" Type="http://schemas.microsoft.com/office/2007/relationships/media" Target="../media/media3.mp3"/><Relationship Id="rId2" Type="http://schemas.openxmlformats.org/officeDocument/2006/relationships/audio" Target="../media/media3.mp3"/><Relationship Id="rId3" Type="http://schemas.microsoft.com/office/2007/relationships/media" Target="file://localhost/Users/CSC/Desktop/UOWCourses/EDGS%20916/Week%203%20Reading/School%20bell.mp3" TargetMode="External"/><Relationship Id="rId4" Type="http://schemas.openxmlformats.org/officeDocument/2006/relationships/audio" Target="file://localhost/Users/CSC/Desktop/UOWCourses/EDGS%20916/Week%203%20Reading/School%20bell.mp3" TargetMode="External"/><Relationship Id="rId5" Type="http://schemas.openxmlformats.org/officeDocument/2006/relationships/slideLayout" Target="../slideLayouts/slideLayout7.xml"/><Relationship Id="rId6" Type="http://schemas.openxmlformats.org/officeDocument/2006/relationships/notesSlide" Target="../notesSlides/notesSlide33.xml"/><Relationship Id="rId7" Type="http://schemas.openxmlformats.org/officeDocument/2006/relationships/audio" Target="../media/audio1.bin"/><Relationship Id="rId8" Type="http://schemas.openxmlformats.org/officeDocument/2006/relationships/image" Target="../media/image26.png"/><Relationship Id="rId9" Type="http://schemas.openxmlformats.org/officeDocument/2006/relationships/image" Target="../media/image22.png"/><Relationship Id="rId10"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slide" Target="slide36.xml"/><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slide" Target="slide36.xml"/><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hyperlink" Target="http://tomchatfield.net/2010/07/16/tom_chatfield_7_ways_games_reward_the_brain/" TargetMode="External"/><Relationship Id="rId5" Type="http://schemas.openxmlformats.org/officeDocument/2006/relationships/image" Target="../media/image8.png"/><Relationship Id="rId1" Type="http://schemas.microsoft.com/office/2007/relationships/media" Target="../media/media1.m4v"/><Relationship Id="rId2" Type="http://schemas.openxmlformats.org/officeDocument/2006/relationships/video" Target="../media/media1.m4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Education_banne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 y="0"/>
            <a:ext cx="9144000" cy="1362235"/>
          </a:xfrm>
          <a:prstGeom prst="rect">
            <a:avLst/>
          </a:prstGeom>
        </p:spPr>
      </p:pic>
      <p:sp>
        <p:nvSpPr>
          <p:cNvPr id="6" name="TextBox 5"/>
          <p:cNvSpPr txBox="1"/>
          <p:nvPr/>
        </p:nvSpPr>
        <p:spPr>
          <a:xfrm>
            <a:off x="1476083" y="2073650"/>
            <a:ext cx="6522234" cy="4278094"/>
          </a:xfrm>
          <a:prstGeom prst="rect">
            <a:avLst/>
          </a:prstGeom>
          <a:noFill/>
        </p:spPr>
        <p:txBody>
          <a:bodyPr wrap="square" rtlCol="0">
            <a:spAutoFit/>
          </a:bodyPr>
          <a:lstStyle/>
          <a:p>
            <a:pPr algn="ctr"/>
            <a:r>
              <a:rPr lang="en-US" sz="3200" dirty="0" smtClean="0">
                <a:latin typeface="Arial"/>
                <a:cs typeface="Arial"/>
              </a:rPr>
              <a:t>Models of </a:t>
            </a:r>
            <a:r>
              <a:rPr lang="en-US" sz="3200" dirty="0" err="1" smtClean="0">
                <a:latin typeface="Arial"/>
                <a:cs typeface="Arial"/>
              </a:rPr>
              <a:t>behaviour</a:t>
            </a:r>
            <a:r>
              <a:rPr lang="en-US" sz="3200" dirty="0" smtClean="0">
                <a:latin typeface="Arial"/>
                <a:cs typeface="Arial"/>
              </a:rPr>
              <a:t> management</a:t>
            </a:r>
          </a:p>
          <a:p>
            <a:pPr algn="ctr"/>
            <a:endParaRPr lang="en-US" sz="2800" dirty="0" smtClean="0">
              <a:latin typeface="Arial"/>
              <a:cs typeface="Arial"/>
            </a:endParaRPr>
          </a:p>
          <a:p>
            <a:pPr algn="ctr"/>
            <a:r>
              <a:rPr lang="en-US" sz="2800" dirty="0" smtClean="0">
                <a:latin typeface="Arial"/>
                <a:cs typeface="Arial"/>
              </a:rPr>
              <a:t>Lecture 3</a:t>
            </a:r>
          </a:p>
          <a:p>
            <a:pPr algn="ctr"/>
            <a:endParaRPr lang="en-US" sz="2400" dirty="0" smtClean="0">
              <a:latin typeface="Arial"/>
              <a:cs typeface="Arial"/>
            </a:endParaRPr>
          </a:p>
          <a:p>
            <a:pPr algn="ctr"/>
            <a:r>
              <a:rPr lang="en-US" sz="2400" dirty="0" smtClean="0">
                <a:latin typeface="Arial"/>
                <a:cs typeface="Arial"/>
              </a:rPr>
              <a:t>August 8</a:t>
            </a:r>
            <a:r>
              <a:rPr lang="en-US" sz="2400" smtClean="0">
                <a:latin typeface="Arial"/>
                <a:cs typeface="Arial"/>
              </a:rPr>
              <a:t>, 2017</a:t>
            </a:r>
            <a:endParaRPr lang="en-US" sz="2400" dirty="0" smtClean="0">
              <a:latin typeface="Arial"/>
              <a:cs typeface="Arial"/>
            </a:endParaRPr>
          </a:p>
          <a:p>
            <a:pPr algn="ctr"/>
            <a:endParaRPr lang="en-US" sz="2800" dirty="0">
              <a:latin typeface="Arial"/>
              <a:cs typeface="Arial"/>
            </a:endParaRPr>
          </a:p>
          <a:p>
            <a:pPr algn="ctr"/>
            <a:r>
              <a:rPr lang="en-US" sz="2800" dirty="0" smtClean="0">
                <a:latin typeface="Arial"/>
                <a:cs typeface="Arial"/>
              </a:rPr>
              <a:t>Ray Handley</a:t>
            </a:r>
            <a:endParaRPr lang="en-US" sz="2800" dirty="0">
              <a:latin typeface="Arial"/>
              <a:cs typeface="Arial"/>
            </a:endParaRPr>
          </a:p>
        </p:txBody>
      </p:sp>
      <p:sp>
        <p:nvSpPr>
          <p:cNvPr id="5" name="Rectangle 4"/>
          <p:cNvSpPr/>
          <p:nvPr/>
        </p:nvSpPr>
        <p:spPr>
          <a:xfrm>
            <a:off x="1475656" y="1431370"/>
            <a:ext cx="6912768" cy="400110"/>
          </a:xfrm>
          <a:prstGeom prst="rect">
            <a:avLst/>
          </a:prstGeom>
        </p:spPr>
        <p:txBody>
          <a:bodyPr wrap="square">
            <a:spAutoFit/>
          </a:bodyPr>
          <a:lstStyle/>
          <a:p>
            <a:pPr algn="ctr"/>
            <a:r>
              <a:rPr lang="en-US" sz="2000" dirty="0" smtClean="0">
                <a:effectLst>
                  <a:innerShdw blurRad="63500" dist="50800" dir="13500000">
                    <a:srgbClr val="000000">
                      <a:alpha val="50000"/>
                    </a:srgbClr>
                  </a:innerShdw>
                </a:effectLst>
                <a:latin typeface="Arial"/>
                <a:cs typeface="Arial"/>
              </a:rPr>
              <a:t>EDPS302 </a:t>
            </a:r>
            <a:r>
              <a:rPr lang="en-US" sz="2000" dirty="0">
                <a:effectLst>
                  <a:innerShdw blurRad="63500" dist="50800" dir="13500000">
                    <a:srgbClr val="000000">
                      <a:alpha val="50000"/>
                    </a:srgbClr>
                  </a:innerShdw>
                </a:effectLst>
                <a:latin typeface="Arial"/>
                <a:cs typeface="Arial"/>
              </a:rPr>
              <a:t>– </a:t>
            </a:r>
            <a:r>
              <a:rPr lang="en-US" sz="2000" dirty="0" smtClean="0">
                <a:effectLst>
                  <a:innerShdw blurRad="63500" dist="50800" dir="13500000">
                    <a:srgbClr val="000000">
                      <a:alpha val="50000"/>
                    </a:srgbClr>
                  </a:innerShdw>
                </a:effectLst>
                <a:latin typeface="Arial"/>
                <a:cs typeface="Arial"/>
              </a:rPr>
              <a:t>Creating Positive Learning Environments</a:t>
            </a:r>
            <a:endParaRPr lang="en-US" sz="2000" dirty="0">
              <a:effectLst>
                <a:innerShdw blurRad="63500" dist="50800" dir="13500000">
                  <a:srgbClr val="000000">
                    <a:alpha val="50000"/>
                  </a:srgbClr>
                </a:innerShdw>
              </a:effectLst>
              <a:latin typeface="Arial"/>
              <a:cs typeface="Arial"/>
            </a:endParaRPr>
          </a:p>
        </p:txBody>
      </p:sp>
    </p:spTree>
    <p:extLst>
      <p:ext uri="{BB962C8B-B14F-4D97-AF65-F5344CB8AC3E}">
        <p14:creationId xmlns:p14="http://schemas.microsoft.com/office/powerpoint/2010/main" val="1952370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90600" y="1828800"/>
            <a:ext cx="73707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Char char="c"/>
              <a:defRPr/>
            </a:pPr>
            <a:r>
              <a:rPr lang="en-AU" sz="2000" smtClean="0"/>
              <a:t>teaching and discipline need to be integrated </a:t>
            </a:r>
          </a:p>
        </p:txBody>
      </p:sp>
      <p:sp>
        <p:nvSpPr>
          <p:cNvPr id="6147" name="Rectangle 3"/>
          <p:cNvSpPr>
            <a:spLocks noChangeArrowheads="1"/>
          </p:cNvSpPr>
          <p:nvPr/>
        </p:nvSpPr>
        <p:spPr bwMode="auto">
          <a:xfrm>
            <a:off x="990600" y="3641725"/>
            <a:ext cx="7154863"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t>planned and coordinated activities within lessons reduce the likelihood of disruptive behaviour</a:t>
            </a:r>
          </a:p>
        </p:txBody>
      </p:sp>
      <p:sp>
        <p:nvSpPr>
          <p:cNvPr id="6148" name="Rectangle 4"/>
          <p:cNvSpPr>
            <a:spLocks noChangeArrowheads="1"/>
          </p:cNvSpPr>
          <p:nvPr/>
        </p:nvSpPr>
        <p:spPr bwMode="auto">
          <a:xfrm>
            <a:off x="990600" y="2590800"/>
            <a:ext cx="7239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t>interested, stimulated and active learners reduce the risk of disruptive behaviour</a:t>
            </a:r>
          </a:p>
        </p:txBody>
      </p:sp>
      <p:sp>
        <p:nvSpPr>
          <p:cNvPr id="6149" name="Text Box 5"/>
          <p:cNvSpPr txBox="1">
            <a:spLocks noChangeArrowheads="1"/>
          </p:cNvSpPr>
          <p:nvPr/>
        </p:nvSpPr>
        <p:spPr bwMode="auto">
          <a:xfrm>
            <a:off x="1042988" y="836613"/>
            <a:ext cx="7489825" cy="523875"/>
          </a:xfrm>
          <a:prstGeom prst="rect">
            <a:avLst/>
          </a:prstGeom>
          <a:noFill/>
          <a:ln>
            <a:noFill/>
          </a:ln>
          <a:effectLst>
            <a:outerShdw blurRad="50800" dist="38100" dir="18900000" algn="b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t>Preventive Discipline  -</a:t>
            </a:r>
          </a:p>
        </p:txBody>
      </p:sp>
      <p:sp>
        <p:nvSpPr>
          <p:cNvPr id="6151" name="Rectangle 7"/>
          <p:cNvSpPr>
            <a:spLocks noChangeArrowheads="1"/>
          </p:cNvSpPr>
          <p:nvPr/>
        </p:nvSpPr>
        <p:spPr bwMode="auto">
          <a:xfrm>
            <a:off x="990600" y="4632325"/>
            <a:ext cx="7081838"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2000"/>
              <a:t>a positive, productive classroom atmosphere or tone is pervasive for all participants</a:t>
            </a:r>
          </a:p>
        </p:txBody>
      </p:sp>
      <p:sp>
        <p:nvSpPr>
          <p:cNvPr id="6152" name="Rectangle 8"/>
          <p:cNvSpPr>
            <a:spLocks noChangeArrowheads="1"/>
          </p:cNvSpPr>
          <p:nvPr/>
        </p:nvSpPr>
        <p:spPr bwMode="auto">
          <a:xfrm>
            <a:off x="5110163" y="884238"/>
            <a:ext cx="2198687"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t>Jacob </a:t>
            </a:r>
            <a:r>
              <a:rPr lang="en-AU" b="1" dirty="0" err="1"/>
              <a:t>Kounin</a:t>
            </a:r>
            <a:endParaRPr lang="en-AU" b="1" dirty="0"/>
          </a:p>
        </p:txBody>
      </p:sp>
    </p:spTree>
    <p:extLst>
      <p:ext uri="{BB962C8B-B14F-4D97-AF65-F5344CB8AC3E}">
        <p14:creationId xmlns:p14="http://schemas.microsoft.com/office/powerpoint/2010/main" val="46009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1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fade">
                                      <p:cBhvr>
                                        <p:cTn id="12" dur="1000"/>
                                        <p:tgtEl>
                                          <p:spTgt spid="61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1000"/>
                                        <p:tgtEl>
                                          <p:spTgt spid="61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1000"/>
                                        <p:tgtEl>
                                          <p:spTgt spid="61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fade">
                                      <p:cBhvr>
                                        <p:cTn id="27" dur="1000"/>
                                        <p:tgtEl>
                                          <p:spTgt spid="61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51"/>
                                        </p:tgtEl>
                                        <p:attrNameLst>
                                          <p:attrName>style.visibility</p:attrName>
                                        </p:attrNameLst>
                                      </p:cBhvr>
                                      <p:to>
                                        <p:strVal val="visible"/>
                                      </p:to>
                                    </p:set>
                                    <p:animEffect transition="in" filter="fade">
                                      <p:cBhvr>
                                        <p:cTn id="32"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8" grpId="0"/>
      <p:bldP spid="6149" grpId="0"/>
      <p:bldP spid="6151" grpId="0"/>
      <p:bldP spid="61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bwMode="auto">
          <a:xfrm>
            <a:off x="3348038" y="1557338"/>
            <a:ext cx="5651500" cy="4319587"/>
          </a:xfrm>
          <a:prstGeom prst="roundRect">
            <a:avLst/>
          </a:prstGeom>
          <a:ln>
            <a:headEnd type="none" w="med" len="med"/>
            <a:tailEnd type="none" w="med" len="med"/>
          </a:ln>
          <a:effectLst>
            <a:outerShdw blurRad="50800" dist="38100" dir="8100000" algn="tr" rotWithShape="0">
              <a:prstClr val="black">
                <a:alpha val="40000"/>
              </a:prstClr>
            </a:outerShdw>
          </a:effectLst>
          <a:extLst/>
        </p:spPr>
        <p:style>
          <a:lnRef idx="1">
            <a:schemeClr val="accent3"/>
          </a:lnRef>
          <a:fillRef idx="3">
            <a:schemeClr val="accent3"/>
          </a:fillRef>
          <a:effectRef idx="2">
            <a:schemeClr val="accent3"/>
          </a:effectRef>
          <a:fontRef idx="minor">
            <a:schemeClr val="lt1"/>
          </a:fontRef>
        </p:style>
        <p:txBody>
          <a:bodyPr anchor="ctr"/>
          <a:lstStyle/>
          <a:p>
            <a:pPr marL="375920" indent="-342900" eaLnBrk="1" hangingPunct="1">
              <a:spcBef>
                <a:spcPts val="3600"/>
              </a:spcBef>
              <a:buFont typeface="Arial"/>
              <a:buChar char="•"/>
              <a:defRPr/>
            </a:pPr>
            <a:r>
              <a:rPr lang="en-AU" sz="2000" dirty="0">
                <a:solidFill>
                  <a:srgbClr val="000000"/>
                </a:solidFill>
              </a:rPr>
              <a:t>By correcting misbehaviours in one student, it often influences the behaviour of nearby students</a:t>
            </a:r>
          </a:p>
          <a:p>
            <a:pPr marL="342900" indent="-342900" eaLnBrk="1" hangingPunct="1">
              <a:spcBef>
                <a:spcPct val="50000"/>
              </a:spcBef>
              <a:buFont typeface="Arial"/>
              <a:buChar char="•"/>
              <a:defRPr/>
            </a:pPr>
            <a:r>
              <a:rPr lang="en-AU" sz="2000" dirty="0">
                <a:solidFill>
                  <a:srgbClr val="000000"/>
                </a:solidFill>
              </a:rPr>
              <a:t>Conversely, noticing positive behaviour in one or a small group of students draws the attention of the others to your expectations</a:t>
            </a:r>
          </a:p>
        </p:txBody>
      </p:sp>
      <p:sp>
        <p:nvSpPr>
          <p:cNvPr id="8194" name="Text Box 2"/>
          <p:cNvSpPr txBox="1">
            <a:spLocks noChangeArrowheads="1"/>
          </p:cNvSpPr>
          <p:nvPr/>
        </p:nvSpPr>
        <p:spPr bwMode="auto">
          <a:xfrm>
            <a:off x="685800" y="2513013"/>
            <a:ext cx="20574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Char char="c"/>
              <a:defRPr/>
            </a:pPr>
            <a:r>
              <a:rPr lang="en-AU" sz="1400" dirty="0" smtClean="0">
                <a:solidFill>
                  <a:srgbClr val="000000"/>
                </a:solidFill>
              </a:rPr>
              <a:t>Withitness</a:t>
            </a:r>
            <a:r>
              <a:rPr lang="en-AU" sz="2000" dirty="0" smtClean="0">
                <a:solidFill>
                  <a:srgbClr val="000000"/>
                </a:solidFill>
              </a:rPr>
              <a:t> </a:t>
            </a:r>
          </a:p>
        </p:txBody>
      </p:sp>
      <p:sp>
        <p:nvSpPr>
          <p:cNvPr id="8195" name="Rectangle 3">
            <a:hlinkClick r:id="rId3" action="ppaction://hlinksldjump"/>
          </p:cNvPr>
          <p:cNvSpPr>
            <a:spLocks noChangeArrowheads="1"/>
          </p:cNvSpPr>
          <p:nvPr/>
        </p:nvSpPr>
        <p:spPr bwMode="auto">
          <a:xfrm>
            <a:off x="685800" y="4076700"/>
            <a:ext cx="1870075"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Smoothness</a:t>
            </a:r>
          </a:p>
        </p:txBody>
      </p:sp>
      <p:sp>
        <p:nvSpPr>
          <p:cNvPr id="8196" name="Rectangle 4">
            <a:hlinkClick r:id="rId4" action="ppaction://hlinksldjump"/>
          </p:cNvPr>
          <p:cNvSpPr>
            <a:spLocks noChangeArrowheads="1"/>
          </p:cNvSpPr>
          <p:nvPr/>
        </p:nvSpPr>
        <p:spPr bwMode="auto">
          <a:xfrm>
            <a:off x="685800" y="3367088"/>
            <a:ext cx="22860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Overlapping</a:t>
            </a:r>
          </a:p>
        </p:txBody>
      </p:sp>
      <p:sp>
        <p:nvSpPr>
          <p:cNvPr id="8199" name="Rectangle 7">
            <a:hlinkClick r:id="rId5" action="ppaction://hlinksldjump"/>
          </p:cNvPr>
          <p:cNvSpPr>
            <a:spLocks noChangeArrowheads="1"/>
          </p:cNvSpPr>
          <p:nvPr/>
        </p:nvSpPr>
        <p:spPr bwMode="auto">
          <a:xfrm>
            <a:off x="685800" y="5426075"/>
            <a:ext cx="2362200"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1400" dirty="0">
                <a:solidFill>
                  <a:srgbClr val="000000"/>
                </a:solidFill>
              </a:rPr>
              <a:t>Group alerting</a:t>
            </a:r>
          </a:p>
        </p:txBody>
      </p:sp>
      <p:sp>
        <p:nvSpPr>
          <p:cNvPr id="8205" name="Rectangle 13"/>
          <p:cNvSpPr>
            <a:spLocks noChangeArrowheads="1"/>
          </p:cNvSpPr>
          <p:nvPr/>
        </p:nvSpPr>
        <p:spPr bwMode="auto">
          <a:xfrm>
            <a:off x="673100" y="1739900"/>
            <a:ext cx="23622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dirty="0">
                <a:solidFill>
                  <a:srgbClr val="000000"/>
                </a:solidFill>
              </a:rPr>
              <a:t>Ripple effect</a:t>
            </a:r>
          </a:p>
        </p:txBody>
      </p:sp>
      <p:sp>
        <p:nvSpPr>
          <p:cNvPr id="18" name="Text Box 5"/>
          <p:cNvSpPr txBox="1">
            <a:spLocks noChangeArrowheads="1"/>
          </p:cNvSpPr>
          <p:nvPr/>
        </p:nvSpPr>
        <p:spPr bwMode="auto">
          <a:xfrm>
            <a:off x="1042988" y="836613"/>
            <a:ext cx="7489825" cy="523875"/>
          </a:xfrm>
          <a:prstGeom prst="rect">
            <a:avLst/>
          </a:prstGeom>
          <a:noFill/>
          <a:ln>
            <a:noFill/>
          </a:ln>
          <a:effectLst>
            <a:outerShdw blurRad="50800" dist="38100" dir="18900000" algn="b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t>Preventive Discipline  -</a:t>
            </a:r>
          </a:p>
        </p:txBody>
      </p:sp>
      <p:sp>
        <p:nvSpPr>
          <p:cNvPr id="19" name="Rectangle 8"/>
          <p:cNvSpPr>
            <a:spLocks noChangeArrowheads="1"/>
          </p:cNvSpPr>
          <p:nvPr/>
        </p:nvSpPr>
        <p:spPr bwMode="auto">
          <a:xfrm>
            <a:off x="5110163" y="884238"/>
            <a:ext cx="2198687"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t>Jacob </a:t>
            </a:r>
            <a:r>
              <a:rPr lang="en-AU" b="1" dirty="0" err="1"/>
              <a:t>Kounin</a:t>
            </a:r>
            <a:endParaRPr lang="en-AU" b="1" dirty="0"/>
          </a:p>
        </p:txBody>
      </p:sp>
      <p:sp>
        <p:nvSpPr>
          <p:cNvPr id="15" name="Rectangle 3">
            <a:hlinkClick r:id="rId6" action="ppaction://hlinksldjump"/>
          </p:cNvPr>
          <p:cNvSpPr>
            <a:spLocks noChangeArrowheads="1"/>
          </p:cNvSpPr>
          <p:nvPr/>
        </p:nvSpPr>
        <p:spPr bwMode="auto">
          <a:xfrm>
            <a:off x="685800" y="4776788"/>
            <a:ext cx="1725613"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Momentum</a:t>
            </a:r>
          </a:p>
        </p:txBody>
      </p:sp>
      <p:sp>
        <p:nvSpPr>
          <p:cNvPr id="16" name="Text Box 15"/>
          <p:cNvSpPr txBox="1">
            <a:spLocks noChangeArrowheads="1"/>
          </p:cNvSpPr>
          <p:nvPr/>
        </p:nvSpPr>
        <p:spPr bwMode="auto">
          <a:xfrm>
            <a:off x="762000" y="6019800"/>
            <a:ext cx="8077200" cy="554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200" dirty="0" err="1">
                <a:solidFill>
                  <a:srgbClr val="000000"/>
                </a:solidFill>
              </a:rPr>
              <a:t>Kounin</a:t>
            </a:r>
            <a:r>
              <a:rPr lang="en-AU" sz="1200" dirty="0">
                <a:solidFill>
                  <a:srgbClr val="000000"/>
                </a:solidFill>
              </a:rPr>
              <a:t>, Jacob S. (1970) </a:t>
            </a:r>
            <a:r>
              <a:rPr lang="en-AU" sz="1200" i="1" dirty="0">
                <a:solidFill>
                  <a:srgbClr val="000000"/>
                </a:solidFill>
              </a:rPr>
              <a:t>Discipline and Group Management in Classrooms</a:t>
            </a:r>
            <a:r>
              <a:rPr lang="en-AU" sz="1200" dirty="0">
                <a:solidFill>
                  <a:srgbClr val="000000"/>
                </a:solidFill>
              </a:rPr>
              <a:t>. Holt, Rinehart and Winston, Inc.</a:t>
            </a:r>
          </a:p>
          <a:p>
            <a:pPr eaLnBrk="1" hangingPunct="1">
              <a:spcBef>
                <a:spcPct val="50000"/>
              </a:spcBef>
              <a:defRPr/>
            </a:pPr>
            <a:r>
              <a:rPr lang="en-AU" sz="1200" dirty="0">
                <a:solidFill>
                  <a:srgbClr val="000000"/>
                </a:solidFill>
              </a:rPr>
              <a:t>TEXT from http://wik.ed.uiuc.edu/</a:t>
            </a:r>
            <a:r>
              <a:rPr lang="en-AU" sz="1200" dirty="0" err="1">
                <a:solidFill>
                  <a:srgbClr val="000000"/>
                </a:solidFill>
              </a:rPr>
              <a:t>index.php</a:t>
            </a:r>
            <a:r>
              <a:rPr lang="en-AU" sz="1200" dirty="0">
                <a:solidFill>
                  <a:srgbClr val="000000"/>
                </a:solidFill>
              </a:rPr>
              <a:t>/</a:t>
            </a:r>
            <a:r>
              <a:rPr lang="en-AU" sz="1200" dirty="0" err="1">
                <a:solidFill>
                  <a:srgbClr val="000000"/>
                </a:solidFill>
              </a:rPr>
              <a:t>Kounin</a:t>
            </a:r>
            <a:r>
              <a:rPr lang="en-AU" sz="1200" dirty="0">
                <a:solidFill>
                  <a:srgbClr val="000000"/>
                </a:solidFill>
              </a:rPr>
              <a:t>,_Jacob </a:t>
            </a:r>
          </a:p>
        </p:txBody>
      </p:sp>
    </p:spTree>
    <p:extLst>
      <p:ext uri="{BB962C8B-B14F-4D97-AF65-F5344CB8AC3E}">
        <p14:creationId xmlns:p14="http://schemas.microsoft.com/office/powerpoint/2010/main" val="3640269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bwMode="auto">
          <a:xfrm>
            <a:off x="3348038" y="1557338"/>
            <a:ext cx="5651500" cy="4319587"/>
          </a:xfrm>
          <a:prstGeom prst="roundRect">
            <a:avLst/>
          </a:prstGeom>
          <a:ln>
            <a:headEnd type="none" w="med" len="med"/>
            <a:tailEnd type="none" w="med" len="med"/>
          </a:ln>
          <a:effectLst>
            <a:outerShdw blurRad="50800" dist="38100" dir="8100000" algn="tr" rotWithShape="0">
              <a:prstClr val="black">
                <a:alpha val="40000"/>
              </a:prstClr>
            </a:outerShdw>
          </a:effectLst>
          <a:extLst/>
        </p:spPr>
        <p:style>
          <a:lnRef idx="1">
            <a:schemeClr val="accent3"/>
          </a:lnRef>
          <a:fillRef idx="3">
            <a:schemeClr val="accent3"/>
          </a:fillRef>
          <a:effectRef idx="2">
            <a:schemeClr val="accent3"/>
          </a:effectRef>
          <a:fontRef idx="minor">
            <a:schemeClr val="lt1"/>
          </a:fontRef>
        </p:style>
        <p:txBody>
          <a:bodyPr/>
          <a:lstStyle/>
          <a:p>
            <a:pPr>
              <a:defRPr/>
            </a:pPr>
            <a:endParaRPr lang="en-US"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charset="0"/>
              <a:ea typeface="ＭＳ Ｐゴシック" charset="0"/>
              <a:cs typeface="ＭＳ Ｐゴシック" charset="0"/>
            </a:endParaRPr>
          </a:p>
        </p:txBody>
      </p:sp>
      <p:sp>
        <p:nvSpPr>
          <p:cNvPr id="8194" name="Text Box 2"/>
          <p:cNvSpPr txBox="1">
            <a:spLocks noChangeArrowheads="1"/>
          </p:cNvSpPr>
          <p:nvPr/>
        </p:nvSpPr>
        <p:spPr bwMode="auto">
          <a:xfrm>
            <a:off x="685800" y="2513013"/>
            <a:ext cx="2057400"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Char char="c"/>
              <a:defRPr/>
            </a:pPr>
            <a:r>
              <a:rPr lang="en-AU" dirty="0" smtClean="0">
                <a:solidFill>
                  <a:srgbClr val="000000"/>
                </a:solidFill>
              </a:rPr>
              <a:t>Withitness</a:t>
            </a:r>
            <a:r>
              <a:rPr lang="en-AU" sz="2000" dirty="0" smtClean="0">
                <a:solidFill>
                  <a:srgbClr val="000000"/>
                </a:solidFill>
              </a:rPr>
              <a:t> </a:t>
            </a:r>
          </a:p>
        </p:txBody>
      </p:sp>
      <p:sp>
        <p:nvSpPr>
          <p:cNvPr id="8195" name="Rectangle 3">
            <a:hlinkClick r:id="rId3" action="ppaction://hlinksldjump"/>
          </p:cNvPr>
          <p:cNvSpPr>
            <a:spLocks noChangeArrowheads="1"/>
          </p:cNvSpPr>
          <p:nvPr/>
        </p:nvSpPr>
        <p:spPr bwMode="auto">
          <a:xfrm>
            <a:off x="685800" y="4076700"/>
            <a:ext cx="1870075"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Smoothness</a:t>
            </a:r>
          </a:p>
        </p:txBody>
      </p:sp>
      <p:sp>
        <p:nvSpPr>
          <p:cNvPr id="8196" name="Rectangle 4">
            <a:hlinkClick r:id="rId4" action="ppaction://hlinksldjump"/>
          </p:cNvPr>
          <p:cNvSpPr>
            <a:spLocks noChangeArrowheads="1"/>
          </p:cNvSpPr>
          <p:nvPr/>
        </p:nvSpPr>
        <p:spPr bwMode="auto">
          <a:xfrm>
            <a:off x="685800" y="3367088"/>
            <a:ext cx="22860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Overlapping</a:t>
            </a:r>
          </a:p>
        </p:txBody>
      </p:sp>
      <p:sp>
        <p:nvSpPr>
          <p:cNvPr id="8199" name="Rectangle 7">
            <a:hlinkClick r:id="rId5" action="ppaction://hlinksldjump"/>
          </p:cNvPr>
          <p:cNvSpPr>
            <a:spLocks noChangeArrowheads="1"/>
          </p:cNvSpPr>
          <p:nvPr/>
        </p:nvSpPr>
        <p:spPr bwMode="auto">
          <a:xfrm>
            <a:off x="685800" y="5426075"/>
            <a:ext cx="2362200"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1400" dirty="0">
                <a:solidFill>
                  <a:srgbClr val="000000"/>
                </a:solidFill>
              </a:rPr>
              <a:t>Group alerting</a:t>
            </a:r>
          </a:p>
        </p:txBody>
      </p:sp>
      <p:sp>
        <p:nvSpPr>
          <p:cNvPr id="8201" name="Text Box 9"/>
          <p:cNvSpPr txBox="1">
            <a:spLocks noChangeArrowheads="1"/>
          </p:cNvSpPr>
          <p:nvPr/>
        </p:nvSpPr>
        <p:spPr bwMode="auto">
          <a:xfrm>
            <a:off x="3563938" y="1700213"/>
            <a:ext cx="5688582" cy="4247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85750" indent="-285750">
              <a:buFont typeface="Arial"/>
              <a:buChar char="•"/>
              <a:defRPr/>
            </a:pPr>
            <a:r>
              <a:rPr lang="en-US" sz="2000" dirty="0"/>
              <a:t>Always be alert to sights and sounds in the classroom. </a:t>
            </a:r>
          </a:p>
          <a:p>
            <a:pPr marL="285750" indent="-285750">
              <a:buFont typeface="Arial"/>
              <a:buChar char="•"/>
              <a:defRPr/>
            </a:pPr>
            <a:r>
              <a:rPr lang="en-US" sz="2000" dirty="0"/>
              <a:t>Arrange the seats so that students are always within eyesight. </a:t>
            </a:r>
          </a:p>
          <a:p>
            <a:pPr marL="285750" indent="-285750">
              <a:buFont typeface="Arial"/>
              <a:buChar char="•"/>
              <a:defRPr/>
            </a:pPr>
            <a:r>
              <a:rPr lang="en-US" sz="2000" dirty="0"/>
              <a:t>Scan the room when working with individuals or small groups of students. When helping an individual make sure that you do not have your back to the rest of the class. </a:t>
            </a:r>
          </a:p>
          <a:p>
            <a:pPr marL="285750" indent="-285750">
              <a:buFont typeface="Arial"/>
              <a:buChar char="•"/>
              <a:defRPr/>
            </a:pPr>
            <a:r>
              <a:rPr lang="en-US" sz="2000" dirty="0"/>
              <a:t>Briefly acknowledge misbehavior at first detection to let the class know that you know. Do not let the misbehaviour escalate before action is taken. </a:t>
            </a:r>
          </a:p>
        </p:txBody>
      </p:sp>
      <p:sp>
        <p:nvSpPr>
          <p:cNvPr id="8205" name="Rectangle 13"/>
          <p:cNvSpPr>
            <a:spLocks noChangeArrowheads="1"/>
          </p:cNvSpPr>
          <p:nvPr/>
        </p:nvSpPr>
        <p:spPr bwMode="auto">
          <a:xfrm>
            <a:off x="673100" y="1739900"/>
            <a:ext cx="23622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1400" dirty="0">
                <a:solidFill>
                  <a:srgbClr val="000000"/>
                </a:solidFill>
              </a:rPr>
              <a:t>Ripple effect</a:t>
            </a:r>
          </a:p>
        </p:txBody>
      </p:sp>
      <p:sp>
        <p:nvSpPr>
          <p:cNvPr id="18" name="Text Box 5"/>
          <p:cNvSpPr txBox="1">
            <a:spLocks noChangeArrowheads="1"/>
          </p:cNvSpPr>
          <p:nvPr/>
        </p:nvSpPr>
        <p:spPr bwMode="auto">
          <a:xfrm>
            <a:off x="1042988" y="836613"/>
            <a:ext cx="7489825" cy="523875"/>
          </a:xfrm>
          <a:prstGeom prst="rect">
            <a:avLst/>
          </a:prstGeom>
          <a:noFill/>
          <a:ln>
            <a:noFill/>
          </a:ln>
          <a:effectLst>
            <a:outerShdw blurRad="50800" dist="38100" dir="18900000" algn="b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t>Preventive Discipline  -</a:t>
            </a:r>
          </a:p>
        </p:txBody>
      </p:sp>
      <p:sp>
        <p:nvSpPr>
          <p:cNvPr id="19" name="Rectangle 8"/>
          <p:cNvSpPr>
            <a:spLocks noChangeArrowheads="1"/>
          </p:cNvSpPr>
          <p:nvPr/>
        </p:nvSpPr>
        <p:spPr bwMode="auto">
          <a:xfrm>
            <a:off x="5110163" y="884238"/>
            <a:ext cx="2198687"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t>Jacob </a:t>
            </a:r>
            <a:r>
              <a:rPr lang="en-AU" b="1" dirty="0" err="1"/>
              <a:t>Kounin</a:t>
            </a:r>
            <a:endParaRPr lang="en-AU" b="1" dirty="0"/>
          </a:p>
        </p:txBody>
      </p:sp>
      <p:sp>
        <p:nvSpPr>
          <p:cNvPr id="15" name="Rectangle 3">
            <a:hlinkClick r:id="rId6" action="ppaction://hlinksldjump"/>
          </p:cNvPr>
          <p:cNvSpPr>
            <a:spLocks noChangeArrowheads="1"/>
          </p:cNvSpPr>
          <p:nvPr/>
        </p:nvSpPr>
        <p:spPr bwMode="auto">
          <a:xfrm>
            <a:off x="685800" y="4776788"/>
            <a:ext cx="1725613"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Momentum</a:t>
            </a:r>
          </a:p>
        </p:txBody>
      </p:sp>
      <p:sp>
        <p:nvSpPr>
          <p:cNvPr id="16" name="Text Box 15"/>
          <p:cNvSpPr txBox="1">
            <a:spLocks noChangeArrowheads="1"/>
          </p:cNvSpPr>
          <p:nvPr/>
        </p:nvSpPr>
        <p:spPr bwMode="auto">
          <a:xfrm>
            <a:off x="762000" y="6019800"/>
            <a:ext cx="8077200" cy="554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200" dirty="0" err="1">
                <a:solidFill>
                  <a:srgbClr val="000000"/>
                </a:solidFill>
              </a:rPr>
              <a:t>Kounin</a:t>
            </a:r>
            <a:r>
              <a:rPr lang="en-AU" sz="1200" dirty="0">
                <a:solidFill>
                  <a:srgbClr val="000000"/>
                </a:solidFill>
              </a:rPr>
              <a:t>, Jacob S. (1970) </a:t>
            </a:r>
            <a:r>
              <a:rPr lang="en-AU" sz="1200" i="1" dirty="0">
                <a:solidFill>
                  <a:srgbClr val="000000"/>
                </a:solidFill>
              </a:rPr>
              <a:t>Discipline and Group Management in Classrooms</a:t>
            </a:r>
            <a:r>
              <a:rPr lang="en-AU" sz="1200" dirty="0">
                <a:solidFill>
                  <a:srgbClr val="000000"/>
                </a:solidFill>
              </a:rPr>
              <a:t>. Holt, Rinehart and Winston, Inc.</a:t>
            </a:r>
          </a:p>
          <a:p>
            <a:pPr eaLnBrk="1" hangingPunct="1">
              <a:spcBef>
                <a:spcPct val="50000"/>
              </a:spcBef>
              <a:defRPr/>
            </a:pPr>
            <a:r>
              <a:rPr lang="en-AU" sz="1200" dirty="0">
                <a:solidFill>
                  <a:srgbClr val="000000"/>
                </a:solidFill>
              </a:rPr>
              <a:t>TEXT from http://wik.ed.uiuc.edu/</a:t>
            </a:r>
            <a:r>
              <a:rPr lang="en-AU" sz="1200" dirty="0" err="1">
                <a:solidFill>
                  <a:srgbClr val="000000"/>
                </a:solidFill>
              </a:rPr>
              <a:t>index.php</a:t>
            </a:r>
            <a:r>
              <a:rPr lang="en-AU" sz="1200" dirty="0">
                <a:solidFill>
                  <a:srgbClr val="000000"/>
                </a:solidFill>
              </a:rPr>
              <a:t>/</a:t>
            </a:r>
            <a:r>
              <a:rPr lang="en-AU" sz="1200" dirty="0" err="1">
                <a:solidFill>
                  <a:srgbClr val="000000"/>
                </a:solidFill>
              </a:rPr>
              <a:t>Kounin</a:t>
            </a:r>
            <a:r>
              <a:rPr lang="en-AU" sz="1200" dirty="0">
                <a:solidFill>
                  <a:srgbClr val="000000"/>
                </a:solidFill>
              </a:rPr>
              <a:t>,_Jacob </a:t>
            </a:r>
          </a:p>
        </p:txBody>
      </p:sp>
    </p:spTree>
    <p:extLst>
      <p:ext uri="{BB962C8B-B14F-4D97-AF65-F5344CB8AC3E}">
        <p14:creationId xmlns:p14="http://schemas.microsoft.com/office/powerpoint/2010/main" val="148609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ounded Rectangle 22"/>
          <p:cNvSpPr/>
          <p:nvPr/>
        </p:nvSpPr>
        <p:spPr bwMode="auto">
          <a:xfrm>
            <a:off x="3348038" y="1557338"/>
            <a:ext cx="5651500" cy="4319587"/>
          </a:xfrm>
          <a:prstGeom prst="roundRect">
            <a:avLst/>
          </a:prstGeom>
          <a:ln>
            <a:headEnd type="none" w="med" len="med"/>
            <a:tailEnd type="none" w="med" len="med"/>
          </a:ln>
          <a:effectLst>
            <a:outerShdw blurRad="50800" dist="38100" dir="8100000" algn="tr" rotWithShape="0">
              <a:prstClr val="black">
                <a:alpha val="40000"/>
              </a:prstClr>
            </a:outerShdw>
          </a:effectLst>
          <a:extLst/>
        </p:spPr>
        <p:style>
          <a:lnRef idx="1">
            <a:schemeClr val="accent3"/>
          </a:lnRef>
          <a:fillRef idx="3">
            <a:schemeClr val="accent3"/>
          </a:fillRef>
          <a:effectRef idx="2">
            <a:schemeClr val="accent3"/>
          </a:effectRef>
          <a:fontRef idx="minor">
            <a:schemeClr val="lt1"/>
          </a:fontRef>
        </p:style>
        <p:txBody>
          <a:bodyPr/>
          <a:lstStyle/>
          <a:p>
            <a:pPr>
              <a:defRPr/>
            </a:pPr>
            <a:endParaRPr lang="en-US"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charset="0"/>
              <a:ea typeface="ＭＳ Ｐゴシック" charset="0"/>
              <a:cs typeface="ＭＳ Ｐゴシック" charset="0"/>
            </a:endParaRPr>
          </a:p>
        </p:txBody>
      </p:sp>
      <p:sp>
        <p:nvSpPr>
          <p:cNvPr id="8194" name="Text Box 2">
            <a:hlinkClick r:id="rId3" action="ppaction://hlinksldjump"/>
          </p:cNvPr>
          <p:cNvSpPr txBox="1">
            <a:spLocks noChangeArrowheads="1"/>
          </p:cNvSpPr>
          <p:nvPr/>
        </p:nvSpPr>
        <p:spPr bwMode="auto">
          <a:xfrm>
            <a:off x="685800" y="2513013"/>
            <a:ext cx="2057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Char char="c"/>
              <a:defRPr/>
            </a:pPr>
            <a:r>
              <a:rPr lang="en-AU" sz="1400" dirty="0" smtClean="0">
                <a:solidFill>
                  <a:srgbClr val="000000"/>
                </a:solidFill>
              </a:rPr>
              <a:t>Withitness</a:t>
            </a:r>
            <a:r>
              <a:rPr lang="en-AU" sz="2000" dirty="0" smtClean="0">
                <a:solidFill>
                  <a:srgbClr val="000000"/>
                </a:solidFill>
              </a:rPr>
              <a:t> </a:t>
            </a:r>
          </a:p>
        </p:txBody>
      </p:sp>
      <p:sp>
        <p:nvSpPr>
          <p:cNvPr id="8196" name="Rectangle 4"/>
          <p:cNvSpPr>
            <a:spLocks noChangeArrowheads="1"/>
          </p:cNvSpPr>
          <p:nvPr/>
        </p:nvSpPr>
        <p:spPr bwMode="auto">
          <a:xfrm>
            <a:off x="685800" y="3284538"/>
            <a:ext cx="2286000"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dirty="0">
                <a:solidFill>
                  <a:srgbClr val="000000"/>
                </a:solidFill>
                <a:effectLst>
                  <a:outerShdw blurRad="50800" dist="38100" algn="l" rotWithShape="0">
                    <a:prstClr val="black">
                      <a:alpha val="40000"/>
                    </a:prstClr>
                  </a:outerShdw>
                </a:effectLst>
              </a:rPr>
              <a:t>Overlapping</a:t>
            </a:r>
          </a:p>
        </p:txBody>
      </p:sp>
      <p:sp>
        <p:nvSpPr>
          <p:cNvPr id="8201" name="Text Box 9"/>
          <p:cNvSpPr txBox="1">
            <a:spLocks noChangeArrowheads="1"/>
          </p:cNvSpPr>
          <p:nvPr/>
        </p:nvSpPr>
        <p:spPr bwMode="auto">
          <a:xfrm>
            <a:off x="3419475" y="2459038"/>
            <a:ext cx="5400675" cy="2554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85750" indent="-285750">
              <a:buFont typeface="Arial"/>
              <a:buChar char="•"/>
              <a:defRPr/>
            </a:pPr>
            <a:r>
              <a:rPr lang="en-US" sz="2000" dirty="0"/>
              <a:t>When instructing one group, the teacher should be able to acknowledge difficulties that students outside of the group may be having so that instruction continues moving. </a:t>
            </a:r>
          </a:p>
          <a:p>
            <a:pPr marL="285750" indent="-285750">
              <a:buFont typeface="Arial"/>
              <a:buChar char="•"/>
              <a:defRPr/>
            </a:pPr>
            <a:endParaRPr lang="en-US" sz="2000" dirty="0"/>
          </a:p>
          <a:p>
            <a:pPr marL="285750" indent="-285750">
              <a:buFont typeface="Arial"/>
              <a:buChar char="•"/>
              <a:defRPr/>
            </a:pPr>
            <a:r>
              <a:rPr lang="en-US" sz="2000" dirty="0"/>
              <a:t>This also includes distractions from outside the classroom such as notes from the office or students walking through the hallways. </a:t>
            </a:r>
            <a:endParaRPr lang="en-AU" sz="2000" dirty="0">
              <a:solidFill>
                <a:srgbClr val="000000"/>
              </a:solidFill>
            </a:endParaRPr>
          </a:p>
        </p:txBody>
      </p:sp>
      <p:sp>
        <p:nvSpPr>
          <p:cNvPr id="8205" name="Rectangle 13"/>
          <p:cNvSpPr>
            <a:spLocks noChangeArrowheads="1"/>
          </p:cNvSpPr>
          <p:nvPr/>
        </p:nvSpPr>
        <p:spPr bwMode="auto">
          <a:xfrm>
            <a:off x="673100" y="1739900"/>
            <a:ext cx="23622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1400" dirty="0">
                <a:solidFill>
                  <a:srgbClr val="000000"/>
                </a:solidFill>
              </a:rPr>
              <a:t>Ripple effect</a:t>
            </a:r>
          </a:p>
        </p:txBody>
      </p:sp>
      <p:sp>
        <p:nvSpPr>
          <p:cNvPr id="18" name="Text Box 5"/>
          <p:cNvSpPr txBox="1">
            <a:spLocks noChangeArrowheads="1"/>
          </p:cNvSpPr>
          <p:nvPr/>
        </p:nvSpPr>
        <p:spPr bwMode="auto">
          <a:xfrm>
            <a:off x="1042988" y="836613"/>
            <a:ext cx="7489825" cy="523875"/>
          </a:xfrm>
          <a:prstGeom prst="rect">
            <a:avLst/>
          </a:prstGeom>
          <a:noFill/>
          <a:ln>
            <a:noFill/>
          </a:ln>
          <a:effectLst>
            <a:outerShdw blurRad="50800" dist="38100" dir="18900000" algn="b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t>Preventive Discipline  -</a:t>
            </a:r>
          </a:p>
        </p:txBody>
      </p:sp>
      <p:sp>
        <p:nvSpPr>
          <p:cNvPr id="19" name="Rectangle 8"/>
          <p:cNvSpPr>
            <a:spLocks noChangeArrowheads="1"/>
          </p:cNvSpPr>
          <p:nvPr/>
        </p:nvSpPr>
        <p:spPr bwMode="auto">
          <a:xfrm>
            <a:off x="5110163" y="884238"/>
            <a:ext cx="2198687"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t>Jacob </a:t>
            </a:r>
            <a:r>
              <a:rPr lang="en-AU" b="1" dirty="0" err="1"/>
              <a:t>Kounin</a:t>
            </a:r>
            <a:endParaRPr lang="en-AU" b="1" dirty="0"/>
          </a:p>
        </p:txBody>
      </p:sp>
      <p:sp>
        <p:nvSpPr>
          <p:cNvPr id="16" name="Rectangle 3">
            <a:hlinkClick r:id="rId4" action="ppaction://hlinksldjump"/>
          </p:cNvPr>
          <p:cNvSpPr>
            <a:spLocks noChangeArrowheads="1"/>
          </p:cNvSpPr>
          <p:nvPr/>
        </p:nvSpPr>
        <p:spPr bwMode="auto">
          <a:xfrm>
            <a:off x="685800" y="4076700"/>
            <a:ext cx="1870075"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Smoothness</a:t>
            </a:r>
          </a:p>
        </p:txBody>
      </p:sp>
      <p:sp>
        <p:nvSpPr>
          <p:cNvPr id="20" name="Rectangle 7">
            <a:hlinkClick r:id="rId5" action="ppaction://hlinksldjump"/>
          </p:cNvPr>
          <p:cNvSpPr>
            <a:spLocks noChangeArrowheads="1"/>
          </p:cNvSpPr>
          <p:nvPr/>
        </p:nvSpPr>
        <p:spPr bwMode="auto">
          <a:xfrm>
            <a:off x="685800" y="5426075"/>
            <a:ext cx="2362200"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1400" dirty="0">
                <a:solidFill>
                  <a:srgbClr val="000000"/>
                </a:solidFill>
              </a:rPr>
              <a:t>Group alerting</a:t>
            </a:r>
          </a:p>
        </p:txBody>
      </p:sp>
      <p:sp>
        <p:nvSpPr>
          <p:cNvPr id="21" name="Rectangle 3">
            <a:hlinkClick r:id="rId6" action="ppaction://hlinksldjump"/>
          </p:cNvPr>
          <p:cNvSpPr>
            <a:spLocks noChangeArrowheads="1"/>
          </p:cNvSpPr>
          <p:nvPr/>
        </p:nvSpPr>
        <p:spPr bwMode="auto">
          <a:xfrm>
            <a:off x="685800" y="4776788"/>
            <a:ext cx="1725613"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Momentum</a:t>
            </a:r>
          </a:p>
        </p:txBody>
      </p:sp>
      <p:sp>
        <p:nvSpPr>
          <p:cNvPr id="22" name="Text Box 15"/>
          <p:cNvSpPr txBox="1">
            <a:spLocks noChangeArrowheads="1"/>
          </p:cNvSpPr>
          <p:nvPr/>
        </p:nvSpPr>
        <p:spPr bwMode="auto">
          <a:xfrm>
            <a:off x="762000" y="6019800"/>
            <a:ext cx="8077200" cy="554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200" dirty="0" err="1">
                <a:solidFill>
                  <a:srgbClr val="000000"/>
                </a:solidFill>
              </a:rPr>
              <a:t>Kounin</a:t>
            </a:r>
            <a:r>
              <a:rPr lang="en-AU" sz="1200" dirty="0">
                <a:solidFill>
                  <a:srgbClr val="000000"/>
                </a:solidFill>
              </a:rPr>
              <a:t>, Jacob S. (1970) </a:t>
            </a:r>
            <a:r>
              <a:rPr lang="en-AU" sz="1200" i="1" dirty="0">
                <a:solidFill>
                  <a:srgbClr val="000000"/>
                </a:solidFill>
              </a:rPr>
              <a:t>Discipline and Group Management in Classrooms</a:t>
            </a:r>
            <a:r>
              <a:rPr lang="en-AU" sz="1200" dirty="0">
                <a:solidFill>
                  <a:srgbClr val="000000"/>
                </a:solidFill>
              </a:rPr>
              <a:t>. Holt, Rinehart and Winston, Inc.</a:t>
            </a:r>
          </a:p>
          <a:p>
            <a:pPr eaLnBrk="1" hangingPunct="1">
              <a:spcBef>
                <a:spcPct val="50000"/>
              </a:spcBef>
              <a:defRPr/>
            </a:pPr>
            <a:r>
              <a:rPr lang="en-AU" sz="1200" dirty="0">
                <a:solidFill>
                  <a:srgbClr val="000000"/>
                </a:solidFill>
              </a:rPr>
              <a:t>TEXT from http://wik.ed.uiuc.edu/</a:t>
            </a:r>
            <a:r>
              <a:rPr lang="en-AU" sz="1200" dirty="0" err="1">
                <a:solidFill>
                  <a:srgbClr val="000000"/>
                </a:solidFill>
              </a:rPr>
              <a:t>index.php</a:t>
            </a:r>
            <a:r>
              <a:rPr lang="en-AU" sz="1200" dirty="0">
                <a:solidFill>
                  <a:srgbClr val="000000"/>
                </a:solidFill>
              </a:rPr>
              <a:t>/</a:t>
            </a:r>
            <a:r>
              <a:rPr lang="en-AU" sz="1200" dirty="0" err="1">
                <a:solidFill>
                  <a:srgbClr val="000000"/>
                </a:solidFill>
              </a:rPr>
              <a:t>Kounin</a:t>
            </a:r>
            <a:r>
              <a:rPr lang="en-AU" sz="1200" dirty="0">
                <a:solidFill>
                  <a:srgbClr val="000000"/>
                </a:solidFill>
              </a:rPr>
              <a:t>,_Jacob </a:t>
            </a:r>
          </a:p>
        </p:txBody>
      </p:sp>
    </p:spTree>
    <p:extLst>
      <p:ext uri="{BB962C8B-B14F-4D97-AF65-F5344CB8AC3E}">
        <p14:creationId xmlns:p14="http://schemas.microsoft.com/office/powerpoint/2010/main" val="113409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ounded Rectangle 23"/>
          <p:cNvSpPr/>
          <p:nvPr/>
        </p:nvSpPr>
        <p:spPr bwMode="auto">
          <a:xfrm>
            <a:off x="3348038" y="1557338"/>
            <a:ext cx="5651500" cy="4319587"/>
          </a:xfrm>
          <a:prstGeom prst="roundRect">
            <a:avLst/>
          </a:prstGeom>
          <a:ln>
            <a:headEnd type="none" w="med" len="med"/>
            <a:tailEnd type="none" w="med" len="med"/>
          </a:ln>
          <a:effectLst>
            <a:outerShdw blurRad="50800" dist="38100" dir="8100000" algn="tr" rotWithShape="0">
              <a:prstClr val="black">
                <a:alpha val="40000"/>
              </a:prstClr>
            </a:outerShdw>
          </a:effectLst>
          <a:extLst/>
        </p:spPr>
        <p:style>
          <a:lnRef idx="1">
            <a:schemeClr val="accent3"/>
          </a:lnRef>
          <a:fillRef idx="3">
            <a:schemeClr val="accent3"/>
          </a:fillRef>
          <a:effectRef idx="2">
            <a:schemeClr val="accent3"/>
          </a:effectRef>
          <a:fontRef idx="minor">
            <a:schemeClr val="lt1"/>
          </a:fontRef>
        </p:style>
        <p:txBody>
          <a:bodyPr/>
          <a:lstStyle/>
          <a:p>
            <a:pPr>
              <a:defRPr/>
            </a:pPr>
            <a:endParaRPr lang="en-US"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charset="0"/>
              <a:ea typeface="ＭＳ Ｐゴシック" charset="0"/>
              <a:cs typeface="ＭＳ Ｐゴシック" charset="0"/>
            </a:endParaRPr>
          </a:p>
        </p:txBody>
      </p:sp>
      <p:sp>
        <p:nvSpPr>
          <p:cNvPr id="8194" name="Text Box 2">
            <a:hlinkClick r:id="rId3" action="ppaction://hlinksldjump"/>
          </p:cNvPr>
          <p:cNvSpPr txBox="1">
            <a:spLocks noChangeArrowheads="1"/>
          </p:cNvSpPr>
          <p:nvPr/>
        </p:nvSpPr>
        <p:spPr bwMode="auto">
          <a:xfrm>
            <a:off x="685800" y="2513013"/>
            <a:ext cx="20574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Char char="c"/>
              <a:defRPr/>
            </a:pPr>
            <a:r>
              <a:rPr lang="en-AU" sz="1400" dirty="0" smtClean="0">
                <a:solidFill>
                  <a:srgbClr val="000000"/>
                </a:solidFill>
              </a:rPr>
              <a:t>Withitness </a:t>
            </a:r>
          </a:p>
        </p:txBody>
      </p:sp>
      <p:sp>
        <p:nvSpPr>
          <p:cNvPr id="8205" name="Rectangle 13"/>
          <p:cNvSpPr>
            <a:spLocks noChangeArrowheads="1"/>
          </p:cNvSpPr>
          <p:nvPr/>
        </p:nvSpPr>
        <p:spPr bwMode="auto">
          <a:xfrm>
            <a:off x="673100" y="1739900"/>
            <a:ext cx="23622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1400" dirty="0">
                <a:solidFill>
                  <a:srgbClr val="000000"/>
                </a:solidFill>
              </a:rPr>
              <a:t>Ripple effect</a:t>
            </a:r>
          </a:p>
        </p:txBody>
      </p:sp>
      <p:sp>
        <p:nvSpPr>
          <p:cNvPr id="18" name="Text Box 5"/>
          <p:cNvSpPr txBox="1">
            <a:spLocks noChangeArrowheads="1"/>
          </p:cNvSpPr>
          <p:nvPr/>
        </p:nvSpPr>
        <p:spPr bwMode="auto">
          <a:xfrm>
            <a:off x="1042988" y="836613"/>
            <a:ext cx="7489825" cy="523875"/>
          </a:xfrm>
          <a:prstGeom prst="rect">
            <a:avLst/>
          </a:prstGeom>
          <a:noFill/>
          <a:ln>
            <a:noFill/>
          </a:ln>
          <a:effectLst>
            <a:outerShdw blurRad="50800" dist="38100" dir="18900000" algn="b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t>Preventive Discipline  -</a:t>
            </a:r>
          </a:p>
        </p:txBody>
      </p:sp>
      <p:sp>
        <p:nvSpPr>
          <p:cNvPr id="19" name="Rectangle 8"/>
          <p:cNvSpPr>
            <a:spLocks noChangeArrowheads="1"/>
          </p:cNvSpPr>
          <p:nvPr/>
        </p:nvSpPr>
        <p:spPr bwMode="auto">
          <a:xfrm>
            <a:off x="5110163" y="884238"/>
            <a:ext cx="2198687"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t>Jacob </a:t>
            </a:r>
            <a:r>
              <a:rPr lang="en-AU" b="1" dirty="0" err="1"/>
              <a:t>Kounin</a:t>
            </a:r>
            <a:endParaRPr lang="en-AU" b="1" dirty="0"/>
          </a:p>
        </p:txBody>
      </p:sp>
      <p:sp>
        <p:nvSpPr>
          <p:cNvPr id="15" name="Text Box 9"/>
          <p:cNvSpPr txBox="1">
            <a:spLocks noChangeArrowheads="1"/>
          </p:cNvSpPr>
          <p:nvPr/>
        </p:nvSpPr>
        <p:spPr bwMode="auto">
          <a:xfrm>
            <a:off x="3451225" y="2133600"/>
            <a:ext cx="5441950" cy="3630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85750" indent="-285750">
              <a:buFont typeface="Arial"/>
              <a:buChar char="•"/>
              <a:defRPr/>
            </a:pPr>
            <a:r>
              <a:rPr lang="en-US" sz="2000" dirty="0"/>
              <a:t>Preplan the lesson so that extraneous matters are realised ahead of time and taken care of. Supplies for the class should always be preorganised before class begins and close to where they will be used. </a:t>
            </a:r>
          </a:p>
          <a:p>
            <a:pPr marL="285750" indent="-285750">
              <a:buFont typeface="Arial"/>
              <a:buChar char="•"/>
              <a:defRPr/>
            </a:pPr>
            <a:endParaRPr lang="en-US" sz="2000" dirty="0"/>
          </a:p>
          <a:p>
            <a:pPr marL="285750" indent="-285750">
              <a:buFont typeface="Arial"/>
              <a:buChar char="•"/>
              <a:defRPr/>
            </a:pPr>
            <a:r>
              <a:rPr lang="en-US" sz="2000" dirty="0"/>
              <a:t>Once students are doing their work and engaged, do not distract them. Leave them to their work and assist individuals with questions or needs. </a:t>
            </a:r>
          </a:p>
          <a:p>
            <a:pPr marL="285750" indent="-285750" eaLnBrk="1" hangingPunct="1">
              <a:spcBef>
                <a:spcPct val="50000"/>
              </a:spcBef>
              <a:buFont typeface="Arial"/>
              <a:buChar char="•"/>
              <a:defRPr/>
            </a:pPr>
            <a:endParaRPr lang="en-AU" sz="2000" dirty="0">
              <a:solidFill>
                <a:srgbClr val="000000"/>
              </a:solidFill>
            </a:endParaRPr>
          </a:p>
        </p:txBody>
      </p:sp>
      <p:sp>
        <p:nvSpPr>
          <p:cNvPr id="16" name="Rectangle 3"/>
          <p:cNvSpPr>
            <a:spLocks noChangeArrowheads="1"/>
          </p:cNvSpPr>
          <p:nvPr/>
        </p:nvSpPr>
        <p:spPr bwMode="auto">
          <a:xfrm>
            <a:off x="685800" y="4076700"/>
            <a:ext cx="2301875"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dirty="0">
                <a:solidFill>
                  <a:srgbClr val="000000"/>
                </a:solidFill>
                <a:effectLst>
                  <a:outerShdw blurRad="50800" dist="38100" algn="l" rotWithShape="0">
                    <a:prstClr val="black">
                      <a:alpha val="40000"/>
                    </a:prstClr>
                  </a:outerShdw>
                </a:effectLst>
              </a:rPr>
              <a:t>Smoothness</a:t>
            </a:r>
          </a:p>
        </p:txBody>
      </p:sp>
      <p:sp>
        <p:nvSpPr>
          <p:cNvPr id="17" name="Rectangle 4">
            <a:hlinkClick r:id="rId4" action="ppaction://hlinksldjump"/>
          </p:cNvPr>
          <p:cNvSpPr>
            <a:spLocks noChangeArrowheads="1"/>
          </p:cNvSpPr>
          <p:nvPr/>
        </p:nvSpPr>
        <p:spPr bwMode="auto">
          <a:xfrm>
            <a:off x="685800" y="3367088"/>
            <a:ext cx="22860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Overlapping</a:t>
            </a:r>
          </a:p>
        </p:txBody>
      </p:sp>
      <p:sp>
        <p:nvSpPr>
          <p:cNvPr id="20" name="Rectangle 7">
            <a:hlinkClick r:id="rId5" action="ppaction://hlinksldjump"/>
          </p:cNvPr>
          <p:cNvSpPr>
            <a:spLocks noChangeArrowheads="1"/>
          </p:cNvSpPr>
          <p:nvPr/>
        </p:nvSpPr>
        <p:spPr bwMode="auto">
          <a:xfrm>
            <a:off x="685800" y="5426075"/>
            <a:ext cx="2362200"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1400" dirty="0">
                <a:solidFill>
                  <a:srgbClr val="000000"/>
                </a:solidFill>
              </a:rPr>
              <a:t>Group alerting</a:t>
            </a:r>
          </a:p>
        </p:txBody>
      </p:sp>
      <p:sp>
        <p:nvSpPr>
          <p:cNvPr id="21" name="Rectangle 3">
            <a:hlinkClick r:id="rId6" action="ppaction://hlinksldjump"/>
          </p:cNvPr>
          <p:cNvSpPr>
            <a:spLocks noChangeArrowheads="1"/>
          </p:cNvSpPr>
          <p:nvPr/>
        </p:nvSpPr>
        <p:spPr bwMode="auto">
          <a:xfrm>
            <a:off x="685800" y="4776788"/>
            <a:ext cx="1725613"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Momentum</a:t>
            </a:r>
          </a:p>
        </p:txBody>
      </p:sp>
      <p:sp>
        <p:nvSpPr>
          <p:cNvPr id="22" name="Text Box 15"/>
          <p:cNvSpPr txBox="1">
            <a:spLocks noChangeArrowheads="1"/>
          </p:cNvSpPr>
          <p:nvPr/>
        </p:nvSpPr>
        <p:spPr bwMode="auto">
          <a:xfrm>
            <a:off x="762000" y="6019800"/>
            <a:ext cx="8077200" cy="554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200" dirty="0" err="1">
                <a:solidFill>
                  <a:srgbClr val="000000"/>
                </a:solidFill>
              </a:rPr>
              <a:t>Kounin</a:t>
            </a:r>
            <a:r>
              <a:rPr lang="en-AU" sz="1200" dirty="0">
                <a:solidFill>
                  <a:srgbClr val="000000"/>
                </a:solidFill>
              </a:rPr>
              <a:t>, Jacob S. (1970) </a:t>
            </a:r>
            <a:r>
              <a:rPr lang="en-AU" sz="1200" i="1" dirty="0">
                <a:solidFill>
                  <a:srgbClr val="000000"/>
                </a:solidFill>
              </a:rPr>
              <a:t>Discipline and Group Management in Classrooms</a:t>
            </a:r>
            <a:r>
              <a:rPr lang="en-AU" sz="1200" dirty="0">
                <a:solidFill>
                  <a:srgbClr val="000000"/>
                </a:solidFill>
              </a:rPr>
              <a:t>. Holt, Rinehart and Winston, Inc.</a:t>
            </a:r>
          </a:p>
          <a:p>
            <a:pPr eaLnBrk="1" hangingPunct="1">
              <a:spcBef>
                <a:spcPct val="50000"/>
              </a:spcBef>
              <a:defRPr/>
            </a:pPr>
            <a:r>
              <a:rPr lang="en-AU" sz="1200" dirty="0">
                <a:solidFill>
                  <a:srgbClr val="000000"/>
                </a:solidFill>
              </a:rPr>
              <a:t>TEXT from http://wik.ed.uiuc.edu/</a:t>
            </a:r>
            <a:r>
              <a:rPr lang="en-AU" sz="1200" dirty="0" err="1">
                <a:solidFill>
                  <a:srgbClr val="000000"/>
                </a:solidFill>
              </a:rPr>
              <a:t>index.php</a:t>
            </a:r>
            <a:r>
              <a:rPr lang="en-AU" sz="1200" dirty="0">
                <a:solidFill>
                  <a:srgbClr val="000000"/>
                </a:solidFill>
              </a:rPr>
              <a:t>/</a:t>
            </a:r>
            <a:r>
              <a:rPr lang="en-AU" sz="1200" dirty="0" err="1">
                <a:solidFill>
                  <a:srgbClr val="000000"/>
                </a:solidFill>
              </a:rPr>
              <a:t>Kounin</a:t>
            </a:r>
            <a:r>
              <a:rPr lang="en-AU" sz="1200" dirty="0">
                <a:solidFill>
                  <a:srgbClr val="000000"/>
                </a:solidFill>
              </a:rPr>
              <a:t>,_Jacob </a:t>
            </a:r>
          </a:p>
        </p:txBody>
      </p:sp>
    </p:spTree>
    <p:extLst>
      <p:ext uri="{BB962C8B-B14F-4D97-AF65-F5344CB8AC3E}">
        <p14:creationId xmlns:p14="http://schemas.microsoft.com/office/powerpoint/2010/main" val="2869979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ounded Rectangle 21"/>
          <p:cNvSpPr/>
          <p:nvPr/>
        </p:nvSpPr>
        <p:spPr bwMode="auto">
          <a:xfrm>
            <a:off x="3348038" y="1557338"/>
            <a:ext cx="5651500" cy="4319587"/>
          </a:xfrm>
          <a:prstGeom prst="roundRect">
            <a:avLst/>
          </a:prstGeom>
          <a:ln>
            <a:headEnd type="none" w="med" len="med"/>
            <a:tailEnd type="none" w="med" len="med"/>
          </a:ln>
          <a:effectLst>
            <a:outerShdw blurRad="50800" dist="38100" dir="8100000" algn="tr" rotWithShape="0">
              <a:prstClr val="black">
                <a:alpha val="40000"/>
              </a:prstClr>
            </a:outerShdw>
          </a:effectLst>
          <a:extLst/>
        </p:spPr>
        <p:style>
          <a:lnRef idx="1">
            <a:schemeClr val="accent3"/>
          </a:lnRef>
          <a:fillRef idx="3">
            <a:schemeClr val="accent3"/>
          </a:fillRef>
          <a:effectRef idx="2">
            <a:schemeClr val="accent3"/>
          </a:effectRef>
          <a:fontRef idx="minor">
            <a:schemeClr val="lt1"/>
          </a:fontRef>
        </p:style>
        <p:txBody>
          <a:bodyPr/>
          <a:lstStyle/>
          <a:p>
            <a:pPr>
              <a:defRPr/>
            </a:pPr>
            <a:endParaRPr lang="en-US"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charset="0"/>
              <a:ea typeface="ＭＳ Ｐゴシック" charset="0"/>
              <a:cs typeface="ＭＳ Ｐゴシック" charset="0"/>
            </a:endParaRPr>
          </a:p>
        </p:txBody>
      </p:sp>
      <p:sp>
        <p:nvSpPr>
          <p:cNvPr id="8194" name="Text Box 2">
            <a:hlinkClick r:id="rId3" action="ppaction://hlinksldjump"/>
          </p:cNvPr>
          <p:cNvSpPr txBox="1">
            <a:spLocks noChangeArrowheads="1"/>
          </p:cNvSpPr>
          <p:nvPr/>
        </p:nvSpPr>
        <p:spPr bwMode="auto">
          <a:xfrm>
            <a:off x="685800" y="2513013"/>
            <a:ext cx="20574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Char char="c"/>
              <a:defRPr/>
            </a:pPr>
            <a:r>
              <a:rPr lang="en-AU" sz="1400" dirty="0" smtClean="0">
                <a:solidFill>
                  <a:srgbClr val="000000"/>
                </a:solidFill>
              </a:rPr>
              <a:t>Withitness </a:t>
            </a:r>
          </a:p>
        </p:txBody>
      </p:sp>
      <p:sp>
        <p:nvSpPr>
          <p:cNvPr id="8205" name="Rectangle 13"/>
          <p:cNvSpPr>
            <a:spLocks noChangeArrowheads="1"/>
          </p:cNvSpPr>
          <p:nvPr/>
        </p:nvSpPr>
        <p:spPr bwMode="auto">
          <a:xfrm>
            <a:off x="673100" y="1739900"/>
            <a:ext cx="23622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1400">
                <a:solidFill>
                  <a:srgbClr val="000000"/>
                </a:solidFill>
              </a:rPr>
              <a:t>Ripple effect</a:t>
            </a:r>
          </a:p>
        </p:txBody>
      </p:sp>
      <p:sp>
        <p:nvSpPr>
          <p:cNvPr id="8207" name="Text Box 15"/>
          <p:cNvSpPr txBox="1">
            <a:spLocks noChangeArrowheads="1"/>
          </p:cNvSpPr>
          <p:nvPr/>
        </p:nvSpPr>
        <p:spPr bwMode="auto">
          <a:xfrm>
            <a:off x="762000" y="6019800"/>
            <a:ext cx="8077200" cy="554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200" dirty="0" err="1">
                <a:solidFill>
                  <a:srgbClr val="000000"/>
                </a:solidFill>
              </a:rPr>
              <a:t>Kounin</a:t>
            </a:r>
            <a:r>
              <a:rPr lang="en-AU" sz="1200" dirty="0">
                <a:solidFill>
                  <a:srgbClr val="000000"/>
                </a:solidFill>
              </a:rPr>
              <a:t>, Jacob S. (1970) </a:t>
            </a:r>
            <a:r>
              <a:rPr lang="en-AU" sz="1200" i="1" dirty="0">
                <a:solidFill>
                  <a:srgbClr val="000000"/>
                </a:solidFill>
              </a:rPr>
              <a:t>Discipline and Group Management in Classrooms</a:t>
            </a:r>
            <a:r>
              <a:rPr lang="en-AU" sz="1200" dirty="0">
                <a:solidFill>
                  <a:srgbClr val="000000"/>
                </a:solidFill>
              </a:rPr>
              <a:t>. Holt, Rinehart and Winston, Inc.</a:t>
            </a:r>
          </a:p>
          <a:p>
            <a:pPr eaLnBrk="1" hangingPunct="1">
              <a:spcBef>
                <a:spcPct val="50000"/>
              </a:spcBef>
              <a:defRPr/>
            </a:pPr>
            <a:r>
              <a:rPr lang="en-AU" sz="1200" dirty="0">
                <a:solidFill>
                  <a:srgbClr val="000000"/>
                </a:solidFill>
              </a:rPr>
              <a:t>TEXT from http://wik.ed.uiuc.edu/</a:t>
            </a:r>
            <a:r>
              <a:rPr lang="en-AU" sz="1200" dirty="0" err="1">
                <a:solidFill>
                  <a:srgbClr val="000000"/>
                </a:solidFill>
              </a:rPr>
              <a:t>index.php</a:t>
            </a:r>
            <a:r>
              <a:rPr lang="en-AU" sz="1200" dirty="0">
                <a:solidFill>
                  <a:srgbClr val="000000"/>
                </a:solidFill>
              </a:rPr>
              <a:t>/</a:t>
            </a:r>
            <a:r>
              <a:rPr lang="en-AU" sz="1200" dirty="0" err="1">
                <a:solidFill>
                  <a:srgbClr val="000000"/>
                </a:solidFill>
              </a:rPr>
              <a:t>Kounin</a:t>
            </a:r>
            <a:r>
              <a:rPr lang="en-AU" sz="1200" dirty="0">
                <a:solidFill>
                  <a:srgbClr val="000000"/>
                </a:solidFill>
              </a:rPr>
              <a:t>,_Jacob </a:t>
            </a:r>
          </a:p>
        </p:txBody>
      </p:sp>
      <p:sp>
        <p:nvSpPr>
          <p:cNvPr id="18" name="Text Box 5"/>
          <p:cNvSpPr txBox="1">
            <a:spLocks noChangeArrowheads="1"/>
          </p:cNvSpPr>
          <p:nvPr/>
        </p:nvSpPr>
        <p:spPr bwMode="auto">
          <a:xfrm>
            <a:off x="1042988" y="836613"/>
            <a:ext cx="7489825" cy="523875"/>
          </a:xfrm>
          <a:prstGeom prst="rect">
            <a:avLst/>
          </a:prstGeom>
          <a:noFill/>
          <a:ln>
            <a:noFill/>
          </a:ln>
          <a:effectLst>
            <a:outerShdw blurRad="50800" dist="38100" dir="18900000" algn="b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t>Preventive Discipline  -</a:t>
            </a:r>
          </a:p>
        </p:txBody>
      </p:sp>
      <p:sp>
        <p:nvSpPr>
          <p:cNvPr id="19" name="Rectangle 8"/>
          <p:cNvSpPr>
            <a:spLocks noChangeArrowheads="1"/>
          </p:cNvSpPr>
          <p:nvPr/>
        </p:nvSpPr>
        <p:spPr bwMode="auto">
          <a:xfrm>
            <a:off x="5110163" y="884238"/>
            <a:ext cx="2198687"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t>Jacob </a:t>
            </a:r>
            <a:r>
              <a:rPr lang="en-AU" b="1" dirty="0" err="1"/>
              <a:t>Kounin</a:t>
            </a:r>
            <a:endParaRPr lang="en-AU" b="1" dirty="0"/>
          </a:p>
        </p:txBody>
      </p:sp>
      <p:sp>
        <p:nvSpPr>
          <p:cNvPr id="15" name="Text Box 9"/>
          <p:cNvSpPr txBox="1">
            <a:spLocks noChangeArrowheads="1"/>
          </p:cNvSpPr>
          <p:nvPr/>
        </p:nvSpPr>
        <p:spPr bwMode="auto">
          <a:xfrm>
            <a:off x="3492500" y="2349500"/>
            <a:ext cx="5292725" cy="2554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85750" indent="-285750">
              <a:buFont typeface="Arial"/>
              <a:buChar char="•"/>
              <a:defRPr/>
            </a:pPr>
            <a:r>
              <a:rPr lang="en-US" sz="2000" dirty="0"/>
              <a:t>Keep the lesson moving briskly. </a:t>
            </a:r>
          </a:p>
          <a:p>
            <a:pPr marL="285750" indent="-285750">
              <a:buFont typeface="Arial"/>
              <a:buChar char="•"/>
              <a:defRPr/>
            </a:pPr>
            <a:r>
              <a:rPr lang="en-US" sz="2000" dirty="0" smtClean="0"/>
              <a:t>Do not </a:t>
            </a:r>
            <a:r>
              <a:rPr lang="en-US" sz="2000" dirty="0"/>
              <a:t>over-dwell on a minor or already understood concept. </a:t>
            </a:r>
          </a:p>
          <a:p>
            <a:pPr marL="285750" indent="-285750">
              <a:buFont typeface="Arial"/>
              <a:buChar char="•"/>
              <a:defRPr/>
            </a:pPr>
            <a:r>
              <a:rPr lang="en-US" sz="2000" dirty="0"/>
              <a:t>Correct students without nagging and quickly return to the lesson. </a:t>
            </a:r>
          </a:p>
          <a:p>
            <a:pPr marL="285750" indent="-285750">
              <a:buFont typeface="Arial"/>
              <a:buChar char="•"/>
              <a:defRPr/>
            </a:pPr>
            <a:r>
              <a:rPr lang="en-US" sz="2000" dirty="0"/>
              <a:t>Have students move from one activity to the next without being forced to wait for each other and each step in the transition. </a:t>
            </a:r>
          </a:p>
        </p:txBody>
      </p:sp>
      <p:sp>
        <p:nvSpPr>
          <p:cNvPr id="16" name="Rectangle 3">
            <a:hlinkClick r:id="rId4" action="ppaction://hlinksldjump"/>
          </p:cNvPr>
          <p:cNvSpPr>
            <a:spLocks noChangeArrowheads="1"/>
          </p:cNvSpPr>
          <p:nvPr/>
        </p:nvSpPr>
        <p:spPr bwMode="auto">
          <a:xfrm>
            <a:off x="685800" y="4076700"/>
            <a:ext cx="1870075"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Smoothness</a:t>
            </a:r>
          </a:p>
        </p:txBody>
      </p:sp>
      <p:sp>
        <p:nvSpPr>
          <p:cNvPr id="17" name="Rectangle 4">
            <a:hlinkClick r:id="rId5" action="ppaction://hlinksldjump"/>
          </p:cNvPr>
          <p:cNvSpPr>
            <a:spLocks noChangeArrowheads="1"/>
          </p:cNvSpPr>
          <p:nvPr/>
        </p:nvSpPr>
        <p:spPr bwMode="auto">
          <a:xfrm>
            <a:off x="685800" y="3367088"/>
            <a:ext cx="22860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Overlapping</a:t>
            </a:r>
          </a:p>
        </p:txBody>
      </p:sp>
      <p:sp>
        <p:nvSpPr>
          <p:cNvPr id="20" name="Rectangle 7">
            <a:hlinkClick r:id="rId6" action="ppaction://hlinksldjump"/>
          </p:cNvPr>
          <p:cNvSpPr>
            <a:spLocks noChangeArrowheads="1"/>
          </p:cNvSpPr>
          <p:nvPr/>
        </p:nvSpPr>
        <p:spPr bwMode="auto">
          <a:xfrm>
            <a:off x="685800" y="5426075"/>
            <a:ext cx="2362200" cy="306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1400" dirty="0">
                <a:solidFill>
                  <a:srgbClr val="000000"/>
                </a:solidFill>
              </a:rPr>
              <a:t>Group alerting</a:t>
            </a:r>
          </a:p>
        </p:txBody>
      </p:sp>
      <p:sp>
        <p:nvSpPr>
          <p:cNvPr id="21" name="Rectangle 3"/>
          <p:cNvSpPr>
            <a:spLocks noChangeArrowheads="1"/>
          </p:cNvSpPr>
          <p:nvPr/>
        </p:nvSpPr>
        <p:spPr bwMode="auto">
          <a:xfrm>
            <a:off x="685800" y="4776788"/>
            <a:ext cx="2590800"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dirty="0">
                <a:solidFill>
                  <a:srgbClr val="000000"/>
                </a:solidFill>
                <a:effectLst>
                  <a:outerShdw blurRad="50800" dist="38100" algn="l" rotWithShape="0">
                    <a:prstClr val="black">
                      <a:alpha val="40000"/>
                    </a:prstClr>
                  </a:outerShdw>
                </a:effectLst>
              </a:rPr>
              <a:t>Momentum</a:t>
            </a:r>
          </a:p>
        </p:txBody>
      </p:sp>
    </p:spTree>
    <p:extLst>
      <p:ext uri="{BB962C8B-B14F-4D97-AF65-F5344CB8AC3E}">
        <p14:creationId xmlns:p14="http://schemas.microsoft.com/office/powerpoint/2010/main" val="3558366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ounded Rectangle 15"/>
          <p:cNvSpPr/>
          <p:nvPr/>
        </p:nvSpPr>
        <p:spPr bwMode="auto">
          <a:xfrm>
            <a:off x="3348038" y="1557338"/>
            <a:ext cx="5651500" cy="4319587"/>
          </a:xfrm>
          <a:prstGeom prst="roundRect">
            <a:avLst/>
          </a:prstGeom>
          <a:ln>
            <a:headEnd type="none" w="med" len="med"/>
            <a:tailEnd type="none" w="med" len="med"/>
          </a:ln>
          <a:effectLst>
            <a:outerShdw blurRad="50800" dist="38100" dir="8100000" algn="tr" rotWithShape="0">
              <a:prstClr val="black">
                <a:alpha val="40000"/>
              </a:prstClr>
            </a:outerShdw>
          </a:effectLst>
          <a:extLst/>
        </p:spPr>
        <p:style>
          <a:lnRef idx="1">
            <a:schemeClr val="accent3"/>
          </a:lnRef>
          <a:fillRef idx="3">
            <a:schemeClr val="accent3"/>
          </a:fillRef>
          <a:effectRef idx="2">
            <a:schemeClr val="accent3"/>
          </a:effectRef>
          <a:fontRef idx="minor">
            <a:schemeClr val="lt1"/>
          </a:fontRef>
        </p:style>
        <p:txBody>
          <a:bodyPr/>
          <a:lstStyle/>
          <a:p>
            <a:pPr>
              <a:defRPr/>
            </a:pPr>
            <a:endParaRPr lang="en-US"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charset="0"/>
              <a:ea typeface="ＭＳ Ｐゴシック" charset="0"/>
              <a:cs typeface="ＭＳ Ｐゴシック" charset="0"/>
            </a:endParaRPr>
          </a:p>
        </p:txBody>
      </p:sp>
      <p:sp>
        <p:nvSpPr>
          <p:cNvPr id="8194" name="Text Box 2">
            <a:hlinkClick r:id="rId3" action="ppaction://hlinksldjump"/>
          </p:cNvPr>
          <p:cNvSpPr txBox="1">
            <a:spLocks noChangeArrowheads="1"/>
          </p:cNvSpPr>
          <p:nvPr/>
        </p:nvSpPr>
        <p:spPr bwMode="auto">
          <a:xfrm>
            <a:off x="685800" y="2513013"/>
            <a:ext cx="20574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Char char="c"/>
              <a:defRPr/>
            </a:pPr>
            <a:r>
              <a:rPr lang="en-AU" sz="1400" dirty="0" smtClean="0">
                <a:solidFill>
                  <a:srgbClr val="000000"/>
                </a:solidFill>
              </a:rPr>
              <a:t>Withitness </a:t>
            </a:r>
          </a:p>
        </p:txBody>
      </p:sp>
      <p:sp>
        <p:nvSpPr>
          <p:cNvPr id="8205" name="Rectangle 13"/>
          <p:cNvSpPr>
            <a:spLocks noChangeArrowheads="1"/>
          </p:cNvSpPr>
          <p:nvPr/>
        </p:nvSpPr>
        <p:spPr bwMode="auto">
          <a:xfrm>
            <a:off x="673100" y="1739900"/>
            <a:ext cx="23622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1400">
                <a:solidFill>
                  <a:srgbClr val="000000"/>
                </a:solidFill>
              </a:rPr>
              <a:t>Ripple effect</a:t>
            </a:r>
          </a:p>
        </p:txBody>
      </p:sp>
      <p:sp>
        <p:nvSpPr>
          <p:cNvPr id="8207" name="Text Box 15"/>
          <p:cNvSpPr txBox="1">
            <a:spLocks noChangeArrowheads="1"/>
          </p:cNvSpPr>
          <p:nvPr/>
        </p:nvSpPr>
        <p:spPr bwMode="auto">
          <a:xfrm>
            <a:off x="762000" y="6019800"/>
            <a:ext cx="8077200"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200" dirty="0" err="1">
                <a:solidFill>
                  <a:srgbClr val="000000"/>
                </a:solidFill>
              </a:rPr>
              <a:t>Kounin</a:t>
            </a:r>
            <a:r>
              <a:rPr lang="en-AU" sz="1200" dirty="0">
                <a:solidFill>
                  <a:srgbClr val="000000"/>
                </a:solidFill>
              </a:rPr>
              <a:t>, Jacob S. (1970) </a:t>
            </a:r>
            <a:r>
              <a:rPr lang="en-AU" sz="1200" i="1" dirty="0">
                <a:solidFill>
                  <a:srgbClr val="000000"/>
                </a:solidFill>
              </a:rPr>
              <a:t>Discipline and Group Management in Classrooms</a:t>
            </a:r>
            <a:r>
              <a:rPr lang="en-AU" sz="1200" dirty="0">
                <a:solidFill>
                  <a:srgbClr val="000000"/>
                </a:solidFill>
              </a:rPr>
              <a:t>. Holt, Rinehart and Winston, Inc.</a:t>
            </a:r>
            <a:r>
              <a:rPr lang="en-AU" sz="1800" dirty="0">
                <a:solidFill>
                  <a:srgbClr val="000000"/>
                </a:solidFill>
              </a:rPr>
              <a:t> </a:t>
            </a:r>
          </a:p>
          <a:p>
            <a:pPr eaLnBrk="1" hangingPunct="1">
              <a:spcBef>
                <a:spcPct val="50000"/>
              </a:spcBef>
              <a:defRPr/>
            </a:pPr>
            <a:r>
              <a:rPr lang="en-AU" sz="1200" dirty="0">
                <a:solidFill>
                  <a:srgbClr val="000000"/>
                </a:solidFill>
              </a:rPr>
              <a:t>TEXT from http://</a:t>
            </a:r>
            <a:r>
              <a:rPr lang="en-AU" sz="1200" dirty="0" err="1">
                <a:solidFill>
                  <a:srgbClr val="000000"/>
                </a:solidFill>
              </a:rPr>
              <a:t>wik.ed.uiuc.edu</a:t>
            </a:r>
            <a:r>
              <a:rPr lang="en-AU" sz="1200" dirty="0">
                <a:solidFill>
                  <a:srgbClr val="000000"/>
                </a:solidFill>
              </a:rPr>
              <a:t>/</a:t>
            </a:r>
            <a:r>
              <a:rPr lang="en-AU" sz="1200" dirty="0" err="1">
                <a:solidFill>
                  <a:srgbClr val="000000"/>
                </a:solidFill>
              </a:rPr>
              <a:t>index.php</a:t>
            </a:r>
            <a:r>
              <a:rPr lang="en-AU" sz="1200" dirty="0">
                <a:solidFill>
                  <a:srgbClr val="000000"/>
                </a:solidFill>
              </a:rPr>
              <a:t>/</a:t>
            </a:r>
            <a:r>
              <a:rPr lang="en-AU" sz="1200" dirty="0" err="1">
                <a:solidFill>
                  <a:srgbClr val="000000"/>
                </a:solidFill>
              </a:rPr>
              <a:t>Kounin</a:t>
            </a:r>
            <a:r>
              <a:rPr lang="en-AU" sz="1200" dirty="0">
                <a:solidFill>
                  <a:srgbClr val="000000"/>
                </a:solidFill>
              </a:rPr>
              <a:t>,_Jacob</a:t>
            </a:r>
          </a:p>
        </p:txBody>
      </p:sp>
      <p:sp>
        <p:nvSpPr>
          <p:cNvPr id="18" name="Text Box 5"/>
          <p:cNvSpPr txBox="1">
            <a:spLocks noChangeArrowheads="1"/>
          </p:cNvSpPr>
          <p:nvPr/>
        </p:nvSpPr>
        <p:spPr bwMode="auto">
          <a:xfrm>
            <a:off x="1042988" y="836613"/>
            <a:ext cx="7489825" cy="523875"/>
          </a:xfrm>
          <a:prstGeom prst="rect">
            <a:avLst/>
          </a:prstGeom>
          <a:noFill/>
          <a:ln>
            <a:noFill/>
          </a:ln>
          <a:effectLst>
            <a:outerShdw blurRad="50800" dist="38100" dir="18900000" algn="b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t>Preventive Discipline  -</a:t>
            </a:r>
          </a:p>
        </p:txBody>
      </p:sp>
      <p:sp>
        <p:nvSpPr>
          <p:cNvPr id="19" name="Rectangle 8"/>
          <p:cNvSpPr>
            <a:spLocks noChangeArrowheads="1"/>
          </p:cNvSpPr>
          <p:nvPr/>
        </p:nvSpPr>
        <p:spPr bwMode="auto">
          <a:xfrm>
            <a:off x="5110163" y="884238"/>
            <a:ext cx="2198687"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t>Jacob </a:t>
            </a:r>
            <a:r>
              <a:rPr lang="en-AU" b="1" dirty="0" err="1"/>
              <a:t>Kounin</a:t>
            </a:r>
            <a:endParaRPr lang="en-AU" b="1" dirty="0"/>
          </a:p>
        </p:txBody>
      </p:sp>
      <p:sp>
        <p:nvSpPr>
          <p:cNvPr id="15" name="Text Box 9"/>
          <p:cNvSpPr txBox="1">
            <a:spLocks noChangeArrowheads="1"/>
          </p:cNvSpPr>
          <p:nvPr/>
        </p:nvSpPr>
        <p:spPr bwMode="auto">
          <a:xfrm>
            <a:off x="3492500" y="1700808"/>
            <a:ext cx="5651500" cy="4093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defRPr/>
            </a:pPr>
            <a:r>
              <a:rPr lang="en-US" sz="2000" dirty="0"/>
              <a:t>Calling on students at random by asking a question only after scanning the room to make sure students are paying attention. </a:t>
            </a:r>
          </a:p>
          <a:p>
            <a:pPr marL="342900" indent="-342900">
              <a:buFont typeface="Arial"/>
              <a:buChar char="•"/>
              <a:defRPr/>
            </a:pPr>
            <a:r>
              <a:rPr lang="en-US" sz="2000" dirty="0"/>
              <a:t>Raising group interest by interspersing suspense between questions. </a:t>
            </a:r>
          </a:p>
          <a:p>
            <a:pPr marL="342900" indent="-342900">
              <a:buFont typeface="Arial"/>
              <a:buChar char="•"/>
              <a:defRPr/>
            </a:pPr>
            <a:r>
              <a:rPr lang="en-US" sz="2000" dirty="0"/>
              <a:t>Having the entire class respond in unison. </a:t>
            </a:r>
          </a:p>
          <a:p>
            <a:pPr marL="342900" indent="-342900">
              <a:buFont typeface="Arial"/>
              <a:buChar char="•"/>
              <a:defRPr/>
            </a:pPr>
            <a:r>
              <a:rPr lang="en-US" sz="2000" dirty="0"/>
              <a:t>Physically moving around the room and asking students to show what they have done. </a:t>
            </a:r>
          </a:p>
          <a:p>
            <a:pPr marL="342900" indent="-342900">
              <a:buFont typeface="Arial"/>
              <a:buChar char="•"/>
              <a:defRPr/>
            </a:pPr>
            <a:r>
              <a:rPr lang="en-US" sz="2000" dirty="0"/>
              <a:t>Asking one student to respond and looking at others. </a:t>
            </a:r>
          </a:p>
        </p:txBody>
      </p:sp>
      <p:sp>
        <p:nvSpPr>
          <p:cNvPr id="11" name="Rectangle 3">
            <a:hlinkClick r:id="rId4" action="ppaction://hlinksldjump"/>
          </p:cNvPr>
          <p:cNvSpPr>
            <a:spLocks noChangeArrowheads="1"/>
          </p:cNvSpPr>
          <p:nvPr/>
        </p:nvSpPr>
        <p:spPr bwMode="auto">
          <a:xfrm>
            <a:off x="685800" y="4076700"/>
            <a:ext cx="1870075"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Smoothness</a:t>
            </a:r>
          </a:p>
        </p:txBody>
      </p:sp>
      <p:sp>
        <p:nvSpPr>
          <p:cNvPr id="12" name="Rectangle 4">
            <a:hlinkClick r:id="rId5" action="ppaction://hlinksldjump"/>
          </p:cNvPr>
          <p:cNvSpPr>
            <a:spLocks noChangeArrowheads="1"/>
          </p:cNvSpPr>
          <p:nvPr/>
        </p:nvSpPr>
        <p:spPr bwMode="auto">
          <a:xfrm>
            <a:off x="685800" y="3367088"/>
            <a:ext cx="22860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Overlapping</a:t>
            </a:r>
          </a:p>
        </p:txBody>
      </p:sp>
      <p:sp>
        <p:nvSpPr>
          <p:cNvPr id="13" name="Rectangle 7"/>
          <p:cNvSpPr>
            <a:spLocks noChangeArrowheads="1"/>
          </p:cNvSpPr>
          <p:nvPr/>
        </p:nvSpPr>
        <p:spPr bwMode="auto">
          <a:xfrm>
            <a:off x="685800" y="5426075"/>
            <a:ext cx="2878138"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dirty="0">
                <a:solidFill>
                  <a:srgbClr val="000000"/>
                </a:solidFill>
                <a:effectLst>
                  <a:outerShdw blurRad="50800" dist="38100" dir="18900000" algn="bl" rotWithShape="0">
                    <a:prstClr val="black">
                      <a:alpha val="40000"/>
                    </a:prstClr>
                  </a:outerShdw>
                </a:effectLst>
              </a:rPr>
              <a:t>Group alerting</a:t>
            </a:r>
          </a:p>
        </p:txBody>
      </p:sp>
      <p:sp>
        <p:nvSpPr>
          <p:cNvPr id="14" name="Rectangle 3">
            <a:hlinkClick r:id="rId6" action="ppaction://hlinksldjump"/>
          </p:cNvPr>
          <p:cNvSpPr>
            <a:spLocks noChangeArrowheads="1"/>
          </p:cNvSpPr>
          <p:nvPr/>
        </p:nvSpPr>
        <p:spPr bwMode="auto">
          <a:xfrm>
            <a:off x="685800" y="4776788"/>
            <a:ext cx="1725613"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1400" dirty="0">
                <a:solidFill>
                  <a:srgbClr val="000000"/>
                </a:solidFill>
              </a:rPr>
              <a:t>Momentum</a:t>
            </a:r>
          </a:p>
        </p:txBody>
      </p:sp>
    </p:spTree>
    <p:extLst>
      <p:ext uri="{BB962C8B-B14F-4D97-AF65-F5344CB8AC3E}">
        <p14:creationId xmlns:p14="http://schemas.microsoft.com/office/powerpoint/2010/main" val="226662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685800" y="228600"/>
            <a:ext cx="8083550" cy="2130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200000"/>
              </a:lnSpc>
              <a:defRPr/>
            </a:pPr>
            <a:r>
              <a:rPr lang="en-AU" sz="3600" b="1" dirty="0">
                <a:effectLst>
                  <a:innerShdw blurRad="63500" dist="50800" dir="13500000">
                    <a:prstClr val="black">
                      <a:alpha val="50000"/>
                    </a:prstClr>
                  </a:innerShdw>
                </a:effectLst>
                <a:cs typeface="+mn-cs"/>
              </a:rPr>
              <a:t>Limit </a:t>
            </a:r>
            <a:r>
              <a:rPr lang="en-AU" sz="3600" b="1" dirty="0" smtClean="0">
                <a:effectLst>
                  <a:innerShdw blurRad="63500" dist="50800" dir="13500000">
                    <a:prstClr val="black">
                      <a:alpha val="50000"/>
                    </a:prstClr>
                  </a:innerShdw>
                </a:effectLst>
                <a:cs typeface="+mn-cs"/>
              </a:rPr>
              <a:t>Setting/Controlling </a:t>
            </a:r>
            <a:r>
              <a:rPr lang="en-AU" sz="3600" b="1" dirty="0">
                <a:effectLst>
                  <a:innerShdw blurRad="63500" dist="50800" dir="13500000">
                    <a:prstClr val="black">
                      <a:alpha val="50000"/>
                    </a:prstClr>
                  </a:innerShdw>
                </a:effectLst>
                <a:cs typeface="+mn-cs"/>
              </a:rPr>
              <a:t>Models</a:t>
            </a:r>
            <a:endParaRPr lang="en-AU" sz="2800" b="1" dirty="0">
              <a:effectLst>
                <a:innerShdw blurRad="63500" dist="50800" dir="13500000">
                  <a:prstClr val="black">
                    <a:alpha val="50000"/>
                  </a:prstClr>
                </a:innerShdw>
              </a:effectLst>
              <a:cs typeface="+mn-cs"/>
            </a:endParaRPr>
          </a:p>
          <a:p>
            <a:pPr>
              <a:lnSpc>
                <a:spcPct val="170000"/>
              </a:lnSpc>
              <a:defRPr/>
            </a:pPr>
            <a:endParaRPr lang="en-AU" sz="2800" dirty="0">
              <a:cs typeface="+mn-cs"/>
            </a:endParaRPr>
          </a:p>
        </p:txBody>
      </p:sp>
      <p:sp>
        <p:nvSpPr>
          <p:cNvPr id="4101" name="Line 5"/>
          <p:cNvSpPr>
            <a:spLocks noChangeShapeType="1"/>
          </p:cNvSpPr>
          <p:nvPr/>
        </p:nvSpPr>
        <p:spPr bwMode="auto">
          <a:xfrm>
            <a:off x="762000" y="1454150"/>
            <a:ext cx="7488238" cy="0"/>
          </a:xfrm>
          <a:prstGeom prst="line">
            <a:avLst/>
          </a:prstGeom>
          <a:noFill/>
          <a:ln w="57150">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4109" name="Rectangle 13"/>
          <p:cNvSpPr>
            <a:spLocks noChangeArrowheads="1"/>
          </p:cNvSpPr>
          <p:nvPr/>
        </p:nvSpPr>
        <p:spPr bwMode="auto">
          <a:xfrm>
            <a:off x="762000" y="1870075"/>
            <a:ext cx="7009325" cy="30367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200000"/>
              </a:lnSpc>
              <a:defRPr/>
            </a:pPr>
            <a:r>
              <a:rPr lang="en-AU" sz="2800" dirty="0" smtClean="0">
                <a:solidFill>
                  <a:srgbClr val="D9D9D9"/>
                </a:solidFill>
                <a:cs typeface="+mn-cs"/>
              </a:rPr>
              <a:t>Preventive </a:t>
            </a:r>
            <a:r>
              <a:rPr lang="en-AU" sz="2800" dirty="0">
                <a:solidFill>
                  <a:srgbClr val="D9D9D9"/>
                </a:solidFill>
                <a:cs typeface="+mn-cs"/>
              </a:rPr>
              <a:t>Discipline - Jacob </a:t>
            </a:r>
            <a:r>
              <a:rPr lang="en-AU" sz="2800" dirty="0" err="1">
                <a:solidFill>
                  <a:srgbClr val="D9D9D9"/>
                </a:solidFill>
                <a:cs typeface="+mn-cs"/>
              </a:rPr>
              <a:t>Kounin</a:t>
            </a:r>
            <a:endParaRPr lang="en-AU" sz="2800" dirty="0">
              <a:solidFill>
                <a:srgbClr val="D9D9D9"/>
              </a:solidFill>
              <a:cs typeface="+mn-cs"/>
            </a:endParaRPr>
          </a:p>
          <a:p>
            <a:pPr>
              <a:lnSpc>
                <a:spcPct val="200000"/>
              </a:lnSpc>
              <a:defRPr/>
            </a:pPr>
            <a:r>
              <a:rPr lang="en-AU" sz="2800" dirty="0">
                <a:cs typeface="+mn-cs"/>
              </a:rPr>
              <a:t>Positive Classroom Discipline - Fred </a:t>
            </a:r>
            <a:r>
              <a:rPr lang="en-AU" sz="2800" dirty="0" smtClean="0">
                <a:cs typeface="+mn-cs"/>
              </a:rPr>
              <a:t>Jones</a:t>
            </a:r>
          </a:p>
          <a:p>
            <a:pPr>
              <a:lnSpc>
                <a:spcPct val="200000"/>
              </a:lnSpc>
              <a:defRPr/>
            </a:pPr>
            <a:r>
              <a:rPr lang="en-AU" sz="2800" dirty="0">
                <a:solidFill>
                  <a:srgbClr val="D9D9D9"/>
                </a:solidFill>
              </a:rPr>
              <a:t>Assertive Discipline – Canter &amp; </a:t>
            </a:r>
            <a:r>
              <a:rPr lang="en-AU" sz="2800" dirty="0" smtClean="0">
                <a:solidFill>
                  <a:srgbClr val="D9D9D9"/>
                </a:solidFill>
              </a:rPr>
              <a:t>Canter</a:t>
            </a:r>
            <a:endParaRPr lang="en-AU" sz="2800" dirty="0">
              <a:solidFill>
                <a:srgbClr val="D9D9D9"/>
              </a:solidFill>
            </a:endParaRPr>
          </a:p>
        </p:txBody>
      </p:sp>
      <p:pic>
        <p:nvPicPr>
          <p:cNvPr id="4113" name="Picture 17" descr="speed limit"/>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3429000" y="3733800"/>
            <a:ext cx="6019800" cy="4005263"/>
          </a:xfrm>
          <a:prstGeom prst="rect">
            <a:avLst/>
          </a:prstGeom>
          <a:noFill/>
          <a:ln>
            <a:noFill/>
          </a:ln>
          <a:extLst>
            <a:ext uri="{909E8E84-426E-40dd-AFC4-6F175D3DCCD1}">
              <a14:hiddenFill xmlns="" xmlns:a14="http://schemas.microsoft.com/office/drawing/2010/main">
                <a:solidFill>
                  <a:srgbClr val="FFFFFF">
                    <a:alpha val="12157"/>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669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19200" y="2468563"/>
            <a:ext cx="777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Char char="c"/>
              <a:defRPr/>
            </a:pPr>
            <a:r>
              <a:rPr lang="en-AU" sz="2000" smtClean="0">
                <a:solidFill>
                  <a:srgbClr val="000000"/>
                </a:solidFill>
              </a:rPr>
              <a:t>be positive and gentle. </a:t>
            </a:r>
          </a:p>
        </p:txBody>
      </p:sp>
      <p:sp>
        <p:nvSpPr>
          <p:cNvPr id="10243" name="Rectangle 3"/>
          <p:cNvSpPr>
            <a:spLocks noChangeArrowheads="1"/>
          </p:cNvSpPr>
          <p:nvPr/>
        </p:nvSpPr>
        <p:spPr bwMode="auto">
          <a:xfrm>
            <a:off x="1219200" y="3962400"/>
            <a:ext cx="4953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be economical, practical and simple</a:t>
            </a:r>
          </a:p>
        </p:txBody>
      </p:sp>
      <p:sp>
        <p:nvSpPr>
          <p:cNvPr id="10244" name="Rectangle 4"/>
          <p:cNvSpPr>
            <a:spLocks noChangeArrowheads="1"/>
          </p:cNvSpPr>
          <p:nvPr/>
        </p:nvSpPr>
        <p:spPr bwMode="auto">
          <a:xfrm>
            <a:off x="1219200" y="3200400"/>
            <a:ext cx="76327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set limits and build cooperation in the absence of coercion</a:t>
            </a:r>
          </a:p>
        </p:txBody>
      </p:sp>
      <p:sp>
        <p:nvSpPr>
          <p:cNvPr id="10245" name="Text Box 5"/>
          <p:cNvSpPr txBox="1">
            <a:spLocks noChangeArrowheads="1"/>
          </p:cNvSpPr>
          <p:nvPr/>
        </p:nvSpPr>
        <p:spPr bwMode="auto">
          <a:xfrm>
            <a:off x="1066800" y="838200"/>
            <a:ext cx="6553200" cy="5238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solidFill>
                  <a:srgbClr val="000000"/>
                </a:solidFill>
              </a:rPr>
              <a:t>Positive Discipline -</a:t>
            </a:r>
          </a:p>
        </p:txBody>
      </p:sp>
      <p:sp>
        <p:nvSpPr>
          <p:cNvPr id="10247" name="Rectangle 7"/>
          <p:cNvSpPr>
            <a:spLocks noChangeArrowheads="1"/>
          </p:cNvSpPr>
          <p:nvPr/>
        </p:nvSpPr>
        <p:spPr bwMode="auto">
          <a:xfrm>
            <a:off x="1219200" y="1682750"/>
            <a:ext cx="54784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AU" sz="2000">
                <a:solidFill>
                  <a:srgbClr val="000000"/>
                </a:solidFill>
              </a:rPr>
              <a:t>Classroom management procedures must . . . .</a:t>
            </a:r>
          </a:p>
        </p:txBody>
      </p:sp>
      <p:sp>
        <p:nvSpPr>
          <p:cNvPr id="10248" name="Rectangle 8"/>
          <p:cNvSpPr>
            <a:spLocks noChangeArrowheads="1"/>
          </p:cNvSpPr>
          <p:nvPr/>
        </p:nvSpPr>
        <p:spPr bwMode="auto">
          <a:xfrm>
            <a:off x="1219200" y="4724400"/>
            <a:ext cx="6705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2000">
                <a:solidFill>
                  <a:srgbClr val="000000"/>
                </a:solidFill>
              </a:rPr>
              <a:t>ultimately reduce the teacher's work load.</a:t>
            </a:r>
          </a:p>
        </p:txBody>
      </p:sp>
      <p:pic>
        <p:nvPicPr>
          <p:cNvPr id="40968" name="Picture 9" descr="fredj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85800"/>
            <a:ext cx="1612900" cy="225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0" name="Rectangle 10"/>
          <p:cNvSpPr>
            <a:spLocks noChangeArrowheads="1"/>
          </p:cNvSpPr>
          <p:nvPr/>
        </p:nvSpPr>
        <p:spPr bwMode="auto">
          <a:xfrm>
            <a:off x="4643438" y="908050"/>
            <a:ext cx="18097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solidFill>
                  <a:srgbClr val="000000"/>
                </a:solidFill>
              </a:rPr>
              <a:t>Fred Jones</a:t>
            </a:r>
          </a:p>
        </p:txBody>
      </p:sp>
      <p:sp>
        <p:nvSpPr>
          <p:cNvPr id="10251" name="Rectangle 11"/>
          <p:cNvSpPr>
            <a:spLocks noChangeArrowheads="1"/>
          </p:cNvSpPr>
          <p:nvPr/>
        </p:nvSpPr>
        <p:spPr bwMode="auto">
          <a:xfrm>
            <a:off x="1219200" y="5394325"/>
            <a:ext cx="6705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2000">
                <a:solidFill>
                  <a:srgbClr val="000000"/>
                </a:solidFill>
              </a:rPr>
              <a:t>offer incentives and encouragement for positive effort</a:t>
            </a:r>
          </a:p>
        </p:txBody>
      </p:sp>
      <p:sp>
        <p:nvSpPr>
          <p:cNvPr id="10252" name="Text Box 12"/>
          <p:cNvSpPr txBox="1">
            <a:spLocks noChangeArrowheads="1"/>
          </p:cNvSpPr>
          <p:nvPr/>
        </p:nvSpPr>
        <p:spPr bwMode="auto">
          <a:xfrm>
            <a:off x="990600" y="6324600"/>
            <a:ext cx="7467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400">
                <a:solidFill>
                  <a:srgbClr val="000000"/>
                </a:solidFill>
              </a:rPr>
              <a:t>Jones, Fred (2000) </a:t>
            </a:r>
            <a:r>
              <a:rPr lang="en-AU" sz="1400" i="1">
                <a:solidFill>
                  <a:srgbClr val="000000"/>
                </a:solidFill>
              </a:rPr>
              <a:t>Tools for Teaching</a:t>
            </a:r>
            <a:r>
              <a:rPr lang="en-AU" sz="1400">
                <a:solidFill>
                  <a:srgbClr val="000000"/>
                </a:solidFill>
              </a:rPr>
              <a:t>. Santa Cruz, CA: Frederick Jones and Associates.</a:t>
            </a:r>
            <a:endParaRPr lang="en-AU" sz="1800">
              <a:solidFill>
                <a:srgbClr val="000000"/>
              </a:solidFill>
            </a:endParaRPr>
          </a:p>
        </p:txBody>
      </p:sp>
    </p:spTree>
    <p:extLst>
      <p:ext uri="{BB962C8B-B14F-4D97-AF65-F5344CB8AC3E}">
        <p14:creationId xmlns:p14="http://schemas.microsoft.com/office/powerpoint/2010/main" val="1908377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10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1000"/>
                                        <p:tgtEl>
                                          <p:spTgt spid="102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fade">
                                      <p:cBhvr>
                                        <p:cTn id="22" dur="1000"/>
                                        <p:tgtEl>
                                          <p:spTgt spid="102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fade">
                                      <p:cBhvr>
                                        <p:cTn id="27" dur="1000"/>
                                        <p:tgtEl>
                                          <p:spTgt spid="102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51"/>
                                        </p:tgtEl>
                                        <p:attrNameLst>
                                          <p:attrName>style.visibility</p:attrName>
                                        </p:attrNameLst>
                                      </p:cBhvr>
                                      <p:to>
                                        <p:strVal val="visible"/>
                                      </p:to>
                                    </p:set>
                                    <p:animEffect transition="in" filter="fade">
                                      <p:cBhvr>
                                        <p:cTn id="32" dur="10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P spid="10247" grpId="0"/>
      <p:bldP spid="10248" grpId="0"/>
      <p:bldP spid="102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1358900" y="2895600"/>
            <a:ext cx="76327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dirty="0">
                <a:solidFill>
                  <a:srgbClr val="000000"/>
                </a:solidFill>
              </a:rPr>
              <a:t>Limit-setting</a:t>
            </a:r>
          </a:p>
        </p:txBody>
      </p:sp>
      <p:sp>
        <p:nvSpPr>
          <p:cNvPr id="12294" name="Rectangle 6"/>
          <p:cNvSpPr>
            <a:spLocks noChangeArrowheads="1"/>
          </p:cNvSpPr>
          <p:nvPr/>
        </p:nvSpPr>
        <p:spPr bwMode="auto">
          <a:xfrm>
            <a:off x="1219200" y="1752600"/>
            <a:ext cx="6248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AU" sz="1800">
                <a:solidFill>
                  <a:srgbClr val="000000"/>
                </a:solidFill>
              </a:rPr>
              <a:t>Three different management methods are integrated to form a three-tier approach to discipline management.</a:t>
            </a:r>
          </a:p>
        </p:txBody>
      </p:sp>
      <p:pic>
        <p:nvPicPr>
          <p:cNvPr id="12296" name="Picture 8" descr="fredj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85800"/>
            <a:ext cx="1612900" cy="225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8" name="Text Box 10"/>
          <p:cNvSpPr txBox="1">
            <a:spLocks noChangeArrowheads="1"/>
          </p:cNvSpPr>
          <p:nvPr/>
        </p:nvSpPr>
        <p:spPr bwMode="auto">
          <a:xfrm>
            <a:off x="1600200" y="6172200"/>
            <a:ext cx="6096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400" i="1">
                <a:solidFill>
                  <a:srgbClr val="000000"/>
                </a:solidFill>
              </a:rPr>
              <a:t>from</a:t>
            </a:r>
            <a:r>
              <a:rPr lang="en-AU" sz="1400">
                <a:solidFill>
                  <a:srgbClr val="000000"/>
                </a:solidFill>
              </a:rPr>
              <a:t> </a:t>
            </a:r>
            <a:r>
              <a:rPr lang="en-AU" sz="1400">
                <a:solidFill>
                  <a:srgbClr val="000000"/>
                </a:solidFill>
                <a:hlinkClick r:id="rId4"/>
              </a:rPr>
              <a:t>http://www.fredjones.com/Positive_Discipline/Discipline_Ch18.html</a:t>
            </a:r>
            <a:endParaRPr lang="en-AU" sz="1800">
              <a:solidFill>
                <a:srgbClr val="000000"/>
              </a:solidFill>
            </a:endParaRPr>
          </a:p>
        </p:txBody>
      </p:sp>
      <p:sp>
        <p:nvSpPr>
          <p:cNvPr id="12299" name="AutoShape 11"/>
          <p:cNvSpPr>
            <a:spLocks noChangeArrowheads="1"/>
          </p:cNvSpPr>
          <p:nvPr/>
        </p:nvSpPr>
        <p:spPr bwMode="auto">
          <a:xfrm>
            <a:off x="4648200" y="2763838"/>
            <a:ext cx="4267200" cy="3159125"/>
          </a:xfrm>
          <a:prstGeom prst="wedgeEllipseCallout">
            <a:avLst>
              <a:gd name="adj1" fmla="val -82889"/>
              <a:gd name="adj2" fmla="val -40639"/>
            </a:avLst>
          </a:prstGeom>
          <a:solidFill>
            <a:srgbClr val="FFFF00"/>
          </a:solidFill>
          <a:ln w="9525">
            <a:solidFill>
              <a:schemeClr val="tx1"/>
            </a:solidFill>
            <a:miter lim="800000"/>
            <a:headEnd/>
            <a:tailEnd/>
          </a:ln>
          <a:effectLst/>
          <a:extLst/>
        </p:spPr>
        <p:txBody>
          <a:bodyPr anchor="ctr">
            <a:spAutoFit/>
          </a:bodyPr>
          <a:lstStyle/>
          <a:p>
            <a:pPr algn="ctr" eaLnBrk="1" hangingPunct="1">
              <a:spcBef>
                <a:spcPct val="50000"/>
              </a:spcBef>
              <a:defRPr/>
            </a:pPr>
            <a:r>
              <a:rPr lang="ja-JP" altLang="en-AU" sz="2000" i="1" dirty="0">
                <a:solidFill>
                  <a:srgbClr val="000000"/>
                </a:solidFill>
                <a:latin typeface="Arial"/>
              </a:rPr>
              <a:t>‘</a:t>
            </a:r>
            <a:r>
              <a:rPr lang="en-AU" sz="2000" i="1" dirty="0">
                <a:solidFill>
                  <a:srgbClr val="000000"/>
                </a:solidFill>
              </a:rPr>
              <a:t>limit-setting and relationship building form a tier of the management system which we might best describe as the interpersonal-interactive level of management.</a:t>
            </a:r>
            <a:r>
              <a:rPr lang="ja-JP" altLang="en-AU" sz="2000" i="1" dirty="0">
                <a:solidFill>
                  <a:srgbClr val="000000"/>
                </a:solidFill>
                <a:latin typeface="Arial"/>
              </a:rPr>
              <a:t>’</a:t>
            </a:r>
            <a:endParaRPr lang="en-AU" sz="2000" i="1" dirty="0">
              <a:solidFill>
                <a:srgbClr val="000000"/>
              </a:solidFill>
            </a:endParaRPr>
          </a:p>
        </p:txBody>
      </p:sp>
      <p:sp>
        <p:nvSpPr>
          <p:cNvPr id="16" name="Text Box 5"/>
          <p:cNvSpPr txBox="1">
            <a:spLocks noChangeArrowheads="1"/>
          </p:cNvSpPr>
          <p:nvPr/>
        </p:nvSpPr>
        <p:spPr bwMode="auto">
          <a:xfrm>
            <a:off x="1066800" y="838200"/>
            <a:ext cx="6553200" cy="5238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solidFill>
                  <a:srgbClr val="000000"/>
                </a:solidFill>
              </a:rPr>
              <a:t>Positive Discipline -</a:t>
            </a:r>
          </a:p>
        </p:txBody>
      </p:sp>
      <p:sp>
        <p:nvSpPr>
          <p:cNvPr id="17" name="Rectangle 10"/>
          <p:cNvSpPr>
            <a:spLocks noChangeArrowheads="1"/>
          </p:cNvSpPr>
          <p:nvPr/>
        </p:nvSpPr>
        <p:spPr bwMode="auto">
          <a:xfrm>
            <a:off x="4643438" y="908050"/>
            <a:ext cx="18097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solidFill>
                  <a:srgbClr val="000000"/>
                </a:solidFill>
              </a:rPr>
              <a:t>Fred Jones</a:t>
            </a:r>
          </a:p>
        </p:txBody>
      </p:sp>
    </p:spTree>
    <p:extLst>
      <p:ext uri="{BB962C8B-B14F-4D97-AF65-F5344CB8AC3E}">
        <p14:creationId xmlns:p14="http://schemas.microsoft.com/office/powerpoint/2010/main" val="601149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2296"/>
                                        </p:tgtEl>
                                        <p:attrNameLst>
                                          <p:attrName>style.visibility</p:attrName>
                                        </p:attrNameLst>
                                      </p:cBhvr>
                                      <p:to>
                                        <p:strVal val="visible"/>
                                      </p:to>
                                    </p:set>
                                    <p:animEffect transition="in" filter="fade">
                                      <p:cBhvr>
                                        <p:cTn id="13" dur="1000"/>
                                        <p:tgtEl>
                                          <p:spTgt spid="122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1000"/>
                                        <p:tgtEl>
                                          <p:spTgt spid="122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291"/>
                                        </p:tgtEl>
                                        <p:attrNameLst>
                                          <p:attrName>style.visibility</p:attrName>
                                        </p:attrNameLst>
                                      </p:cBhvr>
                                      <p:to>
                                        <p:strVal val="visible"/>
                                      </p:to>
                                    </p:set>
                                    <p:animEffect transition="in" filter="fade">
                                      <p:cBhvr>
                                        <p:cTn id="23" dur="1000"/>
                                        <p:tgtEl>
                                          <p:spTgt spid="1229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299"/>
                                        </p:tgtEl>
                                        <p:attrNameLst>
                                          <p:attrName>style.visibility</p:attrName>
                                        </p:attrNameLst>
                                      </p:cBhvr>
                                      <p:to>
                                        <p:strVal val="visible"/>
                                      </p:to>
                                    </p:set>
                                    <p:animEffect transition="in" filter="fade">
                                      <p:cBhvr>
                                        <p:cTn id="28" dur="1000"/>
                                        <p:tgtEl>
                                          <p:spTgt spid="122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1000"/>
                                        <p:tgtEl>
                                          <p:spTgt spid="12299"/>
                                        </p:tgtEl>
                                      </p:cBhvr>
                                    </p:animEffect>
                                    <p:set>
                                      <p:cBhvr>
                                        <p:cTn id="33" dur="1" fill="hold">
                                          <p:stCondLst>
                                            <p:cond delay="999"/>
                                          </p:stCondLst>
                                        </p:cTn>
                                        <p:tgtEl>
                                          <p:spTgt spid="122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4" grpId="0"/>
      <p:bldP spid="12299" grpId="0" animBg="1"/>
      <p:bldP spid="12299" grpId="1"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Education_banne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 y="0"/>
            <a:ext cx="9144000" cy="1362235"/>
          </a:xfrm>
          <a:prstGeom prst="rect">
            <a:avLst/>
          </a:prstGeom>
        </p:spPr>
      </p:pic>
      <p:sp>
        <p:nvSpPr>
          <p:cNvPr id="6" name="TextBox 5"/>
          <p:cNvSpPr txBox="1"/>
          <p:nvPr/>
        </p:nvSpPr>
        <p:spPr>
          <a:xfrm>
            <a:off x="1671458" y="1829449"/>
            <a:ext cx="7077005" cy="3847207"/>
          </a:xfrm>
          <a:prstGeom prst="rect">
            <a:avLst/>
          </a:prstGeom>
          <a:noFill/>
        </p:spPr>
        <p:txBody>
          <a:bodyPr wrap="square" rtlCol="0">
            <a:spAutoFit/>
          </a:bodyPr>
          <a:lstStyle/>
          <a:p>
            <a:pPr>
              <a:lnSpc>
                <a:spcPct val="200000"/>
              </a:lnSpc>
            </a:pPr>
            <a:r>
              <a:rPr lang="en-US" sz="2800" dirty="0" smtClean="0">
                <a:latin typeface="Arial"/>
                <a:cs typeface="Arial"/>
              </a:rPr>
              <a:t>This week</a:t>
            </a:r>
          </a:p>
          <a:p>
            <a:pPr marL="457200" indent="-457200">
              <a:lnSpc>
                <a:spcPct val="200000"/>
              </a:lnSpc>
              <a:spcAft>
                <a:spcPts val="2400"/>
              </a:spcAft>
              <a:buFont typeface="Arial"/>
              <a:buChar char="•"/>
            </a:pPr>
            <a:r>
              <a:rPr lang="en-US" sz="2800" dirty="0" err="1" smtClean="0">
                <a:latin typeface="Arial"/>
                <a:cs typeface="Arial"/>
              </a:rPr>
              <a:t>Behaviourist</a:t>
            </a:r>
            <a:r>
              <a:rPr lang="en-US" sz="2800" dirty="0" smtClean="0">
                <a:latin typeface="Arial"/>
                <a:cs typeface="Arial"/>
              </a:rPr>
              <a:t> principles</a:t>
            </a:r>
          </a:p>
          <a:p>
            <a:pPr marL="457200" indent="-457200">
              <a:spcBef>
                <a:spcPts val="0"/>
              </a:spcBef>
              <a:buFont typeface="Arial"/>
              <a:buChar char="•"/>
            </a:pPr>
            <a:r>
              <a:rPr lang="en-US" sz="2800" dirty="0" smtClean="0">
                <a:latin typeface="Arial"/>
                <a:cs typeface="Arial"/>
              </a:rPr>
              <a:t>Overview of teacher-</a:t>
            </a:r>
            <a:r>
              <a:rPr lang="en-US" sz="2800" dirty="0" err="1" smtClean="0">
                <a:latin typeface="Arial"/>
                <a:cs typeface="Arial"/>
              </a:rPr>
              <a:t>centred</a:t>
            </a:r>
            <a:r>
              <a:rPr lang="en-US" sz="2800" dirty="0" smtClean="0">
                <a:latin typeface="Arial"/>
                <a:cs typeface="Arial"/>
              </a:rPr>
              <a:t> or controlling approaches</a:t>
            </a:r>
          </a:p>
          <a:p>
            <a:pPr marL="457200" indent="-457200">
              <a:buFont typeface="Arial"/>
              <a:buChar char="•"/>
            </a:pPr>
            <a:r>
              <a:rPr lang="en-US" sz="2800" dirty="0" err="1" smtClean="0">
                <a:latin typeface="Arial"/>
                <a:cs typeface="Arial"/>
              </a:rPr>
              <a:t>Kounin</a:t>
            </a:r>
            <a:r>
              <a:rPr lang="en-US" sz="2800" dirty="0" smtClean="0">
                <a:latin typeface="Arial"/>
                <a:cs typeface="Arial"/>
              </a:rPr>
              <a:t> / Jones / Canter</a:t>
            </a:r>
          </a:p>
        </p:txBody>
      </p:sp>
      <p:sp>
        <p:nvSpPr>
          <p:cNvPr id="7" name="Rectangle 6"/>
          <p:cNvSpPr/>
          <p:nvPr/>
        </p:nvSpPr>
        <p:spPr>
          <a:xfrm>
            <a:off x="1475656" y="1431370"/>
            <a:ext cx="6912768" cy="400110"/>
          </a:xfrm>
          <a:prstGeom prst="rect">
            <a:avLst/>
          </a:prstGeom>
        </p:spPr>
        <p:txBody>
          <a:bodyPr wrap="square">
            <a:spAutoFit/>
          </a:bodyPr>
          <a:lstStyle/>
          <a:p>
            <a:pPr algn="ctr"/>
            <a:r>
              <a:rPr lang="en-US" sz="2000" dirty="0" smtClean="0">
                <a:effectLst>
                  <a:innerShdw blurRad="63500" dist="50800" dir="13500000">
                    <a:srgbClr val="000000">
                      <a:alpha val="50000"/>
                    </a:srgbClr>
                  </a:innerShdw>
                </a:effectLst>
                <a:latin typeface="Arial"/>
                <a:cs typeface="Arial"/>
              </a:rPr>
              <a:t>EDPS302 </a:t>
            </a:r>
            <a:r>
              <a:rPr lang="en-US" sz="2000" dirty="0">
                <a:effectLst>
                  <a:innerShdw blurRad="63500" dist="50800" dir="13500000">
                    <a:srgbClr val="000000">
                      <a:alpha val="50000"/>
                    </a:srgbClr>
                  </a:innerShdw>
                </a:effectLst>
                <a:latin typeface="Arial"/>
                <a:cs typeface="Arial"/>
              </a:rPr>
              <a:t>– </a:t>
            </a:r>
            <a:r>
              <a:rPr lang="en-US" sz="2000" dirty="0" smtClean="0">
                <a:effectLst>
                  <a:innerShdw blurRad="63500" dist="50800" dir="13500000">
                    <a:srgbClr val="000000">
                      <a:alpha val="50000"/>
                    </a:srgbClr>
                  </a:innerShdw>
                </a:effectLst>
                <a:latin typeface="Arial"/>
                <a:cs typeface="Arial"/>
              </a:rPr>
              <a:t>Creating Positive Learning Environments</a:t>
            </a:r>
            <a:endParaRPr lang="en-US" sz="2000" dirty="0">
              <a:effectLst>
                <a:innerShdw blurRad="63500" dist="50800" dir="13500000">
                  <a:srgbClr val="000000">
                    <a:alpha val="50000"/>
                  </a:srgbClr>
                </a:innerShdw>
              </a:effectLst>
              <a:latin typeface="Arial"/>
              <a:cs typeface="Arial"/>
            </a:endParaRPr>
          </a:p>
        </p:txBody>
      </p:sp>
    </p:spTree>
    <p:extLst>
      <p:ext uri="{BB962C8B-B14F-4D97-AF65-F5344CB8AC3E}">
        <p14:creationId xmlns:p14="http://schemas.microsoft.com/office/powerpoint/2010/main" val="1530283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58900" y="3671888"/>
            <a:ext cx="4953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Incentive systems</a:t>
            </a:r>
          </a:p>
        </p:txBody>
      </p:sp>
      <p:sp>
        <p:nvSpPr>
          <p:cNvPr id="12291" name="Rectangle 3"/>
          <p:cNvSpPr>
            <a:spLocks noChangeArrowheads="1"/>
          </p:cNvSpPr>
          <p:nvPr/>
        </p:nvSpPr>
        <p:spPr bwMode="auto">
          <a:xfrm>
            <a:off x="1358900" y="2895600"/>
            <a:ext cx="76327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dirty="0">
                <a:solidFill>
                  <a:srgbClr val="000000"/>
                </a:solidFill>
              </a:rPr>
              <a:t>Limit-setting</a:t>
            </a:r>
          </a:p>
        </p:txBody>
      </p:sp>
      <p:sp>
        <p:nvSpPr>
          <p:cNvPr id="12294" name="Rectangle 6"/>
          <p:cNvSpPr>
            <a:spLocks noChangeArrowheads="1"/>
          </p:cNvSpPr>
          <p:nvPr/>
        </p:nvSpPr>
        <p:spPr bwMode="auto">
          <a:xfrm>
            <a:off x="1219200" y="1752600"/>
            <a:ext cx="6248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AU" sz="1800">
                <a:solidFill>
                  <a:srgbClr val="000000"/>
                </a:solidFill>
              </a:rPr>
              <a:t>Three different management methods are integrated to form a three-tier approach to discipline management.</a:t>
            </a:r>
          </a:p>
        </p:txBody>
      </p:sp>
      <p:pic>
        <p:nvPicPr>
          <p:cNvPr id="45061" name="Picture 8" descr="fredj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85800"/>
            <a:ext cx="1612900" cy="225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8" name="Text Box 10"/>
          <p:cNvSpPr txBox="1">
            <a:spLocks noChangeArrowheads="1"/>
          </p:cNvSpPr>
          <p:nvPr/>
        </p:nvSpPr>
        <p:spPr bwMode="auto">
          <a:xfrm>
            <a:off x="1600200" y="6172200"/>
            <a:ext cx="6096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400" i="1">
                <a:solidFill>
                  <a:srgbClr val="000000"/>
                </a:solidFill>
              </a:rPr>
              <a:t>from</a:t>
            </a:r>
            <a:r>
              <a:rPr lang="en-AU" sz="1400">
                <a:solidFill>
                  <a:srgbClr val="000000"/>
                </a:solidFill>
              </a:rPr>
              <a:t> </a:t>
            </a:r>
            <a:r>
              <a:rPr lang="en-AU" sz="1400">
                <a:solidFill>
                  <a:srgbClr val="000000"/>
                </a:solidFill>
                <a:hlinkClick r:id="rId4"/>
              </a:rPr>
              <a:t>http://www.fredjones.com/Positive_Discipline/Discipline_Ch18.html</a:t>
            </a:r>
            <a:endParaRPr lang="en-AU" sz="1800">
              <a:solidFill>
                <a:srgbClr val="000000"/>
              </a:solidFill>
            </a:endParaRPr>
          </a:p>
        </p:txBody>
      </p:sp>
      <p:sp>
        <p:nvSpPr>
          <p:cNvPr id="12300" name="AutoShape 12"/>
          <p:cNvSpPr>
            <a:spLocks noChangeArrowheads="1"/>
          </p:cNvSpPr>
          <p:nvPr/>
        </p:nvSpPr>
        <p:spPr bwMode="auto">
          <a:xfrm>
            <a:off x="4876800" y="3259138"/>
            <a:ext cx="3886200" cy="2292350"/>
          </a:xfrm>
          <a:prstGeom prst="wedgeEllipseCallout">
            <a:avLst>
              <a:gd name="adj1" fmla="val -74634"/>
              <a:gd name="adj2" fmla="val -22083"/>
            </a:avLst>
          </a:prstGeom>
          <a:solidFill>
            <a:srgbClr val="3366FF"/>
          </a:solidFill>
          <a:ln w="9525">
            <a:solidFill>
              <a:schemeClr val="tx1"/>
            </a:solidFill>
            <a:miter lim="800000"/>
            <a:headEnd/>
            <a:tailEnd/>
          </a:ln>
        </p:spPr>
        <p:txBody>
          <a:bodyPr anchor="ctr">
            <a:spAutoFit/>
          </a:bodyPr>
          <a:lstStyle/>
          <a:p>
            <a:pPr algn="ctr" eaLnBrk="1" hangingPunct="1">
              <a:spcBef>
                <a:spcPct val="50000"/>
              </a:spcBef>
            </a:pPr>
            <a:r>
              <a:rPr lang="en-AU" sz="2000">
                <a:solidFill>
                  <a:srgbClr val="000000"/>
                </a:solidFill>
              </a:rPr>
              <a:t>make the exchange of positive and negative sanctions prearranged, explicit, concrete, and public. </a:t>
            </a:r>
          </a:p>
        </p:txBody>
      </p:sp>
      <p:sp>
        <p:nvSpPr>
          <p:cNvPr id="16" name="Text Box 5"/>
          <p:cNvSpPr txBox="1">
            <a:spLocks noChangeArrowheads="1"/>
          </p:cNvSpPr>
          <p:nvPr/>
        </p:nvSpPr>
        <p:spPr bwMode="auto">
          <a:xfrm>
            <a:off x="1066800" y="838200"/>
            <a:ext cx="6553200" cy="5238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solidFill>
                  <a:srgbClr val="000000"/>
                </a:solidFill>
              </a:rPr>
              <a:t>Positive Discipline -</a:t>
            </a:r>
          </a:p>
        </p:txBody>
      </p:sp>
      <p:sp>
        <p:nvSpPr>
          <p:cNvPr id="17" name="Rectangle 10"/>
          <p:cNvSpPr>
            <a:spLocks noChangeArrowheads="1"/>
          </p:cNvSpPr>
          <p:nvPr/>
        </p:nvSpPr>
        <p:spPr bwMode="auto">
          <a:xfrm>
            <a:off x="4643438" y="908050"/>
            <a:ext cx="18097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solidFill>
                  <a:srgbClr val="000000"/>
                </a:solidFill>
              </a:rPr>
              <a:t>Fred Jones</a:t>
            </a:r>
          </a:p>
        </p:txBody>
      </p:sp>
    </p:spTree>
    <p:extLst>
      <p:ext uri="{BB962C8B-B14F-4D97-AF65-F5344CB8AC3E}">
        <p14:creationId xmlns:p14="http://schemas.microsoft.com/office/powerpoint/2010/main" val="680989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300"/>
                                        </p:tgtEl>
                                        <p:attrNameLst>
                                          <p:attrName>style.visibility</p:attrName>
                                        </p:attrNameLst>
                                      </p:cBhvr>
                                      <p:to>
                                        <p:strVal val="visible"/>
                                      </p:to>
                                    </p:set>
                                    <p:animEffect transition="in" filter="fade">
                                      <p:cBhvr>
                                        <p:cTn id="10" dur="1000"/>
                                        <p:tgtEl>
                                          <p:spTgt spid="123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1000"/>
                                        <p:tgtEl>
                                          <p:spTgt spid="12300"/>
                                        </p:tgtEl>
                                      </p:cBhvr>
                                    </p:animEffect>
                                    <p:set>
                                      <p:cBhvr>
                                        <p:cTn id="15" dur="1" fill="hold">
                                          <p:stCondLst>
                                            <p:cond delay="999"/>
                                          </p:stCondLst>
                                        </p:cTn>
                                        <p:tgtEl>
                                          <p:spTgt spid="12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300" grpId="0" animBg="1"/>
      <p:bldP spid="1230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58900" y="3671888"/>
            <a:ext cx="4953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Incentive systems</a:t>
            </a:r>
          </a:p>
        </p:txBody>
      </p:sp>
      <p:sp>
        <p:nvSpPr>
          <p:cNvPr id="12291" name="Rectangle 3"/>
          <p:cNvSpPr>
            <a:spLocks noChangeArrowheads="1"/>
          </p:cNvSpPr>
          <p:nvPr/>
        </p:nvSpPr>
        <p:spPr bwMode="auto">
          <a:xfrm>
            <a:off x="1358900" y="2895600"/>
            <a:ext cx="76327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Limit-setting</a:t>
            </a:r>
          </a:p>
        </p:txBody>
      </p:sp>
      <p:sp>
        <p:nvSpPr>
          <p:cNvPr id="12294" name="Rectangle 6"/>
          <p:cNvSpPr>
            <a:spLocks noChangeArrowheads="1"/>
          </p:cNvSpPr>
          <p:nvPr/>
        </p:nvSpPr>
        <p:spPr bwMode="auto">
          <a:xfrm>
            <a:off x="1219200" y="1752600"/>
            <a:ext cx="6248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AU" sz="1800">
                <a:solidFill>
                  <a:srgbClr val="000000"/>
                </a:solidFill>
              </a:rPr>
              <a:t>Three different management methods are integrated to form a three-tier approach to discipline management.</a:t>
            </a:r>
          </a:p>
        </p:txBody>
      </p:sp>
      <p:sp>
        <p:nvSpPr>
          <p:cNvPr id="12295" name="Rectangle 7"/>
          <p:cNvSpPr>
            <a:spLocks noChangeArrowheads="1"/>
          </p:cNvSpPr>
          <p:nvPr/>
        </p:nvSpPr>
        <p:spPr bwMode="auto">
          <a:xfrm>
            <a:off x="1358900" y="4433888"/>
            <a:ext cx="6705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spcBef>
                <a:spcPct val="50000"/>
              </a:spcBef>
              <a:buClr>
                <a:srgbClr val="FF0000"/>
              </a:buClr>
              <a:buFont typeface="Wingdings 3" charset="0"/>
              <a:buChar char="c"/>
              <a:defRPr/>
            </a:pPr>
            <a:r>
              <a:rPr lang="en-AU" sz="2000" dirty="0">
                <a:solidFill>
                  <a:srgbClr val="000000"/>
                </a:solidFill>
              </a:rPr>
              <a:t>Back-up systems</a:t>
            </a:r>
          </a:p>
        </p:txBody>
      </p:sp>
      <p:pic>
        <p:nvPicPr>
          <p:cNvPr id="47110" name="Picture 8" descr="fredj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85800"/>
            <a:ext cx="1612900" cy="225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8" name="Text Box 10"/>
          <p:cNvSpPr txBox="1">
            <a:spLocks noChangeArrowheads="1"/>
          </p:cNvSpPr>
          <p:nvPr/>
        </p:nvSpPr>
        <p:spPr bwMode="auto">
          <a:xfrm>
            <a:off x="1600200" y="6172200"/>
            <a:ext cx="6096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400" i="1">
                <a:solidFill>
                  <a:srgbClr val="000000"/>
                </a:solidFill>
              </a:rPr>
              <a:t>from</a:t>
            </a:r>
            <a:r>
              <a:rPr lang="en-AU" sz="1400">
                <a:solidFill>
                  <a:srgbClr val="000000"/>
                </a:solidFill>
              </a:rPr>
              <a:t> </a:t>
            </a:r>
            <a:r>
              <a:rPr lang="en-AU" sz="1400">
                <a:solidFill>
                  <a:srgbClr val="000000"/>
                </a:solidFill>
                <a:hlinkClick r:id="rId4"/>
              </a:rPr>
              <a:t>http://www.fredjones.com/Positive_Discipline/Discipline_Ch18.html</a:t>
            </a:r>
            <a:endParaRPr lang="en-AU" sz="1800">
              <a:solidFill>
                <a:srgbClr val="000000"/>
              </a:solidFill>
            </a:endParaRPr>
          </a:p>
        </p:txBody>
      </p:sp>
      <p:sp>
        <p:nvSpPr>
          <p:cNvPr id="12301" name="AutoShape 13"/>
          <p:cNvSpPr>
            <a:spLocks noChangeArrowheads="1"/>
          </p:cNvSpPr>
          <p:nvPr/>
        </p:nvSpPr>
        <p:spPr bwMode="auto">
          <a:xfrm>
            <a:off x="4953000" y="3258413"/>
            <a:ext cx="3810000" cy="2293799"/>
          </a:xfrm>
          <a:prstGeom prst="wedgeEllipseCallout">
            <a:avLst>
              <a:gd name="adj1" fmla="val -77417"/>
              <a:gd name="adj2" fmla="val 10898"/>
            </a:avLst>
          </a:prstGeom>
          <a:solidFill>
            <a:srgbClr val="FA931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defRPr/>
            </a:pPr>
            <a:r>
              <a:rPr lang="en-AU" sz="2000" dirty="0">
                <a:solidFill>
                  <a:srgbClr val="000000"/>
                </a:solidFill>
              </a:rPr>
              <a:t>negative sanctions provide a disincentive, </a:t>
            </a:r>
            <a:r>
              <a:rPr lang="en-AU" sz="2000" dirty="0" smtClean="0">
                <a:solidFill>
                  <a:srgbClr val="000000"/>
                </a:solidFill>
              </a:rPr>
              <a:t>or the containment of behaviour when co-operation is lost</a:t>
            </a:r>
            <a:endParaRPr lang="en-AU" sz="2000" dirty="0">
              <a:solidFill>
                <a:srgbClr val="000000"/>
              </a:solidFill>
            </a:endParaRPr>
          </a:p>
        </p:txBody>
      </p:sp>
      <p:sp>
        <p:nvSpPr>
          <p:cNvPr id="16" name="Text Box 5"/>
          <p:cNvSpPr txBox="1">
            <a:spLocks noChangeArrowheads="1"/>
          </p:cNvSpPr>
          <p:nvPr/>
        </p:nvSpPr>
        <p:spPr bwMode="auto">
          <a:xfrm>
            <a:off x="1066800" y="838200"/>
            <a:ext cx="6553200" cy="5238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solidFill>
                  <a:srgbClr val="000000"/>
                </a:solidFill>
              </a:rPr>
              <a:t>Positive Discipline -</a:t>
            </a:r>
          </a:p>
        </p:txBody>
      </p:sp>
      <p:sp>
        <p:nvSpPr>
          <p:cNvPr id="17" name="Rectangle 10"/>
          <p:cNvSpPr>
            <a:spLocks noChangeArrowheads="1"/>
          </p:cNvSpPr>
          <p:nvPr/>
        </p:nvSpPr>
        <p:spPr bwMode="auto">
          <a:xfrm>
            <a:off x="4643438" y="908050"/>
            <a:ext cx="18097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solidFill>
                  <a:srgbClr val="000000"/>
                </a:solidFill>
              </a:rPr>
              <a:t>Fred Jones</a:t>
            </a:r>
          </a:p>
        </p:txBody>
      </p:sp>
    </p:spTree>
    <p:extLst>
      <p:ext uri="{BB962C8B-B14F-4D97-AF65-F5344CB8AC3E}">
        <p14:creationId xmlns:p14="http://schemas.microsoft.com/office/powerpoint/2010/main" val="2542680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500"/>
                                        <p:tgtEl>
                                          <p:spTgt spid="122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301"/>
                                        </p:tgtEl>
                                        <p:attrNameLst>
                                          <p:attrName>style.visibility</p:attrName>
                                        </p:attrNameLst>
                                      </p:cBhvr>
                                      <p:to>
                                        <p:strVal val="visible"/>
                                      </p:to>
                                    </p:set>
                                    <p:animEffect transition="in" filter="fade">
                                      <p:cBhvr>
                                        <p:cTn id="10" dur="1000"/>
                                        <p:tgtEl>
                                          <p:spTgt spid="123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1000"/>
                                        <p:tgtEl>
                                          <p:spTgt spid="12301"/>
                                        </p:tgtEl>
                                      </p:cBhvr>
                                    </p:animEffect>
                                    <p:set>
                                      <p:cBhvr>
                                        <p:cTn id="15" dur="1" fill="hold">
                                          <p:stCondLst>
                                            <p:cond delay="999"/>
                                          </p:stCondLst>
                                        </p:cTn>
                                        <p:tgtEl>
                                          <p:spTgt spid="123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301" grpId="0" animBg="1"/>
      <p:bldP spid="1230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17526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None/>
              <a:defRPr/>
            </a:pPr>
            <a:r>
              <a:rPr lang="en-AU" sz="2000" smtClean="0">
                <a:solidFill>
                  <a:srgbClr val="000000"/>
                </a:solidFill>
              </a:rPr>
              <a:t>There are seven steps in limit setting:</a:t>
            </a:r>
          </a:p>
        </p:txBody>
      </p:sp>
      <p:pic>
        <p:nvPicPr>
          <p:cNvPr id="14342" name="Picture 6" descr="eyesin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084388"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8" name="Rectangle 12"/>
          <p:cNvSpPr>
            <a:spLocks noChangeArrowheads="1"/>
          </p:cNvSpPr>
          <p:nvPr/>
        </p:nvSpPr>
        <p:spPr bwMode="auto">
          <a:xfrm>
            <a:off x="914400" y="2362200"/>
            <a:ext cx="4594225"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dirty="0">
                <a:solidFill>
                  <a:srgbClr val="000000"/>
                </a:solidFill>
              </a:rPr>
              <a:t>Eyes in the back of your head</a:t>
            </a:r>
          </a:p>
        </p:txBody>
      </p:sp>
      <p:sp>
        <p:nvSpPr>
          <p:cNvPr id="21" name="Text Box 5"/>
          <p:cNvSpPr txBox="1">
            <a:spLocks noChangeArrowheads="1"/>
          </p:cNvSpPr>
          <p:nvPr/>
        </p:nvSpPr>
        <p:spPr bwMode="auto">
          <a:xfrm>
            <a:off x="1066800" y="838200"/>
            <a:ext cx="6553200" cy="5238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solidFill>
                  <a:srgbClr val="000000"/>
                </a:solidFill>
              </a:rPr>
              <a:t>Positive Discipline -</a:t>
            </a:r>
          </a:p>
        </p:txBody>
      </p:sp>
      <p:sp>
        <p:nvSpPr>
          <p:cNvPr id="22" name="Rectangle 10"/>
          <p:cNvSpPr>
            <a:spLocks noChangeArrowheads="1"/>
          </p:cNvSpPr>
          <p:nvPr/>
        </p:nvSpPr>
        <p:spPr bwMode="auto">
          <a:xfrm>
            <a:off x="4643438" y="908050"/>
            <a:ext cx="18097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solidFill>
                  <a:srgbClr val="000000"/>
                </a:solidFill>
              </a:rPr>
              <a:t>Fred Jones</a:t>
            </a:r>
          </a:p>
        </p:txBody>
      </p:sp>
    </p:spTree>
    <p:extLst>
      <p:ext uri="{BB962C8B-B14F-4D97-AF65-F5344CB8AC3E}">
        <p14:creationId xmlns:p14="http://schemas.microsoft.com/office/powerpoint/2010/main" val="3256105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8"/>
                                        </p:tgtEl>
                                        <p:attrNameLst>
                                          <p:attrName>style.visibility</p:attrName>
                                        </p:attrNameLst>
                                      </p:cBhvr>
                                      <p:to>
                                        <p:strVal val="visible"/>
                                      </p:to>
                                    </p:set>
                                    <p:animEffect transition="in" filter="fade">
                                      <p:cBhvr>
                                        <p:cTn id="12" dur="1000"/>
                                        <p:tgtEl>
                                          <p:spTgt spid="14348"/>
                                        </p:tgtEl>
                                      </p:cBhvr>
                                    </p:animEffect>
                                  </p:childTnLst>
                                </p:cTn>
                              </p:par>
                              <p:par>
                                <p:cTn id="13" presetID="10" presetClass="entr" presetSubtype="0" fill="hold" nodeType="withEffect">
                                  <p:stCondLst>
                                    <p:cond delay="0"/>
                                  </p:stCondLst>
                                  <p:childTnLst>
                                    <p:set>
                                      <p:cBhvr>
                                        <p:cTn id="14" dur="1" fill="hold">
                                          <p:stCondLst>
                                            <p:cond delay="0"/>
                                          </p:stCondLst>
                                        </p:cTn>
                                        <p:tgtEl>
                                          <p:spTgt spid="14342"/>
                                        </p:tgtEl>
                                        <p:attrNameLst>
                                          <p:attrName>style.visibility</p:attrName>
                                        </p:attrNameLst>
                                      </p:cBhvr>
                                      <p:to>
                                        <p:strVal val="visible"/>
                                      </p:to>
                                    </p:set>
                                    <p:animEffect transition="in" filter="fade">
                                      <p:cBhvr>
                                        <p:cTn id="15"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17526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None/>
              <a:defRPr/>
            </a:pPr>
            <a:r>
              <a:rPr lang="en-AU" sz="2000" smtClean="0">
                <a:solidFill>
                  <a:srgbClr val="000000"/>
                </a:solidFill>
              </a:rPr>
              <a:t>There are seven steps in limit setting:</a:t>
            </a:r>
          </a:p>
        </p:txBody>
      </p:sp>
      <p:sp>
        <p:nvSpPr>
          <p:cNvPr id="14339" name="Rectangle 3"/>
          <p:cNvSpPr>
            <a:spLocks noChangeArrowheads="1"/>
          </p:cNvSpPr>
          <p:nvPr/>
        </p:nvSpPr>
        <p:spPr bwMode="auto">
          <a:xfrm>
            <a:off x="914400" y="2895600"/>
            <a:ext cx="37290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dirty="0">
                <a:solidFill>
                  <a:srgbClr val="000000"/>
                </a:solidFill>
              </a:rPr>
              <a:t>Terminate Instruction</a:t>
            </a:r>
          </a:p>
        </p:txBody>
      </p:sp>
      <p:pic>
        <p:nvPicPr>
          <p:cNvPr id="14342" name="Picture 6" descr="eyesin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084388"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8" name="Rectangle 12"/>
          <p:cNvSpPr>
            <a:spLocks noChangeArrowheads="1"/>
          </p:cNvSpPr>
          <p:nvPr/>
        </p:nvSpPr>
        <p:spPr bwMode="auto">
          <a:xfrm>
            <a:off x="914400" y="2362200"/>
            <a:ext cx="396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Eyes in the back of your head</a:t>
            </a:r>
          </a:p>
        </p:txBody>
      </p:sp>
      <p:sp>
        <p:nvSpPr>
          <p:cNvPr id="21" name="Text Box 5"/>
          <p:cNvSpPr txBox="1">
            <a:spLocks noChangeArrowheads="1"/>
          </p:cNvSpPr>
          <p:nvPr/>
        </p:nvSpPr>
        <p:spPr bwMode="auto">
          <a:xfrm>
            <a:off x="1066800" y="838200"/>
            <a:ext cx="6553200" cy="5238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solidFill>
                  <a:srgbClr val="000000"/>
                </a:solidFill>
              </a:rPr>
              <a:t>Positive Discipline -</a:t>
            </a:r>
          </a:p>
        </p:txBody>
      </p:sp>
      <p:sp>
        <p:nvSpPr>
          <p:cNvPr id="22" name="Rectangle 10"/>
          <p:cNvSpPr>
            <a:spLocks noChangeArrowheads="1"/>
          </p:cNvSpPr>
          <p:nvPr/>
        </p:nvSpPr>
        <p:spPr bwMode="auto">
          <a:xfrm>
            <a:off x="4643438" y="908050"/>
            <a:ext cx="18097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solidFill>
                  <a:srgbClr val="000000"/>
                </a:solidFill>
              </a:rPr>
              <a:t>Fred Jones</a:t>
            </a:r>
          </a:p>
        </p:txBody>
      </p:sp>
      <p:grpSp>
        <p:nvGrpSpPr>
          <p:cNvPr id="6" name="Group 5"/>
          <p:cNvGrpSpPr>
            <a:grpSpLocks/>
          </p:cNvGrpSpPr>
          <p:nvPr/>
        </p:nvGrpSpPr>
        <p:grpSpPr bwMode="auto">
          <a:xfrm>
            <a:off x="5292725" y="1628775"/>
            <a:ext cx="3743325" cy="1871663"/>
            <a:chOff x="1547664" y="3717032"/>
            <a:chExt cx="3744416" cy="1872208"/>
          </a:xfrm>
        </p:grpSpPr>
        <p:sp>
          <p:nvSpPr>
            <p:cNvPr id="5" name="Rectangle 4"/>
            <p:cNvSpPr/>
            <p:nvPr/>
          </p:nvSpPr>
          <p:spPr bwMode="auto">
            <a:xfrm>
              <a:off x="1547664" y="3717032"/>
              <a:ext cx="3744416" cy="1872208"/>
            </a:xfrm>
            <a:prstGeom prst="rect">
              <a:avLst/>
            </a:prstGeom>
            <a:solidFill>
              <a:srgbClr val="FFFF00"/>
            </a:solidFill>
            <a:ln w="9525" cap="flat" cmpd="sng" algn="ctr">
              <a:solidFill>
                <a:srgbClr val="FFFF00"/>
              </a:solidFill>
              <a:prstDash val="solid"/>
              <a:round/>
              <a:headEnd type="none" w="med" len="med"/>
              <a:tailEnd type="none" w="med" len="med"/>
            </a:ln>
            <a:effectLst>
              <a:innerShdw blurRad="63500" dist="50800" dir="13500000">
                <a:prstClr val="black">
                  <a:alpha val="50000"/>
                </a:prstClr>
              </a:innerShdw>
            </a:effectLst>
            <a:extLst/>
          </p:spPr>
          <p:txBody>
            <a:bodyPr/>
            <a:lstStyle/>
            <a:p>
              <a:pPr>
                <a:defRPr/>
              </a:pPr>
              <a:endParaRPr lang="en-US">
                <a:solidFill>
                  <a:srgbClr val="000000"/>
                </a:solidFill>
              </a:endParaRPr>
            </a:p>
          </p:txBody>
        </p:sp>
        <p:pic>
          <p:nvPicPr>
            <p:cNvPr id="51212" name="eyes.png" descr="/Users/CSC/Desktop/eyes.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619672" y="3789040"/>
              <a:ext cx="3672408" cy="18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13" name="TextBox 3"/>
            <p:cNvSpPr txBox="1">
              <a:spLocks noChangeArrowheads="1"/>
            </p:cNvSpPr>
            <p:nvPr/>
          </p:nvSpPr>
          <p:spPr bwMode="auto">
            <a:xfrm>
              <a:off x="1691680" y="4005064"/>
              <a:ext cx="352839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AU" sz="2000" i="1">
                  <a:solidFill>
                    <a:srgbClr val="000000"/>
                  </a:solidFill>
                </a:rPr>
                <a:t>Stop what you are doing and concentrate on the disruption</a:t>
              </a:r>
            </a:p>
            <a:p>
              <a:endParaRPr lang="en-US"/>
            </a:p>
          </p:txBody>
        </p:sp>
      </p:grpSp>
    </p:spTree>
    <p:extLst>
      <p:ext uri="{BB962C8B-B14F-4D97-AF65-F5344CB8AC3E}">
        <p14:creationId xmlns:p14="http://schemas.microsoft.com/office/powerpoint/2010/main" val="240111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childTnLst>
                                </p:cTn>
                              </p:par>
                              <p:par>
                                <p:cTn id="8" presetID="10" presetClass="exit" presetSubtype="0" fill="hold" nodeType="withEffect">
                                  <p:stCondLst>
                                    <p:cond delay="0"/>
                                  </p:stCondLst>
                                  <p:childTnLst>
                                    <p:animEffect transition="out" filter="fade">
                                      <p:cBhvr>
                                        <p:cTn id="9" dur="1000"/>
                                        <p:tgtEl>
                                          <p:spTgt spid="14342"/>
                                        </p:tgtEl>
                                      </p:cBhvr>
                                    </p:animEffect>
                                    <p:set>
                                      <p:cBhvr>
                                        <p:cTn id="10" dur="1" fill="hold">
                                          <p:stCondLst>
                                            <p:cond delay="999"/>
                                          </p:stCondLst>
                                        </p:cTn>
                                        <p:tgtEl>
                                          <p:spTgt spid="1434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17526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None/>
              <a:defRPr/>
            </a:pPr>
            <a:r>
              <a:rPr lang="en-AU" sz="2000" smtClean="0">
                <a:solidFill>
                  <a:srgbClr val="000000"/>
                </a:solidFill>
              </a:rPr>
              <a:t>There are seven steps in limit setting:</a:t>
            </a:r>
          </a:p>
        </p:txBody>
      </p:sp>
      <p:sp>
        <p:nvSpPr>
          <p:cNvPr id="14339" name="Rectangle 3"/>
          <p:cNvSpPr>
            <a:spLocks noChangeArrowheads="1"/>
          </p:cNvSpPr>
          <p:nvPr/>
        </p:nvSpPr>
        <p:spPr bwMode="auto">
          <a:xfrm>
            <a:off x="914400" y="2895600"/>
            <a:ext cx="3124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Terminate Instruction</a:t>
            </a:r>
          </a:p>
        </p:txBody>
      </p:sp>
      <p:sp>
        <p:nvSpPr>
          <p:cNvPr id="14343" name="Rectangle 7"/>
          <p:cNvSpPr>
            <a:spLocks noChangeArrowheads="1"/>
          </p:cNvSpPr>
          <p:nvPr/>
        </p:nvSpPr>
        <p:spPr bwMode="auto">
          <a:xfrm>
            <a:off x="914400" y="3429000"/>
            <a:ext cx="5961063"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dirty="0">
                <a:solidFill>
                  <a:srgbClr val="000000"/>
                </a:solidFill>
              </a:rPr>
              <a:t>Turn, look, and say the student</a:t>
            </a:r>
            <a:r>
              <a:rPr lang="ja-JP" altLang="en-AU" dirty="0">
                <a:solidFill>
                  <a:srgbClr val="000000"/>
                </a:solidFill>
                <a:latin typeface="Arial"/>
              </a:rPr>
              <a:t>’</a:t>
            </a:r>
            <a:r>
              <a:rPr lang="en-AU" dirty="0">
                <a:solidFill>
                  <a:srgbClr val="000000"/>
                </a:solidFill>
              </a:rPr>
              <a:t>s name</a:t>
            </a:r>
          </a:p>
        </p:txBody>
      </p:sp>
      <p:sp>
        <p:nvSpPr>
          <p:cNvPr id="14348" name="Rectangle 12"/>
          <p:cNvSpPr>
            <a:spLocks noChangeArrowheads="1"/>
          </p:cNvSpPr>
          <p:nvPr/>
        </p:nvSpPr>
        <p:spPr bwMode="auto">
          <a:xfrm>
            <a:off x="914400" y="2362200"/>
            <a:ext cx="396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Eyes in the back of your head</a:t>
            </a:r>
          </a:p>
        </p:txBody>
      </p:sp>
      <p:sp>
        <p:nvSpPr>
          <p:cNvPr id="21" name="Text Box 5"/>
          <p:cNvSpPr txBox="1">
            <a:spLocks noChangeArrowheads="1"/>
          </p:cNvSpPr>
          <p:nvPr/>
        </p:nvSpPr>
        <p:spPr bwMode="auto">
          <a:xfrm>
            <a:off x="1066800" y="838200"/>
            <a:ext cx="6553200" cy="5238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solidFill>
                  <a:srgbClr val="000000"/>
                </a:solidFill>
              </a:rPr>
              <a:t>Positive Discipline -</a:t>
            </a:r>
          </a:p>
        </p:txBody>
      </p:sp>
      <p:sp>
        <p:nvSpPr>
          <p:cNvPr id="22" name="Rectangle 10"/>
          <p:cNvSpPr>
            <a:spLocks noChangeArrowheads="1"/>
          </p:cNvSpPr>
          <p:nvPr/>
        </p:nvSpPr>
        <p:spPr bwMode="auto">
          <a:xfrm>
            <a:off x="4643438" y="908050"/>
            <a:ext cx="18097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solidFill>
                  <a:srgbClr val="000000"/>
                </a:solidFill>
              </a:rPr>
              <a:t>Fred Jones</a:t>
            </a:r>
          </a:p>
        </p:txBody>
      </p:sp>
      <p:sp>
        <p:nvSpPr>
          <p:cNvPr id="20" name="Rectangle 19"/>
          <p:cNvSpPr/>
          <p:nvPr/>
        </p:nvSpPr>
        <p:spPr bwMode="auto">
          <a:xfrm>
            <a:off x="5292080" y="1628800"/>
            <a:ext cx="3744416" cy="1872208"/>
          </a:xfrm>
          <a:prstGeom prst="rect">
            <a:avLst/>
          </a:prstGeom>
          <a:solidFill>
            <a:srgbClr val="FFFF00"/>
          </a:solidFill>
          <a:ln w="9525" cap="flat" cmpd="sng" algn="ctr">
            <a:solidFill>
              <a:srgbClr val="FFFF00"/>
            </a:solidFill>
            <a:prstDash val="solid"/>
            <a:round/>
            <a:headEnd type="none" w="med" len="med"/>
            <a:tailEnd type="none" w="med" len="med"/>
          </a:ln>
          <a:effectLst>
            <a:innerShdw blurRad="63500" dist="50800" dir="13500000">
              <a:prstClr val="black">
                <a:alpha val="50000"/>
              </a:prstClr>
            </a:innerShdw>
          </a:effectLst>
          <a:extLst/>
        </p:spPr>
        <p:txBody>
          <a:bodyPr/>
          <a:lstStyle/>
          <a:p>
            <a:pPr>
              <a:defRPr/>
            </a:pPr>
            <a:endParaRPr lang="en-US">
              <a:solidFill>
                <a:srgbClr val="000000"/>
              </a:solidFill>
            </a:endParaRPr>
          </a:p>
        </p:txBody>
      </p:sp>
      <p:pic>
        <p:nvPicPr>
          <p:cNvPr id="53259" name="eyes.png" descr="/Users/CSC/Desktop/eyes.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64163" y="1700213"/>
            <a:ext cx="3671887"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5435600" y="1916113"/>
            <a:ext cx="3529013"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AU" sz="2000" i="1">
                <a:solidFill>
                  <a:srgbClr val="000000"/>
                </a:solidFill>
              </a:rPr>
              <a:t>Stop what you are doing and concentrate on the disruption</a:t>
            </a:r>
          </a:p>
          <a:p>
            <a:endParaRPr lang="en-US"/>
          </a:p>
        </p:txBody>
      </p:sp>
      <p:sp>
        <p:nvSpPr>
          <p:cNvPr id="14350" name="Text Box 14"/>
          <p:cNvSpPr txBox="1">
            <a:spLocks noChangeArrowheads="1"/>
          </p:cNvSpPr>
          <p:nvPr/>
        </p:nvSpPr>
        <p:spPr bwMode="auto">
          <a:xfrm>
            <a:off x="5435600" y="2205038"/>
            <a:ext cx="3313113"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2000" i="1" dirty="0">
                <a:solidFill>
                  <a:srgbClr val="000000"/>
                </a:solidFill>
              </a:rPr>
              <a:t>Face the student, make eye contact, and remain calm</a:t>
            </a:r>
          </a:p>
        </p:txBody>
      </p:sp>
    </p:spTree>
    <p:extLst>
      <p:ext uri="{BB962C8B-B14F-4D97-AF65-F5344CB8AC3E}">
        <p14:creationId xmlns:p14="http://schemas.microsoft.com/office/powerpoint/2010/main" val="580180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childTnLst>
                                </p:cTn>
                              </p:par>
                              <p:par>
                                <p:cTn id="8" presetID="10" presetClass="exit" presetSubtype="0" fill="hold" grpId="0" nodeType="withEffect">
                                  <p:stCondLst>
                                    <p:cond delay="0"/>
                                  </p:stCondLst>
                                  <p:childTnLst>
                                    <p:animEffect transition="out" filter="fad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4350"/>
                                        </p:tgtEl>
                                        <p:attrNameLst>
                                          <p:attrName>style.visibility</p:attrName>
                                        </p:attrNameLst>
                                      </p:cBhvr>
                                      <p:to>
                                        <p:strVal val="visible"/>
                                      </p:to>
                                    </p:set>
                                    <p:animEffect transition="in" filter="fade">
                                      <p:cBhvr>
                                        <p:cTn id="13" dur="5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24" grpId="0"/>
      <p:bldP spid="143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17526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None/>
              <a:defRPr/>
            </a:pPr>
            <a:r>
              <a:rPr lang="en-AU" sz="2000" smtClean="0">
                <a:solidFill>
                  <a:srgbClr val="000000"/>
                </a:solidFill>
              </a:rPr>
              <a:t>There are seven steps in limit setting:</a:t>
            </a:r>
          </a:p>
        </p:txBody>
      </p:sp>
      <p:sp>
        <p:nvSpPr>
          <p:cNvPr id="14339" name="Rectangle 3"/>
          <p:cNvSpPr>
            <a:spLocks noChangeArrowheads="1"/>
          </p:cNvSpPr>
          <p:nvPr/>
        </p:nvSpPr>
        <p:spPr bwMode="auto">
          <a:xfrm>
            <a:off x="914400" y="2895600"/>
            <a:ext cx="3124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Terminate Instruction</a:t>
            </a:r>
          </a:p>
        </p:txBody>
      </p:sp>
      <p:sp>
        <p:nvSpPr>
          <p:cNvPr id="14343" name="Rectangle 7"/>
          <p:cNvSpPr>
            <a:spLocks noChangeArrowheads="1"/>
          </p:cNvSpPr>
          <p:nvPr/>
        </p:nvSpPr>
        <p:spPr bwMode="auto">
          <a:xfrm>
            <a:off x="914400" y="3429000"/>
            <a:ext cx="5029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Turn, look, and say the student</a:t>
            </a:r>
            <a:r>
              <a:rPr lang="ja-JP" altLang="en-AU" sz="2000">
                <a:solidFill>
                  <a:srgbClr val="000000"/>
                </a:solidFill>
                <a:latin typeface="Arial"/>
              </a:rPr>
              <a:t>’</a:t>
            </a:r>
            <a:r>
              <a:rPr lang="en-AU" sz="2000">
                <a:solidFill>
                  <a:srgbClr val="000000"/>
                </a:solidFill>
              </a:rPr>
              <a:t>s name</a:t>
            </a:r>
          </a:p>
        </p:txBody>
      </p:sp>
      <p:sp>
        <p:nvSpPr>
          <p:cNvPr id="14344" name="Rectangle 8"/>
          <p:cNvSpPr>
            <a:spLocks noChangeArrowheads="1"/>
          </p:cNvSpPr>
          <p:nvPr/>
        </p:nvSpPr>
        <p:spPr bwMode="auto">
          <a:xfrm>
            <a:off x="914400" y="3962400"/>
            <a:ext cx="5961063"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dirty="0">
                <a:solidFill>
                  <a:srgbClr val="000000"/>
                </a:solidFill>
              </a:rPr>
              <a:t>Walk to the edge of the student</a:t>
            </a:r>
            <a:r>
              <a:rPr lang="ja-JP" altLang="en-AU" dirty="0">
                <a:solidFill>
                  <a:srgbClr val="000000"/>
                </a:solidFill>
                <a:latin typeface="Arial"/>
              </a:rPr>
              <a:t>’</a:t>
            </a:r>
            <a:r>
              <a:rPr lang="en-AU" dirty="0">
                <a:solidFill>
                  <a:srgbClr val="000000"/>
                </a:solidFill>
              </a:rPr>
              <a:t>s desk</a:t>
            </a:r>
          </a:p>
        </p:txBody>
      </p:sp>
      <p:sp>
        <p:nvSpPr>
          <p:cNvPr id="14348" name="Rectangle 12"/>
          <p:cNvSpPr>
            <a:spLocks noChangeArrowheads="1"/>
          </p:cNvSpPr>
          <p:nvPr/>
        </p:nvSpPr>
        <p:spPr bwMode="auto">
          <a:xfrm>
            <a:off x="914400" y="2362200"/>
            <a:ext cx="396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Eyes in the back of your head</a:t>
            </a:r>
          </a:p>
        </p:txBody>
      </p:sp>
      <p:sp>
        <p:nvSpPr>
          <p:cNvPr id="21" name="Text Box 5"/>
          <p:cNvSpPr txBox="1">
            <a:spLocks noChangeArrowheads="1"/>
          </p:cNvSpPr>
          <p:nvPr/>
        </p:nvSpPr>
        <p:spPr bwMode="auto">
          <a:xfrm>
            <a:off x="1066800" y="838200"/>
            <a:ext cx="6553200" cy="5238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solidFill>
                  <a:srgbClr val="000000"/>
                </a:solidFill>
              </a:rPr>
              <a:t>Positive Discipline -</a:t>
            </a:r>
          </a:p>
        </p:txBody>
      </p:sp>
      <p:sp>
        <p:nvSpPr>
          <p:cNvPr id="22" name="Rectangle 10"/>
          <p:cNvSpPr>
            <a:spLocks noChangeArrowheads="1"/>
          </p:cNvSpPr>
          <p:nvPr/>
        </p:nvSpPr>
        <p:spPr bwMode="auto">
          <a:xfrm>
            <a:off x="4643438" y="908050"/>
            <a:ext cx="18097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solidFill>
                  <a:srgbClr val="000000"/>
                </a:solidFill>
              </a:rPr>
              <a:t>Fred Jones</a:t>
            </a:r>
          </a:p>
        </p:txBody>
      </p:sp>
      <p:grpSp>
        <p:nvGrpSpPr>
          <p:cNvPr id="6" name="Group 5"/>
          <p:cNvGrpSpPr>
            <a:grpSpLocks/>
          </p:cNvGrpSpPr>
          <p:nvPr/>
        </p:nvGrpSpPr>
        <p:grpSpPr bwMode="auto">
          <a:xfrm>
            <a:off x="2922588" y="1125538"/>
            <a:ext cx="7486650" cy="3908425"/>
            <a:chOff x="2923241" y="1124744"/>
            <a:chExt cx="7486443" cy="3909914"/>
          </a:xfrm>
        </p:grpSpPr>
        <p:pic>
          <p:nvPicPr>
            <p:cNvPr id="553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8316" y="1124744"/>
              <a:ext cx="2531368" cy="2850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13" name="footsteps.png" descr="/Users/CSC/Documents/Conferences/AASE Darwin Conference/Darwin Presentation/AASEDarwin_images/footsteps.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rot="-767615">
              <a:off x="2923241" y="4297577"/>
              <a:ext cx="5976370" cy="73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14" name="Rectangle 4"/>
            <p:cNvSpPr>
              <a:spLocks noChangeArrowheads="1"/>
            </p:cNvSpPr>
            <p:nvPr/>
          </p:nvSpPr>
          <p:spPr bwMode="auto">
            <a:xfrm rot="543463" flipH="1">
              <a:off x="8024743" y="2647275"/>
              <a:ext cx="176347" cy="564279"/>
            </a:xfrm>
            <a:prstGeom prst="rect">
              <a:avLst/>
            </a:prstGeom>
            <a:solidFill>
              <a:schemeClr val="bg1"/>
            </a:solidFill>
            <a:ln w="9525">
              <a:solidFill>
                <a:schemeClr val="bg1"/>
              </a:solidFill>
              <a:round/>
              <a:headEnd/>
              <a:tailEnd/>
            </a:ln>
          </p:spPr>
          <p:txBody>
            <a:bodyPr/>
            <a:lstStyle/>
            <a:p>
              <a:endParaRPr lang="en-US">
                <a:solidFill>
                  <a:srgbClr val="000000"/>
                </a:solidFill>
              </a:endParaRPr>
            </a:p>
          </p:txBody>
        </p:sp>
        <p:sp>
          <p:nvSpPr>
            <p:cNvPr id="14351" name="Text Box 15"/>
            <p:cNvSpPr txBox="1">
              <a:spLocks noChangeArrowheads="1"/>
            </p:cNvSpPr>
            <p:nvPr/>
          </p:nvSpPr>
          <p:spPr bwMode="auto">
            <a:xfrm>
              <a:off x="4788501" y="2565155"/>
              <a:ext cx="4392492" cy="7082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2000" i="1" dirty="0">
                  <a:solidFill>
                    <a:srgbClr val="000000"/>
                  </a:solidFill>
                </a:rPr>
                <a:t>Walk calmly to the  front of the student</a:t>
              </a:r>
              <a:r>
                <a:rPr lang="ja-JP" altLang="en-AU" sz="2000" i="1" dirty="0">
                  <a:solidFill>
                    <a:srgbClr val="000000"/>
                  </a:solidFill>
                  <a:latin typeface="Arial"/>
                </a:rPr>
                <a:t>’</a:t>
              </a:r>
              <a:r>
                <a:rPr lang="en-AU" sz="2000" i="1" dirty="0">
                  <a:solidFill>
                    <a:srgbClr val="000000"/>
                  </a:solidFill>
                </a:rPr>
                <a:t>s desk and avoid comments</a:t>
              </a:r>
            </a:p>
          </p:txBody>
        </p:sp>
      </p:grpSp>
      <p:grpSp>
        <p:nvGrpSpPr>
          <p:cNvPr id="7" name="Group 6"/>
          <p:cNvGrpSpPr>
            <a:grpSpLocks/>
          </p:cNvGrpSpPr>
          <p:nvPr/>
        </p:nvGrpSpPr>
        <p:grpSpPr bwMode="auto">
          <a:xfrm>
            <a:off x="5292725" y="1628775"/>
            <a:ext cx="3743325" cy="1871663"/>
            <a:chOff x="5292080" y="1628800"/>
            <a:chExt cx="3744416" cy="1872208"/>
          </a:xfrm>
        </p:grpSpPr>
        <p:sp>
          <p:nvSpPr>
            <p:cNvPr id="26" name="Rectangle 25"/>
            <p:cNvSpPr/>
            <p:nvPr/>
          </p:nvSpPr>
          <p:spPr bwMode="auto">
            <a:xfrm>
              <a:off x="5292080" y="1628800"/>
              <a:ext cx="3744416" cy="1872208"/>
            </a:xfrm>
            <a:prstGeom prst="rect">
              <a:avLst/>
            </a:prstGeom>
            <a:solidFill>
              <a:srgbClr val="FFFF00"/>
            </a:solidFill>
            <a:ln w="9525" cap="flat" cmpd="sng" algn="ctr">
              <a:solidFill>
                <a:srgbClr val="FFFF00"/>
              </a:solidFill>
              <a:prstDash val="solid"/>
              <a:round/>
              <a:headEnd type="none" w="med" len="med"/>
              <a:tailEnd type="none" w="med" len="med"/>
            </a:ln>
            <a:effectLst>
              <a:innerShdw blurRad="63500" dist="50800" dir="13500000">
                <a:prstClr val="black">
                  <a:alpha val="50000"/>
                </a:prstClr>
              </a:innerShdw>
            </a:effectLst>
            <a:extLst/>
          </p:spPr>
          <p:txBody>
            <a:bodyPr/>
            <a:lstStyle/>
            <a:p>
              <a:pPr>
                <a:defRPr/>
              </a:pPr>
              <a:endParaRPr lang="en-US">
                <a:solidFill>
                  <a:srgbClr val="000000"/>
                </a:solidFill>
              </a:endParaRPr>
            </a:p>
          </p:txBody>
        </p:sp>
        <p:pic>
          <p:nvPicPr>
            <p:cNvPr id="55310" name="eyes.png" descr="/Users/CSC/Desktop/eyes.png"/>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364088" y="1700808"/>
              <a:ext cx="3672408" cy="18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 Box 14"/>
            <p:cNvSpPr txBox="1">
              <a:spLocks noChangeArrowheads="1"/>
            </p:cNvSpPr>
            <p:nvPr/>
          </p:nvSpPr>
          <p:spPr bwMode="auto">
            <a:xfrm>
              <a:off x="5436585" y="2205231"/>
              <a:ext cx="3312490" cy="708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2000" i="1" dirty="0">
                  <a:solidFill>
                    <a:srgbClr val="000000"/>
                  </a:solidFill>
                </a:rPr>
                <a:t>Face the student, make eye contact, and remain calm</a:t>
              </a:r>
            </a:p>
          </p:txBody>
        </p:sp>
      </p:grpSp>
    </p:spTree>
    <p:extLst>
      <p:ext uri="{BB962C8B-B14F-4D97-AF65-F5344CB8AC3E}">
        <p14:creationId xmlns:p14="http://schemas.microsoft.com/office/powerpoint/2010/main" val="2490893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1000"/>
                                        <p:tgtEl>
                                          <p:spTgt spid="1434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17526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None/>
              <a:defRPr/>
            </a:pPr>
            <a:r>
              <a:rPr lang="en-AU" sz="2000" smtClean="0">
                <a:solidFill>
                  <a:srgbClr val="000000"/>
                </a:solidFill>
              </a:rPr>
              <a:t>There are seven steps in limit setting:</a:t>
            </a:r>
          </a:p>
        </p:txBody>
      </p:sp>
      <p:sp>
        <p:nvSpPr>
          <p:cNvPr id="14339" name="Rectangle 3"/>
          <p:cNvSpPr>
            <a:spLocks noChangeArrowheads="1"/>
          </p:cNvSpPr>
          <p:nvPr/>
        </p:nvSpPr>
        <p:spPr bwMode="auto">
          <a:xfrm>
            <a:off x="914400" y="2895600"/>
            <a:ext cx="3124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Terminate Instruction</a:t>
            </a:r>
          </a:p>
        </p:txBody>
      </p:sp>
      <p:sp>
        <p:nvSpPr>
          <p:cNvPr id="14343" name="Rectangle 7"/>
          <p:cNvSpPr>
            <a:spLocks noChangeArrowheads="1"/>
          </p:cNvSpPr>
          <p:nvPr/>
        </p:nvSpPr>
        <p:spPr bwMode="auto">
          <a:xfrm>
            <a:off x="914400" y="3429000"/>
            <a:ext cx="5029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Turn, look, and say the student</a:t>
            </a:r>
            <a:r>
              <a:rPr lang="ja-JP" altLang="en-AU" sz="2000">
                <a:solidFill>
                  <a:srgbClr val="000000"/>
                </a:solidFill>
                <a:latin typeface="Arial"/>
              </a:rPr>
              <a:t>’</a:t>
            </a:r>
            <a:r>
              <a:rPr lang="en-AU" sz="2000">
                <a:solidFill>
                  <a:srgbClr val="000000"/>
                </a:solidFill>
              </a:rPr>
              <a:t>s name</a:t>
            </a:r>
          </a:p>
        </p:txBody>
      </p:sp>
      <p:sp>
        <p:nvSpPr>
          <p:cNvPr id="14344" name="Rectangle 8"/>
          <p:cNvSpPr>
            <a:spLocks noChangeArrowheads="1"/>
          </p:cNvSpPr>
          <p:nvPr/>
        </p:nvSpPr>
        <p:spPr bwMode="auto">
          <a:xfrm>
            <a:off x="914400" y="3962400"/>
            <a:ext cx="5562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Walk to the edge of the student</a:t>
            </a:r>
            <a:r>
              <a:rPr lang="ja-JP" altLang="en-AU" sz="2000">
                <a:solidFill>
                  <a:srgbClr val="000000"/>
                </a:solidFill>
                <a:latin typeface="Arial"/>
              </a:rPr>
              <a:t>’</a:t>
            </a:r>
            <a:r>
              <a:rPr lang="en-AU" sz="2000">
                <a:solidFill>
                  <a:srgbClr val="000000"/>
                </a:solidFill>
              </a:rPr>
              <a:t>s desk</a:t>
            </a:r>
          </a:p>
        </p:txBody>
      </p:sp>
      <p:sp>
        <p:nvSpPr>
          <p:cNvPr id="14345" name="Rectangle 9"/>
          <p:cNvSpPr>
            <a:spLocks noChangeArrowheads="1"/>
          </p:cNvSpPr>
          <p:nvPr/>
        </p:nvSpPr>
        <p:spPr bwMode="auto">
          <a:xfrm>
            <a:off x="914400" y="4495800"/>
            <a:ext cx="28956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dirty="0">
                <a:solidFill>
                  <a:srgbClr val="000000"/>
                </a:solidFill>
              </a:rPr>
              <a:t>Prompt</a:t>
            </a:r>
          </a:p>
        </p:txBody>
      </p:sp>
      <p:sp>
        <p:nvSpPr>
          <p:cNvPr id="14348" name="Rectangle 12"/>
          <p:cNvSpPr>
            <a:spLocks noChangeArrowheads="1"/>
          </p:cNvSpPr>
          <p:nvPr/>
        </p:nvSpPr>
        <p:spPr bwMode="auto">
          <a:xfrm>
            <a:off x="914400" y="2362200"/>
            <a:ext cx="396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Eyes in the back of your head</a:t>
            </a:r>
          </a:p>
        </p:txBody>
      </p:sp>
      <p:sp>
        <p:nvSpPr>
          <p:cNvPr id="21" name="Text Box 5"/>
          <p:cNvSpPr txBox="1">
            <a:spLocks noChangeArrowheads="1"/>
          </p:cNvSpPr>
          <p:nvPr/>
        </p:nvSpPr>
        <p:spPr bwMode="auto">
          <a:xfrm>
            <a:off x="1066800" y="838200"/>
            <a:ext cx="6553200" cy="5238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solidFill>
                  <a:srgbClr val="000000"/>
                </a:solidFill>
              </a:rPr>
              <a:t>Positive Discipline -</a:t>
            </a:r>
          </a:p>
        </p:txBody>
      </p:sp>
      <p:sp>
        <p:nvSpPr>
          <p:cNvPr id="22" name="Rectangle 10"/>
          <p:cNvSpPr>
            <a:spLocks noChangeArrowheads="1"/>
          </p:cNvSpPr>
          <p:nvPr/>
        </p:nvSpPr>
        <p:spPr bwMode="auto">
          <a:xfrm>
            <a:off x="4643438" y="908050"/>
            <a:ext cx="18097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solidFill>
                  <a:srgbClr val="000000"/>
                </a:solidFill>
              </a:rPr>
              <a:t>Fred Jones</a:t>
            </a:r>
          </a:p>
        </p:txBody>
      </p:sp>
      <p:grpSp>
        <p:nvGrpSpPr>
          <p:cNvPr id="2" name="Group 1"/>
          <p:cNvGrpSpPr>
            <a:grpSpLocks/>
          </p:cNvGrpSpPr>
          <p:nvPr/>
        </p:nvGrpSpPr>
        <p:grpSpPr bwMode="auto">
          <a:xfrm>
            <a:off x="2922588" y="1125538"/>
            <a:ext cx="7486650" cy="3908425"/>
            <a:chOff x="2923241" y="1124744"/>
            <a:chExt cx="7486443" cy="3909914"/>
          </a:xfrm>
        </p:grpSpPr>
        <p:pic>
          <p:nvPicPr>
            <p:cNvPr id="5736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8316" y="1124744"/>
              <a:ext cx="2531368" cy="2850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61" name="footsteps.png" descr="/Users/CSC/Documents/Conferences/AASE Darwin Conference/Darwin Presentation/AASEDarwin_images/footsteps.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rot="-767615">
              <a:off x="2923241" y="4297577"/>
              <a:ext cx="5976370" cy="73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62" name="Rectangle 23"/>
            <p:cNvSpPr>
              <a:spLocks noChangeArrowheads="1"/>
            </p:cNvSpPr>
            <p:nvPr/>
          </p:nvSpPr>
          <p:spPr bwMode="auto">
            <a:xfrm rot="543463" flipH="1">
              <a:off x="8024743" y="2647275"/>
              <a:ext cx="176347" cy="564279"/>
            </a:xfrm>
            <a:prstGeom prst="rect">
              <a:avLst/>
            </a:prstGeom>
            <a:solidFill>
              <a:schemeClr val="bg1"/>
            </a:solidFill>
            <a:ln w="9525">
              <a:solidFill>
                <a:schemeClr val="bg1"/>
              </a:solidFill>
              <a:round/>
              <a:headEnd/>
              <a:tailEnd/>
            </a:ln>
          </p:spPr>
          <p:txBody>
            <a:bodyPr/>
            <a:lstStyle/>
            <a:p>
              <a:endParaRPr lang="en-US">
                <a:solidFill>
                  <a:srgbClr val="000000"/>
                </a:solidFill>
              </a:endParaRPr>
            </a:p>
          </p:txBody>
        </p:sp>
        <p:sp>
          <p:nvSpPr>
            <p:cNvPr id="14352" name="Text Box 16"/>
            <p:cNvSpPr txBox="1">
              <a:spLocks noChangeArrowheads="1"/>
            </p:cNvSpPr>
            <p:nvPr/>
          </p:nvSpPr>
          <p:spPr bwMode="auto">
            <a:xfrm>
              <a:off x="4931372" y="2709673"/>
              <a:ext cx="3924191" cy="398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2000" i="1" dirty="0">
                  <a:solidFill>
                    <a:srgbClr val="000000"/>
                  </a:solidFill>
                </a:rPr>
                <a:t>Demonstrate what is expected</a:t>
              </a:r>
            </a:p>
          </p:txBody>
        </p:sp>
      </p:grpSp>
      <p:grpSp>
        <p:nvGrpSpPr>
          <p:cNvPr id="26" name="Group 25"/>
          <p:cNvGrpSpPr>
            <a:grpSpLocks/>
          </p:cNvGrpSpPr>
          <p:nvPr/>
        </p:nvGrpSpPr>
        <p:grpSpPr bwMode="auto">
          <a:xfrm>
            <a:off x="2916238" y="1125538"/>
            <a:ext cx="7486650" cy="3908425"/>
            <a:chOff x="2923241" y="1124744"/>
            <a:chExt cx="7486443" cy="3909914"/>
          </a:xfrm>
        </p:grpSpPr>
        <p:pic>
          <p:nvPicPr>
            <p:cNvPr id="5735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8316" y="1124744"/>
              <a:ext cx="2531368" cy="2850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7" name="footsteps.png" descr="/Users/CSC/Documents/Conferences/AASE Darwin Conference/Darwin Presentation/AASEDarwin_images/footsteps.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rot="-767615">
              <a:off x="2923241" y="4297577"/>
              <a:ext cx="5976370" cy="73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58" name="Rectangle 28"/>
            <p:cNvSpPr>
              <a:spLocks noChangeArrowheads="1"/>
            </p:cNvSpPr>
            <p:nvPr/>
          </p:nvSpPr>
          <p:spPr bwMode="auto">
            <a:xfrm rot="543463" flipH="1">
              <a:off x="8024743" y="2647275"/>
              <a:ext cx="176347" cy="564279"/>
            </a:xfrm>
            <a:prstGeom prst="rect">
              <a:avLst/>
            </a:prstGeom>
            <a:solidFill>
              <a:schemeClr val="bg1"/>
            </a:solidFill>
            <a:ln w="9525">
              <a:solidFill>
                <a:schemeClr val="bg1"/>
              </a:solidFill>
              <a:round/>
              <a:headEnd/>
              <a:tailEnd/>
            </a:ln>
          </p:spPr>
          <p:txBody>
            <a:bodyPr/>
            <a:lstStyle/>
            <a:p>
              <a:endParaRPr lang="en-US">
                <a:solidFill>
                  <a:srgbClr val="000000"/>
                </a:solidFill>
              </a:endParaRPr>
            </a:p>
          </p:txBody>
        </p:sp>
        <p:sp>
          <p:nvSpPr>
            <p:cNvPr id="30" name="Text Box 15"/>
            <p:cNvSpPr txBox="1">
              <a:spLocks noChangeArrowheads="1"/>
            </p:cNvSpPr>
            <p:nvPr/>
          </p:nvSpPr>
          <p:spPr bwMode="auto">
            <a:xfrm>
              <a:off x="4788501" y="2565155"/>
              <a:ext cx="4392492" cy="7082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2000" i="1" dirty="0">
                  <a:solidFill>
                    <a:srgbClr val="000000"/>
                  </a:solidFill>
                </a:rPr>
                <a:t>Walk calmly to the  front of the student</a:t>
              </a:r>
              <a:r>
                <a:rPr lang="ja-JP" altLang="en-AU" sz="2000" i="1" dirty="0">
                  <a:solidFill>
                    <a:srgbClr val="000000"/>
                  </a:solidFill>
                  <a:latin typeface="Arial"/>
                </a:rPr>
                <a:t>’</a:t>
              </a:r>
              <a:r>
                <a:rPr lang="en-AU" sz="2000" i="1" dirty="0">
                  <a:solidFill>
                    <a:srgbClr val="000000"/>
                  </a:solidFill>
                </a:rPr>
                <a:t>s desk and avoid comments</a:t>
              </a:r>
            </a:p>
          </p:txBody>
        </p:sp>
      </p:grpSp>
    </p:spTree>
    <p:extLst>
      <p:ext uri="{BB962C8B-B14F-4D97-AF65-F5344CB8AC3E}">
        <p14:creationId xmlns:p14="http://schemas.microsoft.com/office/powerpoint/2010/main" val="1127927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fade">
                                      <p:cBhvr>
                                        <p:cTn id="7" dur="1000"/>
                                        <p:tgtEl>
                                          <p:spTgt spid="1434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xit" presetSubtype="0" fill="hold"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17526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None/>
              <a:defRPr/>
            </a:pPr>
            <a:r>
              <a:rPr lang="en-AU" sz="2000" smtClean="0">
                <a:solidFill>
                  <a:srgbClr val="000000"/>
                </a:solidFill>
              </a:rPr>
              <a:t>There are seven steps in limit setting:</a:t>
            </a:r>
          </a:p>
        </p:txBody>
      </p:sp>
      <p:sp>
        <p:nvSpPr>
          <p:cNvPr id="14339" name="Rectangle 3"/>
          <p:cNvSpPr>
            <a:spLocks noChangeArrowheads="1"/>
          </p:cNvSpPr>
          <p:nvPr/>
        </p:nvSpPr>
        <p:spPr bwMode="auto">
          <a:xfrm>
            <a:off x="914400" y="2895600"/>
            <a:ext cx="3124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Terminate Instruction</a:t>
            </a:r>
          </a:p>
        </p:txBody>
      </p:sp>
      <p:sp>
        <p:nvSpPr>
          <p:cNvPr id="14343" name="Rectangle 7"/>
          <p:cNvSpPr>
            <a:spLocks noChangeArrowheads="1"/>
          </p:cNvSpPr>
          <p:nvPr/>
        </p:nvSpPr>
        <p:spPr bwMode="auto">
          <a:xfrm>
            <a:off x="914400" y="3429000"/>
            <a:ext cx="5029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Turn, look, and say the student</a:t>
            </a:r>
            <a:r>
              <a:rPr lang="ja-JP" altLang="en-AU" sz="2000">
                <a:solidFill>
                  <a:srgbClr val="000000"/>
                </a:solidFill>
                <a:latin typeface="Arial"/>
              </a:rPr>
              <a:t>’</a:t>
            </a:r>
            <a:r>
              <a:rPr lang="en-AU" sz="2000">
                <a:solidFill>
                  <a:srgbClr val="000000"/>
                </a:solidFill>
              </a:rPr>
              <a:t>s name</a:t>
            </a:r>
          </a:p>
        </p:txBody>
      </p:sp>
      <p:sp>
        <p:nvSpPr>
          <p:cNvPr id="14344" name="Rectangle 8"/>
          <p:cNvSpPr>
            <a:spLocks noChangeArrowheads="1"/>
          </p:cNvSpPr>
          <p:nvPr/>
        </p:nvSpPr>
        <p:spPr bwMode="auto">
          <a:xfrm>
            <a:off x="914400" y="3962400"/>
            <a:ext cx="5562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Walk to the edge of the student</a:t>
            </a:r>
            <a:r>
              <a:rPr lang="ja-JP" altLang="en-AU" sz="2000">
                <a:solidFill>
                  <a:srgbClr val="000000"/>
                </a:solidFill>
                <a:latin typeface="Arial"/>
              </a:rPr>
              <a:t>’</a:t>
            </a:r>
            <a:r>
              <a:rPr lang="en-AU" sz="2000">
                <a:solidFill>
                  <a:srgbClr val="000000"/>
                </a:solidFill>
              </a:rPr>
              <a:t>s desk</a:t>
            </a:r>
          </a:p>
        </p:txBody>
      </p:sp>
      <p:sp>
        <p:nvSpPr>
          <p:cNvPr id="14345" name="Rectangle 9"/>
          <p:cNvSpPr>
            <a:spLocks noChangeArrowheads="1"/>
          </p:cNvSpPr>
          <p:nvPr/>
        </p:nvSpPr>
        <p:spPr bwMode="auto">
          <a:xfrm>
            <a:off x="914400" y="4495800"/>
            <a:ext cx="2895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Prompt</a:t>
            </a:r>
          </a:p>
        </p:txBody>
      </p:sp>
      <p:sp>
        <p:nvSpPr>
          <p:cNvPr id="14346" name="Rectangle 10"/>
          <p:cNvSpPr>
            <a:spLocks noChangeArrowheads="1"/>
          </p:cNvSpPr>
          <p:nvPr/>
        </p:nvSpPr>
        <p:spPr bwMode="auto">
          <a:xfrm>
            <a:off x="914400" y="4953000"/>
            <a:ext cx="28956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dirty="0">
                <a:solidFill>
                  <a:srgbClr val="000000"/>
                </a:solidFill>
              </a:rPr>
              <a:t>Palms</a:t>
            </a:r>
          </a:p>
        </p:txBody>
      </p:sp>
      <p:sp>
        <p:nvSpPr>
          <p:cNvPr id="14348" name="Rectangle 12"/>
          <p:cNvSpPr>
            <a:spLocks noChangeArrowheads="1"/>
          </p:cNvSpPr>
          <p:nvPr/>
        </p:nvSpPr>
        <p:spPr bwMode="auto">
          <a:xfrm>
            <a:off x="914400" y="2362200"/>
            <a:ext cx="396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Eyes in the back of your head</a:t>
            </a:r>
          </a:p>
        </p:txBody>
      </p:sp>
      <p:sp>
        <p:nvSpPr>
          <p:cNvPr id="21" name="Text Box 5"/>
          <p:cNvSpPr txBox="1">
            <a:spLocks noChangeArrowheads="1"/>
          </p:cNvSpPr>
          <p:nvPr/>
        </p:nvSpPr>
        <p:spPr bwMode="auto">
          <a:xfrm>
            <a:off x="1066800" y="838200"/>
            <a:ext cx="6553200" cy="5238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solidFill>
                  <a:srgbClr val="000000"/>
                </a:solidFill>
              </a:rPr>
              <a:t>Positive Discipline -</a:t>
            </a:r>
          </a:p>
        </p:txBody>
      </p:sp>
      <p:sp>
        <p:nvSpPr>
          <p:cNvPr id="22" name="Rectangle 10"/>
          <p:cNvSpPr>
            <a:spLocks noChangeArrowheads="1"/>
          </p:cNvSpPr>
          <p:nvPr/>
        </p:nvSpPr>
        <p:spPr bwMode="auto">
          <a:xfrm>
            <a:off x="4643438" y="908050"/>
            <a:ext cx="18097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solidFill>
                  <a:srgbClr val="000000"/>
                </a:solidFill>
              </a:rPr>
              <a:t>Fred Jones</a:t>
            </a:r>
          </a:p>
        </p:txBody>
      </p:sp>
      <p:grpSp>
        <p:nvGrpSpPr>
          <p:cNvPr id="32" name="Group 31"/>
          <p:cNvGrpSpPr>
            <a:grpSpLocks/>
          </p:cNvGrpSpPr>
          <p:nvPr/>
        </p:nvGrpSpPr>
        <p:grpSpPr bwMode="auto">
          <a:xfrm>
            <a:off x="2922588" y="1125538"/>
            <a:ext cx="7486650" cy="3908425"/>
            <a:chOff x="2923241" y="1124744"/>
            <a:chExt cx="7486443" cy="3909914"/>
          </a:xfrm>
        </p:grpSpPr>
        <p:pic>
          <p:nvPicPr>
            <p:cNvPr id="59409"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8316" y="1124744"/>
              <a:ext cx="2531368" cy="2850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410" name="footsteps.png" descr="/Users/CSC/Documents/Conferences/AASE Darwin Conference/Darwin Presentation/AASEDarwin_images/footsteps.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rot="-767615">
              <a:off x="2923241" y="4297577"/>
              <a:ext cx="5976370" cy="73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411" name="Rectangle 34"/>
            <p:cNvSpPr>
              <a:spLocks noChangeArrowheads="1"/>
            </p:cNvSpPr>
            <p:nvPr/>
          </p:nvSpPr>
          <p:spPr bwMode="auto">
            <a:xfrm rot="543463" flipH="1">
              <a:off x="8024743" y="2647275"/>
              <a:ext cx="176347" cy="564279"/>
            </a:xfrm>
            <a:prstGeom prst="rect">
              <a:avLst/>
            </a:prstGeom>
            <a:solidFill>
              <a:schemeClr val="bg1"/>
            </a:solidFill>
            <a:ln w="9525">
              <a:solidFill>
                <a:schemeClr val="bg1"/>
              </a:solidFill>
              <a:round/>
              <a:headEnd/>
              <a:tailEnd/>
            </a:ln>
          </p:spPr>
          <p:txBody>
            <a:bodyPr/>
            <a:lstStyle/>
            <a:p>
              <a:endParaRPr lang="en-US">
                <a:solidFill>
                  <a:srgbClr val="000000"/>
                </a:solidFill>
              </a:endParaRPr>
            </a:p>
          </p:txBody>
        </p:sp>
        <p:sp>
          <p:nvSpPr>
            <p:cNvPr id="36" name="Text Box 16"/>
            <p:cNvSpPr txBox="1">
              <a:spLocks noChangeArrowheads="1"/>
            </p:cNvSpPr>
            <p:nvPr/>
          </p:nvSpPr>
          <p:spPr bwMode="auto">
            <a:xfrm>
              <a:off x="4931372" y="2709673"/>
              <a:ext cx="3924191" cy="398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2000" i="1" dirty="0">
                  <a:solidFill>
                    <a:srgbClr val="000000"/>
                  </a:solidFill>
                </a:rPr>
                <a:t>Demonstrate what is expected</a:t>
              </a:r>
            </a:p>
          </p:txBody>
        </p:sp>
      </p:grpSp>
      <p:grpSp>
        <p:nvGrpSpPr>
          <p:cNvPr id="37" name="Group 36"/>
          <p:cNvGrpSpPr>
            <a:grpSpLocks/>
          </p:cNvGrpSpPr>
          <p:nvPr/>
        </p:nvGrpSpPr>
        <p:grpSpPr bwMode="auto">
          <a:xfrm>
            <a:off x="2916238" y="1125538"/>
            <a:ext cx="7486650" cy="3908425"/>
            <a:chOff x="2923241" y="1124744"/>
            <a:chExt cx="7486443" cy="3909914"/>
          </a:xfrm>
        </p:grpSpPr>
        <p:pic>
          <p:nvPicPr>
            <p:cNvPr id="59405"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8316" y="1124744"/>
              <a:ext cx="2531368" cy="2850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406" name="footsteps.png" descr="/Users/CSC/Documents/Conferences/AASE Darwin Conference/Darwin Presentation/AASEDarwin_images/footsteps.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rot="-767615">
              <a:off x="2923241" y="4297577"/>
              <a:ext cx="5976370" cy="73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407" name="Rectangle 39"/>
            <p:cNvSpPr>
              <a:spLocks noChangeArrowheads="1"/>
            </p:cNvSpPr>
            <p:nvPr/>
          </p:nvSpPr>
          <p:spPr bwMode="auto">
            <a:xfrm rot="543463" flipH="1">
              <a:off x="8024743" y="2647275"/>
              <a:ext cx="176347" cy="564279"/>
            </a:xfrm>
            <a:prstGeom prst="rect">
              <a:avLst/>
            </a:prstGeom>
            <a:solidFill>
              <a:schemeClr val="bg1"/>
            </a:solidFill>
            <a:ln w="9525">
              <a:solidFill>
                <a:schemeClr val="bg1"/>
              </a:solidFill>
              <a:round/>
              <a:headEnd/>
              <a:tailEnd/>
            </a:ln>
          </p:spPr>
          <p:txBody>
            <a:bodyPr/>
            <a:lstStyle/>
            <a:p>
              <a:endParaRPr lang="en-US">
                <a:solidFill>
                  <a:srgbClr val="000000"/>
                </a:solidFill>
              </a:endParaRPr>
            </a:p>
          </p:txBody>
        </p:sp>
        <p:sp>
          <p:nvSpPr>
            <p:cNvPr id="41" name="Text Box 16"/>
            <p:cNvSpPr txBox="1">
              <a:spLocks noChangeArrowheads="1"/>
            </p:cNvSpPr>
            <p:nvPr/>
          </p:nvSpPr>
          <p:spPr bwMode="auto">
            <a:xfrm>
              <a:off x="5918770" y="2709673"/>
              <a:ext cx="3232061" cy="398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2000" i="1" dirty="0">
                  <a:solidFill>
                    <a:srgbClr val="000000"/>
                  </a:solidFill>
                </a:rPr>
                <a:t>Lean towards the student </a:t>
              </a:r>
            </a:p>
          </p:txBody>
        </p:sp>
      </p:grpSp>
    </p:spTree>
    <p:extLst>
      <p:ext uri="{BB962C8B-B14F-4D97-AF65-F5344CB8AC3E}">
        <p14:creationId xmlns:p14="http://schemas.microsoft.com/office/powerpoint/2010/main" val="3358890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fade">
                                      <p:cBhvr>
                                        <p:cTn id="7" dur="1000"/>
                                        <p:tgtEl>
                                          <p:spTgt spid="14346"/>
                                        </p:tgtEl>
                                      </p:cBhvr>
                                    </p:animEffect>
                                  </p:childTnLst>
                                </p:cTn>
                              </p:par>
                              <p:par>
                                <p:cTn id="8" presetID="10" presetClass="exit" presetSubtype="0" fill="hold"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1752600"/>
            <a:ext cx="449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Arial" charset="0"/>
                <a:ea typeface="ＭＳ Ｐゴシック" charset="0"/>
                <a:cs typeface="ＭＳ Ｐゴシック" charset="0"/>
              </a:defRPr>
            </a:lvl1pPr>
            <a:lvl2pPr marL="5715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Font typeface="Wingdings 3" charset="0"/>
              <a:buNone/>
              <a:defRPr/>
            </a:pPr>
            <a:r>
              <a:rPr lang="en-AU" sz="2000" smtClean="0">
                <a:solidFill>
                  <a:srgbClr val="000000"/>
                </a:solidFill>
              </a:rPr>
              <a:t>There are seven steps in limit setting:</a:t>
            </a:r>
          </a:p>
        </p:txBody>
      </p:sp>
      <p:sp>
        <p:nvSpPr>
          <p:cNvPr id="14339" name="Rectangle 3"/>
          <p:cNvSpPr>
            <a:spLocks noChangeArrowheads="1"/>
          </p:cNvSpPr>
          <p:nvPr/>
        </p:nvSpPr>
        <p:spPr bwMode="auto">
          <a:xfrm>
            <a:off x="914400" y="2895600"/>
            <a:ext cx="3124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Terminate Instruction</a:t>
            </a:r>
          </a:p>
        </p:txBody>
      </p:sp>
      <p:sp>
        <p:nvSpPr>
          <p:cNvPr id="14343" name="Rectangle 7"/>
          <p:cNvSpPr>
            <a:spLocks noChangeArrowheads="1"/>
          </p:cNvSpPr>
          <p:nvPr/>
        </p:nvSpPr>
        <p:spPr bwMode="auto">
          <a:xfrm>
            <a:off x="914400" y="3429000"/>
            <a:ext cx="5029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Turn, look, and say the student</a:t>
            </a:r>
            <a:r>
              <a:rPr lang="ja-JP" altLang="en-AU" sz="2000">
                <a:solidFill>
                  <a:srgbClr val="000000"/>
                </a:solidFill>
                <a:latin typeface="Arial"/>
              </a:rPr>
              <a:t>’</a:t>
            </a:r>
            <a:r>
              <a:rPr lang="en-AU" sz="2000">
                <a:solidFill>
                  <a:srgbClr val="000000"/>
                </a:solidFill>
              </a:rPr>
              <a:t>s name</a:t>
            </a:r>
          </a:p>
        </p:txBody>
      </p:sp>
      <p:sp>
        <p:nvSpPr>
          <p:cNvPr id="14344" name="Rectangle 8"/>
          <p:cNvSpPr>
            <a:spLocks noChangeArrowheads="1"/>
          </p:cNvSpPr>
          <p:nvPr/>
        </p:nvSpPr>
        <p:spPr bwMode="auto">
          <a:xfrm>
            <a:off x="914400" y="3962400"/>
            <a:ext cx="5562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Walk to the edge of the student</a:t>
            </a:r>
            <a:r>
              <a:rPr lang="ja-JP" altLang="en-AU" sz="2000">
                <a:solidFill>
                  <a:srgbClr val="000000"/>
                </a:solidFill>
                <a:latin typeface="Arial"/>
              </a:rPr>
              <a:t>’</a:t>
            </a:r>
            <a:r>
              <a:rPr lang="en-AU" sz="2000">
                <a:solidFill>
                  <a:srgbClr val="000000"/>
                </a:solidFill>
              </a:rPr>
              <a:t>s desk</a:t>
            </a:r>
          </a:p>
        </p:txBody>
      </p:sp>
      <p:sp>
        <p:nvSpPr>
          <p:cNvPr id="14345" name="Rectangle 9"/>
          <p:cNvSpPr>
            <a:spLocks noChangeArrowheads="1"/>
          </p:cNvSpPr>
          <p:nvPr/>
        </p:nvSpPr>
        <p:spPr bwMode="auto">
          <a:xfrm>
            <a:off x="914400" y="4495800"/>
            <a:ext cx="2895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Prompt</a:t>
            </a:r>
          </a:p>
        </p:txBody>
      </p:sp>
      <p:sp>
        <p:nvSpPr>
          <p:cNvPr id="14346" name="Rectangle 10"/>
          <p:cNvSpPr>
            <a:spLocks noChangeArrowheads="1"/>
          </p:cNvSpPr>
          <p:nvPr/>
        </p:nvSpPr>
        <p:spPr bwMode="auto">
          <a:xfrm>
            <a:off x="914400" y="4953000"/>
            <a:ext cx="2895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Palms</a:t>
            </a:r>
          </a:p>
        </p:txBody>
      </p:sp>
      <p:sp>
        <p:nvSpPr>
          <p:cNvPr id="14347" name="Rectangle 11"/>
          <p:cNvSpPr>
            <a:spLocks noChangeArrowheads="1"/>
          </p:cNvSpPr>
          <p:nvPr/>
        </p:nvSpPr>
        <p:spPr bwMode="auto">
          <a:xfrm>
            <a:off x="914400" y="5486400"/>
            <a:ext cx="28956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dirty="0">
                <a:solidFill>
                  <a:srgbClr val="000000"/>
                </a:solidFill>
              </a:rPr>
              <a:t>Camping out</a:t>
            </a:r>
          </a:p>
        </p:txBody>
      </p:sp>
      <p:sp>
        <p:nvSpPr>
          <p:cNvPr id="14348" name="Rectangle 12"/>
          <p:cNvSpPr>
            <a:spLocks noChangeArrowheads="1"/>
          </p:cNvSpPr>
          <p:nvPr/>
        </p:nvSpPr>
        <p:spPr bwMode="auto">
          <a:xfrm>
            <a:off x="914400" y="2362200"/>
            <a:ext cx="3962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eaLnBrk="1" hangingPunct="1">
              <a:buClr>
                <a:srgbClr val="FF0000"/>
              </a:buClr>
              <a:buFont typeface="Wingdings 3" charset="0"/>
              <a:buChar char="c"/>
              <a:defRPr/>
            </a:pPr>
            <a:r>
              <a:rPr lang="en-AU" sz="2000">
                <a:solidFill>
                  <a:srgbClr val="000000"/>
                </a:solidFill>
              </a:rPr>
              <a:t>Eyes in the back of your head</a:t>
            </a:r>
          </a:p>
        </p:txBody>
      </p:sp>
      <p:sp>
        <p:nvSpPr>
          <p:cNvPr id="21" name="Text Box 5"/>
          <p:cNvSpPr txBox="1">
            <a:spLocks noChangeArrowheads="1"/>
          </p:cNvSpPr>
          <p:nvPr/>
        </p:nvSpPr>
        <p:spPr bwMode="auto">
          <a:xfrm>
            <a:off x="1066800" y="838200"/>
            <a:ext cx="6553200" cy="5238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AU" sz="2800" b="1" dirty="0">
                <a:solidFill>
                  <a:srgbClr val="000000"/>
                </a:solidFill>
              </a:rPr>
              <a:t>Positive Discipline -</a:t>
            </a:r>
          </a:p>
        </p:txBody>
      </p:sp>
      <p:sp>
        <p:nvSpPr>
          <p:cNvPr id="22" name="Rectangle 10"/>
          <p:cNvSpPr>
            <a:spLocks noChangeArrowheads="1"/>
          </p:cNvSpPr>
          <p:nvPr/>
        </p:nvSpPr>
        <p:spPr bwMode="auto">
          <a:xfrm>
            <a:off x="4643438" y="908050"/>
            <a:ext cx="180975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AU" b="1" dirty="0">
                <a:solidFill>
                  <a:srgbClr val="000000"/>
                </a:solidFill>
              </a:rPr>
              <a:t>Fred Jones</a:t>
            </a:r>
          </a:p>
        </p:txBody>
      </p:sp>
      <p:grpSp>
        <p:nvGrpSpPr>
          <p:cNvPr id="20" name="Group 19"/>
          <p:cNvGrpSpPr>
            <a:grpSpLocks/>
          </p:cNvGrpSpPr>
          <p:nvPr/>
        </p:nvGrpSpPr>
        <p:grpSpPr bwMode="auto">
          <a:xfrm>
            <a:off x="2916238" y="1125538"/>
            <a:ext cx="7486650" cy="3908425"/>
            <a:chOff x="2923241" y="1124744"/>
            <a:chExt cx="7486443" cy="3909914"/>
          </a:xfrm>
        </p:grpSpPr>
        <p:pic>
          <p:nvPicPr>
            <p:cNvPr id="61458"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8316" y="1124744"/>
              <a:ext cx="2531368" cy="2850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59" name="footsteps.png" descr="/Users/CSC/Documents/Conferences/AASE Darwin Conference/Darwin Presentation/AASEDarwin_images/footsteps.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rot="-767615">
              <a:off x="2923241" y="4297577"/>
              <a:ext cx="5976370" cy="73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60" name="Rectangle 24"/>
            <p:cNvSpPr>
              <a:spLocks noChangeArrowheads="1"/>
            </p:cNvSpPr>
            <p:nvPr/>
          </p:nvSpPr>
          <p:spPr bwMode="auto">
            <a:xfrm rot="543463" flipH="1">
              <a:off x="8024743" y="2647275"/>
              <a:ext cx="176347" cy="564279"/>
            </a:xfrm>
            <a:prstGeom prst="rect">
              <a:avLst/>
            </a:prstGeom>
            <a:solidFill>
              <a:schemeClr val="bg1"/>
            </a:solidFill>
            <a:ln w="9525">
              <a:solidFill>
                <a:schemeClr val="bg1"/>
              </a:solidFill>
              <a:round/>
              <a:headEnd/>
              <a:tailEnd/>
            </a:ln>
          </p:spPr>
          <p:txBody>
            <a:bodyPr/>
            <a:lstStyle/>
            <a:p>
              <a:endParaRPr lang="en-US">
                <a:solidFill>
                  <a:srgbClr val="000000"/>
                </a:solidFill>
              </a:endParaRPr>
            </a:p>
          </p:txBody>
        </p:sp>
        <p:sp>
          <p:nvSpPr>
            <p:cNvPr id="26" name="Text Box 16"/>
            <p:cNvSpPr txBox="1">
              <a:spLocks noChangeArrowheads="1"/>
            </p:cNvSpPr>
            <p:nvPr/>
          </p:nvSpPr>
          <p:spPr bwMode="auto">
            <a:xfrm>
              <a:off x="5918770" y="2709673"/>
              <a:ext cx="3232061" cy="398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2000" i="1" dirty="0">
                  <a:solidFill>
                    <a:srgbClr val="000000"/>
                  </a:solidFill>
                </a:rPr>
                <a:t>Lean towards the student </a:t>
              </a:r>
            </a:p>
          </p:txBody>
        </p:sp>
      </p:grpSp>
      <p:grpSp>
        <p:nvGrpSpPr>
          <p:cNvPr id="4" name="Group 3"/>
          <p:cNvGrpSpPr>
            <a:grpSpLocks/>
          </p:cNvGrpSpPr>
          <p:nvPr/>
        </p:nvGrpSpPr>
        <p:grpSpPr bwMode="auto">
          <a:xfrm>
            <a:off x="2916238" y="1125538"/>
            <a:ext cx="7486650" cy="3908425"/>
            <a:chOff x="3068216" y="1890869"/>
            <a:chExt cx="7486443" cy="3909914"/>
          </a:xfrm>
        </p:grpSpPr>
        <p:pic>
          <p:nvPicPr>
            <p:cNvPr id="61454"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91" y="1890869"/>
              <a:ext cx="2531368" cy="2850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55" name="footsteps.png" descr="/Users/CSC/Documents/Conferences/AASE Darwin Conference/Darwin Presentation/AASEDarwin_images/footsteps.png"/>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rot="-767615">
              <a:off x="3068216" y="5063702"/>
              <a:ext cx="5976370" cy="73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56" name="Rectangle 29"/>
            <p:cNvSpPr>
              <a:spLocks noChangeArrowheads="1"/>
            </p:cNvSpPr>
            <p:nvPr/>
          </p:nvSpPr>
          <p:spPr bwMode="auto">
            <a:xfrm rot="543463" flipH="1">
              <a:off x="8169718" y="3358414"/>
              <a:ext cx="176347" cy="564279"/>
            </a:xfrm>
            <a:prstGeom prst="rect">
              <a:avLst/>
            </a:prstGeom>
            <a:solidFill>
              <a:schemeClr val="bg1"/>
            </a:solidFill>
            <a:ln w="9525">
              <a:solidFill>
                <a:schemeClr val="bg1"/>
              </a:solidFill>
              <a:round/>
              <a:headEnd/>
              <a:tailEnd/>
            </a:ln>
          </p:spPr>
          <p:txBody>
            <a:bodyPr/>
            <a:lstStyle/>
            <a:p>
              <a:endParaRPr lang="en-US">
                <a:solidFill>
                  <a:srgbClr val="000000"/>
                </a:solidFill>
              </a:endParaRPr>
            </a:p>
          </p:txBody>
        </p:sp>
        <p:sp>
          <p:nvSpPr>
            <p:cNvPr id="14354" name="Text Box 18"/>
            <p:cNvSpPr txBox="1">
              <a:spLocks noChangeArrowheads="1"/>
            </p:cNvSpPr>
            <p:nvPr/>
          </p:nvSpPr>
          <p:spPr bwMode="auto">
            <a:xfrm>
              <a:off x="5076347" y="3351925"/>
              <a:ext cx="4176598" cy="7082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2000" i="1" dirty="0">
                  <a:solidFill>
                    <a:srgbClr val="000000"/>
                  </a:solidFill>
                </a:rPr>
                <a:t>Shift and maintain eye contact to show you are still aware </a:t>
              </a:r>
            </a:p>
          </p:txBody>
        </p:sp>
      </p:grpSp>
    </p:spTree>
    <p:extLst>
      <p:ext uri="{BB962C8B-B14F-4D97-AF65-F5344CB8AC3E}">
        <p14:creationId xmlns:p14="http://schemas.microsoft.com/office/powerpoint/2010/main" val="824852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fade">
                                      <p:cBhvr>
                                        <p:cTn id="7" dur="1000"/>
                                        <p:tgtEl>
                                          <p:spTgt spid="14347"/>
                                        </p:tgtEl>
                                      </p:cBhvr>
                                    </p:animEffec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4" name="Text Box 4"/>
          <p:cNvSpPr txBox="1">
            <a:spLocks noChangeArrowheads="1"/>
          </p:cNvSpPr>
          <p:nvPr/>
        </p:nvSpPr>
        <p:spPr bwMode="auto">
          <a:xfrm>
            <a:off x="1066800" y="838200"/>
            <a:ext cx="6553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AU" b="1" dirty="0">
                <a:solidFill>
                  <a:srgbClr val="000000"/>
                </a:solidFill>
                <a:effectLst>
                  <a:innerShdw blurRad="63500" dist="50800" dir="13500000">
                    <a:prstClr val="black">
                      <a:alpha val="50000"/>
                    </a:prstClr>
                  </a:innerShdw>
                </a:effectLst>
                <a:cs typeface="+mn-cs"/>
              </a:rPr>
              <a:t>Positive Classroom Discipline -</a:t>
            </a:r>
          </a:p>
        </p:txBody>
      </p:sp>
      <p:sp>
        <p:nvSpPr>
          <p:cNvPr id="148485" name="Line 5"/>
          <p:cNvSpPr>
            <a:spLocks noChangeShapeType="1"/>
          </p:cNvSpPr>
          <p:nvPr/>
        </p:nvSpPr>
        <p:spPr bwMode="auto">
          <a:xfrm>
            <a:off x="1066800" y="1295400"/>
            <a:ext cx="6913563" cy="0"/>
          </a:xfrm>
          <a:prstGeom prst="line">
            <a:avLst/>
          </a:prstGeom>
          <a:noFill/>
          <a:ln w="57150">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pic>
        <p:nvPicPr>
          <p:cNvPr id="38915" name="Picture 8" descr="fredj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1033463"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8489" name="Rectangle 9"/>
          <p:cNvSpPr>
            <a:spLocks noChangeArrowheads="1"/>
          </p:cNvSpPr>
          <p:nvPr/>
        </p:nvSpPr>
        <p:spPr bwMode="auto">
          <a:xfrm>
            <a:off x="5702300" y="838200"/>
            <a:ext cx="1809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AU" b="1" dirty="0">
                <a:solidFill>
                  <a:srgbClr val="000000"/>
                </a:solidFill>
                <a:effectLst>
                  <a:innerShdw blurRad="63500" dist="50800" dir="13500000">
                    <a:prstClr val="black">
                      <a:alpha val="50000"/>
                    </a:prstClr>
                  </a:innerShdw>
                </a:effectLst>
                <a:cs typeface="+mn-cs"/>
              </a:rPr>
              <a:t>Fred Jones</a:t>
            </a:r>
          </a:p>
        </p:txBody>
      </p:sp>
      <p:pic>
        <p:nvPicPr>
          <p:cNvPr id="38917" name="Picture 14" descr="Jones_backup_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9388"/>
            <a:ext cx="7391400" cy="533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r Whisker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6675"/>
            <a:ext cx="7416800" cy="667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Mr Whiskers_closeu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66675"/>
            <a:ext cx="7416800" cy="667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054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100"/>
                                        <p:tgtEl>
                                          <p:spTgt spid="5"/>
                                        </p:tgtEl>
                                      </p:cBhvr>
                                    </p:animEffect>
                                    <p:set>
                                      <p:cBhvr>
                                        <p:cTn id="7" dur="1" fill="hold">
                                          <p:stCondLst>
                                            <p:cond delay="10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83568" y="1700808"/>
            <a:ext cx="7920880" cy="1200328"/>
          </a:xfrm>
          <a:prstGeom prst="rect">
            <a:avLst/>
          </a:prstGeom>
        </p:spPr>
        <p:txBody>
          <a:bodyPr wrap="square">
            <a:spAutoFit/>
          </a:bodyPr>
          <a:lstStyle/>
          <a:p>
            <a:r>
              <a:rPr lang="en-US" dirty="0"/>
              <a:t>In social learning </a:t>
            </a:r>
            <a:r>
              <a:rPr lang="en-US" dirty="0" smtClean="0"/>
              <a:t>theory, </a:t>
            </a:r>
            <a:r>
              <a:rPr lang="en-US" dirty="0"/>
              <a:t>Albert Bandura (1977) states </a:t>
            </a:r>
            <a:r>
              <a:rPr lang="en-US" dirty="0" err="1"/>
              <a:t>behaviour</a:t>
            </a:r>
            <a:r>
              <a:rPr lang="en-US" dirty="0"/>
              <a:t> is learned from the environment through the process of observational learning</a:t>
            </a:r>
            <a:r>
              <a:rPr lang="en-US" dirty="0" smtClean="0"/>
              <a:t>.</a:t>
            </a:r>
          </a:p>
        </p:txBody>
      </p:sp>
      <p:sp>
        <p:nvSpPr>
          <p:cNvPr id="3" name="Text Box 4"/>
          <p:cNvSpPr txBox="1">
            <a:spLocks noChangeArrowheads="1"/>
          </p:cNvSpPr>
          <p:nvPr/>
        </p:nvSpPr>
        <p:spPr bwMode="auto">
          <a:xfrm>
            <a:off x="685800" y="228600"/>
            <a:ext cx="808355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AU" sz="3600" b="1" dirty="0" smtClean="0">
                <a:effectLst>
                  <a:innerShdw blurRad="63500" dist="50800" dir="13500000">
                    <a:prstClr val="black">
                      <a:alpha val="50000"/>
                    </a:prstClr>
                  </a:innerShdw>
                </a:effectLst>
                <a:cs typeface="+mn-cs"/>
              </a:rPr>
              <a:t>Social cognitive theory</a:t>
            </a:r>
          </a:p>
          <a:p>
            <a:pPr>
              <a:defRPr/>
            </a:pPr>
            <a:r>
              <a:rPr lang="en-AU" dirty="0" smtClean="0">
                <a:effectLst>
                  <a:innerShdw blurRad="63500" dist="50800" dir="13500000">
                    <a:prstClr val="black">
                      <a:alpha val="50000"/>
                    </a:prstClr>
                  </a:innerShdw>
                </a:effectLst>
                <a:cs typeface="+mn-cs"/>
              </a:rPr>
              <a:t>Modelling &amp; control</a:t>
            </a:r>
            <a:endParaRPr lang="en-AU" dirty="0">
              <a:effectLst>
                <a:innerShdw blurRad="63500" dist="50800" dir="13500000">
                  <a:prstClr val="black">
                    <a:alpha val="50000"/>
                  </a:prstClr>
                </a:innerShdw>
              </a:effectLst>
              <a:cs typeface="+mn-cs"/>
            </a:endParaRPr>
          </a:p>
        </p:txBody>
      </p:sp>
      <p:sp>
        <p:nvSpPr>
          <p:cNvPr id="5" name="TextBox 4"/>
          <p:cNvSpPr txBox="1"/>
          <p:nvPr/>
        </p:nvSpPr>
        <p:spPr>
          <a:xfrm>
            <a:off x="3059832" y="3068960"/>
            <a:ext cx="2880320" cy="830997"/>
          </a:xfrm>
          <a:prstGeom prst="rect">
            <a:avLst/>
          </a:prstGeom>
          <a:gradFill flip="none" rotWithShape="1">
            <a:gsLst>
              <a:gs pos="0">
                <a:srgbClr val="FFFF00"/>
              </a:gs>
              <a:gs pos="100000">
                <a:srgbClr val="FFCC00"/>
              </a:gs>
            </a:gsLst>
            <a:lin ang="0" scaled="1"/>
            <a:tileRect/>
          </a:gradFill>
          <a:effectLst>
            <a:outerShdw blurRad="50800" dist="38100" dir="10800000" algn="r" rotWithShape="0">
              <a:prstClr val="black">
                <a:alpha val="40000"/>
              </a:prstClr>
            </a:outerShdw>
          </a:effectLst>
        </p:spPr>
        <p:txBody>
          <a:bodyPr wrap="square" rtlCol="0">
            <a:spAutoFit/>
          </a:bodyPr>
          <a:lstStyle/>
          <a:p>
            <a:pPr algn="ctr"/>
            <a:r>
              <a:rPr lang="en-US" dirty="0" smtClean="0"/>
              <a:t>Resulting consequences</a:t>
            </a:r>
            <a:endParaRPr lang="en-US" dirty="0"/>
          </a:p>
        </p:txBody>
      </p:sp>
      <p:sp>
        <p:nvSpPr>
          <p:cNvPr id="4" name="TextBox 3"/>
          <p:cNvSpPr txBox="1"/>
          <p:nvPr/>
        </p:nvSpPr>
        <p:spPr>
          <a:xfrm>
            <a:off x="827584" y="2996952"/>
            <a:ext cx="2736304" cy="461665"/>
          </a:xfrm>
          <a:prstGeom prst="rect">
            <a:avLst/>
          </a:prstGeom>
          <a:gradFill flip="none" rotWithShape="1">
            <a:gsLst>
              <a:gs pos="0">
                <a:srgbClr val="FFFF00"/>
              </a:gs>
              <a:gs pos="100000">
                <a:srgbClr val="FFCC00"/>
              </a:gs>
            </a:gsLst>
            <a:lin ang="0" scaled="1"/>
            <a:tileRect/>
          </a:gradFill>
          <a:effectLst>
            <a:outerShdw blurRad="50800" dist="38100" dir="10800000" algn="r" rotWithShape="0">
              <a:prstClr val="black">
                <a:alpha val="40000"/>
              </a:prstClr>
            </a:outerShdw>
          </a:effectLst>
        </p:spPr>
        <p:txBody>
          <a:bodyPr wrap="square" rtlCol="0">
            <a:spAutoFit/>
          </a:bodyPr>
          <a:lstStyle/>
          <a:p>
            <a:pPr algn="ctr">
              <a:spcBef>
                <a:spcPts val="1800"/>
              </a:spcBef>
              <a:spcAft>
                <a:spcPts val="1200"/>
              </a:spcAft>
            </a:pPr>
            <a:r>
              <a:rPr lang="en-US" dirty="0" smtClean="0"/>
              <a:t>Common identity</a:t>
            </a:r>
          </a:p>
        </p:txBody>
      </p:sp>
      <p:sp>
        <p:nvSpPr>
          <p:cNvPr id="6" name="TextBox 5"/>
          <p:cNvSpPr txBox="1"/>
          <p:nvPr/>
        </p:nvSpPr>
        <p:spPr>
          <a:xfrm>
            <a:off x="5652120" y="2924944"/>
            <a:ext cx="2880320" cy="830997"/>
          </a:xfrm>
          <a:prstGeom prst="rect">
            <a:avLst/>
          </a:prstGeom>
          <a:gradFill flip="none" rotWithShape="1">
            <a:gsLst>
              <a:gs pos="0">
                <a:srgbClr val="FFFF00"/>
              </a:gs>
              <a:gs pos="100000">
                <a:srgbClr val="FFCC00"/>
              </a:gs>
            </a:gsLst>
            <a:lin ang="0" scaled="1"/>
            <a:tileRect/>
          </a:gradFill>
          <a:effectLst>
            <a:outerShdw blurRad="50800" dist="38100" dir="10800000" algn="r" rotWithShape="0">
              <a:prstClr val="black">
                <a:alpha val="40000"/>
              </a:prstClr>
            </a:outerShdw>
          </a:effectLst>
        </p:spPr>
        <p:txBody>
          <a:bodyPr wrap="square" rtlCol="0">
            <a:spAutoFit/>
          </a:bodyPr>
          <a:lstStyle/>
          <a:p>
            <a:pPr algn="ctr"/>
            <a:r>
              <a:rPr lang="en-US" dirty="0" smtClean="0"/>
              <a:t>Vicarious reinforcement </a:t>
            </a:r>
            <a:endParaRPr lang="en-US" dirty="0"/>
          </a:p>
        </p:txBody>
      </p:sp>
      <p:pic>
        <p:nvPicPr>
          <p:cNvPr id="7" name="Bandura_modelling.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99792" y="4023568"/>
            <a:ext cx="4064000" cy="2717800"/>
          </a:xfrm>
          <a:prstGeom prst="rect">
            <a:avLst/>
          </a:prstGeom>
        </p:spPr>
      </p:pic>
    </p:spTree>
    <p:extLst>
      <p:ext uri="{BB962C8B-B14F-4D97-AF65-F5344CB8AC3E}">
        <p14:creationId xmlns:p14="http://schemas.microsoft.com/office/powerpoint/2010/main" val="174823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mediacall" presetSubtype="0" fill="hold" nodeType="withEffect">
                                  <p:stCondLst>
                                    <p:cond delay="0"/>
                                  </p:stCondLst>
                                  <p:childTnLst>
                                    <p:cmd type="call" cmd="playFrom(0.0)">
                                      <p:cBhvr>
                                        <p:cTn id="9" dur="265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7"/>
                                        </p:tgtEl>
                                      </p:cBhvr>
                                    </p:cmd>
                                  </p:childTnLst>
                                </p:cTn>
                              </p:par>
                            </p:childTnLst>
                          </p:cTn>
                        </p:par>
                      </p:childTnLst>
                    </p:cTn>
                  </p:par>
                </p:childTnLst>
              </p:cTn>
              <p:nextCondLst>
                <p:cond evt="onClick" delay="0">
                  <p:tgtEl>
                    <p:spTgt spid="7"/>
                  </p:tgtEl>
                </p:cond>
              </p:nextCondLst>
            </p:seq>
            <p:video>
              <p:cMediaNode vol="80000">
                <p:cTn id="15" fill="hold" display="0">
                  <p:stCondLst>
                    <p:cond delay="indefinite"/>
                  </p:st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685800" y="228600"/>
            <a:ext cx="8083550" cy="2130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200000"/>
              </a:lnSpc>
              <a:defRPr/>
            </a:pPr>
            <a:r>
              <a:rPr lang="en-AU" sz="3600" b="1" dirty="0">
                <a:effectLst>
                  <a:innerShdw blurRad="63500" dist="50800" dir="13500000">
                    <a:prstClr val="black">
                      <a:alpha val="50000"/>
                    </a:prstClr>
                  </a:innerShdw>
                </a:effectLst>
                <a:cs typeface="+mn-cs"/>
              </a:rPr>
              <a:t>Limit </a:t>
            </a:r>
            <a:r>
              <a:rPr lang="en-AU" sz="3600" b="1" dirty="0" smtClean="0">
                <a:effectLst>
                  <a:innerShdw blurRad="63500" dist="50800" dir="13500000">
                    <a:prstClr val="black">
                      <a:alpha val="50000"/>
                    </a:prstClr>
                  </a:innerShdw>
                </a:effectLst>
                <a:cs typeface="+mn-cs"/>
              </a:rPr>
              <a:t>Setting/Controlling </a:t>
            </a:r>
            <a:r>
              <a:rPr lang="en-AU" sz="3600" b="1" dirty="0">
                <a:effectLst>
                  <a:innerShdw blurRad="63500" dist="50800" dir="13500000">
                    <a:prstClr val="black">
                      <a:alpha val="50000"/>
                    </a:prstClr>
                  </a:innerShdw>
                </a:effectLst>
                <a:cs typeface="+mn-cs"/>
              </a:rPr>
              <a:t>Models</a:t>
            </a:r>
            <a:endParaRPr lang="en-AU" sz="2800" b="1" dirty="0">
              <a:effectLst>
                <a:innerShdw blurRad="63500" dist="50800" dir="13500000">
                  <a:prstClr val="black">
                    <a:alpha val="50000"/>
                  </a:prstClr>
                </a:innerShdw>
              </a:effectLst>
              <a:cs typeface="+mn-cs"/>
            </a:endParaRPr>
          </a:p>
          <a:p>
            <a:pPr>
              <a:lnSpc>
                <a:spcPct val="170000"/>
              </a:lnSpc>
              <a:defRPr/>
            </a:pPr>
            <a:endParaRPr lang="en-AU" sz="2800" dirty="0">
              <a:cs typeface="+mn-cs"/>
            </a:endParaRPr>
          </a:p>
        </p:txBody>
      </p:sp>
      <p:sp>
        <p:nvSpPr>
          <p:cNvPr id="4101" name="Line 5"/>
          <p:cNvSpPr>
            <a:spLocks noChangeShapeType="1"/>
          </p:cNvSpPr>
          <p:nvPr/>
        </p:nvSpPr>
        <p:spPr bwMode="auto">
          <a:xfrm>
            <a:off x="762000" y="1454150"/>
            <a:ext cx="7488238" cy="0"/>
          </a:xfrm>
          <a:prstGeom prst="line">
            <a:avLst/>
          </a:prstGeom>
          <a:noFill/>
          <a:ln w="57150">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4109" name="Rectangle 13"/>
          <p:cNvSpPr>
            <a:spLocks noChangeArrowheads="1"/>
          </p:cNvSpPr>
          <p:nvPr/>
        </p:nvSpPr>
        <p:spPr bwMode="auto">
          <a:xfrm>
            <a:off x="762000" y="1870075"/>
            <a:ext cx="7009325" cy="30367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200000"/>
              </a:lnSpc>
              <a:defRPr/>
            </a:pPr>
            <a:r>
              <a:rPr lang="en-AU" sz="2800" dirty="0" smtClean="0">
                <a:solidFill>
                  <a:srgbClr val="D9D9D9"/>
                </a:solidFill>
                <a:cs typeface="+mn-cs"/>
              </a:rPr>
              <a:t>Preventive </a:t>
            </a:r>
            <a:r>
              <a:rPr lang="en-AU" sz="2800" dirty="0">
                <a:solidFill>
                  <a:srgbClr val="D9D9D9"/>
                </a:solidFill>
                <a:cs typeface="+mn-cs"/>
              </a:rPr>
              <a:t>Discipline - Jacob </a:t>
            </a:r>
            <a:r>
              <a:rPr lang="en-AU" sz="2800" dirty="0" err="1">
                <a:solidFill>
                  <a:srgbClr val="D9D9D9"/>
                </a:solidFill>
                <a:cs typeface="+mn-cs"/>
              </a:rPr>
              <a:t>Kounin</a:t>
            </a:r>
            <a:endParaRPr lang="en-AU" sz="2800" dirty="0">
              <a:solidFill>
                <a:srgbClr val="D9D9D9"/>
              </a:solidFill>
              <a:cs typeface="+mn-cs"/>
            </a:endParaRPr>
          </a:p>
          <a:p>
            <a:pPr>
              <a:lnSpc>
                <a:spcPct val="200000"/>
              </a:lnSpc>
              <a:defRPr/>
            </a:pPr>
            <a:r>
              <a:rPr lang="en-AU" sz="2800" dirty="0">
                <a:solidFill>
                  <a:schemeClr val="bg1">
                    <a:lumMod val="85000"/>
                  </a:schemeClr>
                </a:solidFill>
                <a:cs typeface="+mn-cs"/>
              </a:rPr>
              <a:t>Positive Classroom Discipline - Fred </a:t>
            </a:r>
            <a:r>
              <a:rPr lang="en-AU" sz="2800" dirty="0" smtClean="0">
                <a:solidFill>
                  <a:schemeClr val="bg1">
                    <a:lumMod val="85000"/>
                  </a:schemeClr>
                </a:solidFill>
                <a:cs typeface="+mn-cs"/>
              </a:rPr>
              <a:t>Jones</a:t>
            </a:r>
          </a:p>
          <a:p>
            <a:pPr>
              <a:lnSpc>
                <a:spcPct val="200000"/>
              </a:lnSpc>
              <a:defRPr/>
            </a:pPr>
            <a:r>
              <a:rPr lang="en-AU" sz="2800" dirty="0">
                <a:solidFill>
                  <a:srgbClr val="000000"/>
                </a:solidFill>
              </a:rPr>
              <a:t>Assertive Discipline – Canter &amp; </a:t>
            </a:r>
            <a:r>
              <a:rPr lang="en-AU" sz="2800" dirty="0" smtClean="0">
                <a:solidFill>
                  <a:srgbClr val="000000"/>
                </a:solidFill>
              </a:rPr>
              <a:t>Canter</a:t>
            </a:r>
            <a:endParaRPr lang="en-AU" sz="2800" dirty="0">
              <a:solidFill>
                <a:srgbClr val="000000"/>
              </a:solidFill>
            </a:endParaRPr>
          </a:p>
        </p:txBody>
      </p:sp>
      <p:pic>
        <p:nvPicPr>
          <p:cNvPr id="4113" name="Picture 17" descr="speed limit"/>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3429000" y="3733800"/>
            <a:ext cx="6019800" cy="4005263"/>
          </a:xfrm>
          <a:prstGeom prst="rect">
            <a:avLst/>
          </a:prstGeom>
          <a:noFill/>
          <a:ln>
            <a:noFill/>
          </a:ln>
          <a:extLst>
            <a:ext uri="{909E8E84-426E-40dd-AFC4-6F175D3DCCD1}">
              <a14:hiddenFill xmlns="" xmlns:a14="http://schemas.microsoft.com/office/drawing/2010/main">
                <a:solidFill>
                  <a:srgbClr val="FFFFFF">
                    <a:alpha val="12157"/>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577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4939" name="Picture 11" descr="ca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116" y="188288"/>
            <a:ext cx="889000" cy="1089025"/>
          </a:xfrm>
          <a:prstGeom prst="rect">
            <a:avLst/>
          </a:prstGeom>
          <a:noFill/>
          <a:extLst>
            <a:ext uri="{909E8E84-426E-40dd-AFC4-6F175D3DCCD1}">
              <a14:hiddenFill xmlns="" xmlns:a14="http://schemas.microsoft.com/office/drawing/2010/main">
                <a:solidFill>
                  <a:srgbClr val="FFFFFF"/>
                </a:solidFill>
              </a14:hiddenFill>
            </a:ext>
          </a:extLst>
        </p:spPr>
      </p:pic>
      <p:sp>
        <p:nvSpPr>
          <p:cNvPr id="124930" name="Text Box 2"/>
          <p:cNvSpPr txBox="1">
            <a:spLocks noChangeArrowheads="1"/>
          </p:cNvSpPr>
          <p:nvPr/>
        </p:nvSpPr>
        <p:spPr bwMode="auto">
          <a:xfrm>
            <a:off x="609600" y="1676400"/>
            <a:ext cx="7772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spcBef>
                <a:spcPct val="0"/>
              </a:spcBef>
              <a:defRPr>
                <a:solidFill>
                  <a:schemeClr val="tx1"/>
                </a:solidFill>
                <a:latin typeface="Arial" charset="0"/>
                <a:ea typeface="ＭＳ Ｐゴシック" charset="0"/>
              </a:defRPr>
            </a:lvl1pPr>
            <a:lvl2pPr marL="571500">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0000"/>
              </a:buClr>
              <a:buFont typeface="Wingdings 3" charset="0"/>
              <a:buChar char="c"/>
            </a:pPr>
            <a:r>
              <a:rPr lang="en-AU" sz="2400" dirty="0"/>
              <a:t>Teachers have the right to determine what is best for your students, and to expect compliance.  </a:t>
            </a:r>
          </a:p>
        </p:txBody>
      </p:sp>
      <p:sp>
        <p:nvSpPr>
          <p:cNvPr id="124931" name="Rectangle 3"/>
          <p:cNvSpPr>
            <a:spLocks noChangeArrowheads="1"/>
          </p:cNvSpPr>
          <p:nvPr/>
        </p:nvSpPr>
        <p:spPr bwMode="auto">
          <a:xfrm>
            <a:off x="609600" y="5045075"/>
            <a:ext cx="8534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81000" indent="-381000">
              <a:spcBef>
                <a:spcPct val="0"/>
              </a:spcBef>
              <a:buClr>
                <a:srgbClr val="FF0000"/>
              </a:buClr>
              <a:buFont typeface="Wingdings 3" charset="0"/>
              <a:buChar char="c"/>
            </a:pPr>
            <a:r>
              <a:rPr lang="en-AU" sz="2400" dirty="0">
                <a:latin typeface="Arial"/>
                <a:cs typeface="Arial"/>
              </a:rPr>
              <a:t>To accomplish this goal, teachers must react assertively, as opposed to aggressively or non assertively.</a:t>
            </a:r>
          </a:p>
        </p:txBody>
      </p:sp>
      <p:sp>
        <p:nvSpPr>
          <p:cNvPr id="124932" name="Rectangle 4"/>
          <p:cNvSpPr>
            <a:spLocks noChangeArrowheads="1"/>
          </p:cNvSpPr>
          <p:nvPr/>
        </p:nvSpPr>
        <p:spPr bwMode="auto">
          <a:xfrm>
            <a:off x="609600" y="3994150"/>
            <a:ext cx="8534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81000" indent="-381000">
              <a:spcBef>
                <a:spcPct val="0"/>
              </a:spcBef>
              <a:buClr>
                <a:srgbClr val="FF0000"/>
              </a:buClr>
              <a:buFont typeface="Wingdings 3" charset="0"/>
              <a:buChar char="c"/>
            </a:pPr>
            <a:r>
              <a:rPr lang="en-AU" sz="2400" dirty="0">
                <a:latin typeface="Arial"/>
                <a:cs typeface="Arial"/>
              </a:rPr>
              <a:t>Student compliance is imperative in creating and maintaining an effective and efficient learning environment.</a:t>
            </a:r>
          </a:p>
        </p:txBody>
      </p:sp>
      <p:sp>
        <p:nvSpPr>
          <p:cNvPr id="124933" name="Rectangle 5"/>
          <p:cNvSpPr>
            <a:spLocks noChangeArrowheads="1"/>
          </p:cNvSpPr>
          <p:nvPr/>
        </p:nvSpPr>
        <p:spPr bwMode="auto">
          <a:xfrm>
            <a:off x="609600" y="2851150"/>
            <a:ext cx="8034338"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a:spcBef>
                <a:spcPct val="0"/>
              </a:spcBef>
              <a:buClr>
                <a:srgbClr val="FF0000"/>
              </a:buClr>
              <a:buFont typeface="Wingdings 3" charset="0"/>
              <a:buChar char="c"/>
            </a:pPr>
            <a:r>
              <a:rPr lang="en-AU" sz="2400" dirty="0">
                <a:latin typeface="Arial"/>
                <a:cs typeface="Arial"/>
              </a:rPr>
              <a:t>No pupil should prevent you from teaching, or keep another student from learning.</a:t>
            </a:r>
          </a:p>
        </p:txBody>
      </p:sp>
      <p:sp>
        <p:nvSpPr>
          <p:cNvPr id="124934" name="Text Box 6"/>
          <p:cNvSpPr txBox="1">
            <a:spLocks noChangeArrowheads="1"/>
          </p:cNvSpPr>
          <p:nvPr/>
        </p:nvSpPr>
        <p:spPr bwMode="auto">
          <a:xfrm>
            <a:off x="551086" y="697108"/>
            <a:ext cx="7536069"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r>
              <a:rPr lang="en-AU" sz="3200" dirty="0">
                <a:solidFill>
                  <a:schemeClr val="bg1">
                    <a:lumMod val="65000"/>
                  </a:schemeClr>
                </a:solidFill>
                <a:effectLst>
                  <a:innerShdw blurRad="63500" dist="50800" dir="13500000">
                    <a:prstClr val="black">
                      <a:alpha val="50000"/>
                    </a:prstClr>
                  </a:innerShdw>
                </a:effectLst>
                <a:latin typeface="Arial"/>
                <a:cs typeface="Arial"/>
              </a:rPr>
              <a:t>Assertive</a:t>
            </a:r>
            <a:r>
              <a:rPr lang="en-AU" sz="3200" dirty="0">
                <a:solidFill>
                  <a:schemeClr val="bg1">
                    <a:lumMod val="65000"/>
                  </a:schemeClr>
                </a:solidFill>
                <a:effectLst>
                  <a:innerShdw blurRad="63500" dist="50800" dir="13500000">
                    <a:prstClr val="black">
                      <a:alpha val="50000"/>
                    </a:prstClr>
                  </a:innerShdw>
                </a:effectLst>
              </a:rPr>
              <a:t> </a:t>
            </a:r>
            <a:r>
              <a:rPr lang="en-AU" sz="3200" dirty="0">
                <a:solidFill>
                  <a:schemeClr val="bg1">
                    <a:lumMod val="65000"/>
                  </a:schemeClr>
                </a:solidFill>
                <a:effectLst>
                  <a:innerShdw blurRad="63500" dist="50800" dir="13500000">
                    <a:prstClr val="black">
                      <a:alpha val="50000"/>
                    </a:prstClr>
                  </a:innerShdw>
                </a:effectLst>
                <a:latin typeface="Arial"/>
                <a:cs typeface="Arial"/>
              </a:rPr>
              <a:t>Discipline – Canter &amp; Canter</a:t>
            </a:r>
          </a:p>
        </p:txBody>
      </p:sp>
      <p:sp>
        <p:nvSpPr>
          <p:cNvPr id="124935" name="Line 7"/>
          <p:cNvSpPr>
            <a:spLocks noChangeShapeType="1"/>
          </p:cNvSpPr>
          <p:nvPr/>
        </p:nvSpPr>
        <p:spPr bwMode="auto">
          <a:xfrm>
            <a:off x="609600" y="1341438"/>
            <a:ext cx="7446963" cy="0"/>
          </a:xfrm>
          <a:prstGeom prst="line">
            <a:avLst/>
          </a:prstGeom>
          <a:noFill/>
          <a:ln w="57150">
            <a:solidFill>
              <a:schemeClr val="bg1">
                <a:lumMod val="65000"/>
              </a:schemeClr>
            </a:solidFill>
            <a:round/>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07445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fade">
                                      <p:cBhvr>
                                        <p:cTn id="7" dur="1000"/>
                                        <p:tgtEl>
                                          <p:spTgt spid="124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933"/>
                                        </p:tgtEl>
                                        <p:attrNameLst>
                                          <p:attrName>style.visibility</p:attrName>
                                        </p:attrNameLst>
                                      </p:cBhvr>
                                      <p:to>
                                        <p:strVal val="visible"/>
                                      </p:to>
                                    </p:set>
                                    <p:animEffect transition="in" filter="fade">
                                      <p:cBhvr>
                                        <p:cTn id="12" dur="1000"/>
                                        <p:tgtEl>
                                          <p:spTgt spid="1249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4932"/>
                                        </p:tgtEl>
                                        <p:attrNameLst>
                                          <p:attrName>style.visibility</p:attrName>
                                        </p:attrNameLst>
                                      </p:cBhvr>
                                      <p:to>
                                        <p:strVal val="visible"/>
                                      </p:to>
                                    </p:set>
                                    <p:animEffect transition="in" filter="fade">
                                      <p:cBhvr>
                                        <p:cTn id="17" dur="1000"/>
                                        <p:tgtEl>
                                          <p:spTgt spid="1249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4931"/>
                                        </p:tgtEl>
                                        <p:attrNameLst>
                                          <p:attrName>style.visibility</p:attrName>
                                        </p:attrNameLst>
                                      </p:cBhvr>
                                      <p:to>
                                        <p:strVal val="visible"/>
                                      </p:to>
                                    </p:set>
                                    <p:animEffect transition="in" filter="fade">
                                      <p:cBhvr>
                                        <p:cTn id="22" dur="1000"/>
                                        <p:tgtEl>
                                          <p:spTgt spid="12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1" grpId="0"/>
      <p:bldP spid="124932" grpId="0"/>
      <p:bldP spid="12493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143000" y="1905000"/>
            <a:ext cx="5410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indent="-381000">
              <a:spcBef>
                <a:spcPct val="0"/>
              </a:spcBef>
              <a:buClr>
                <a:srgbClr val="FF0000"/>
              </a:buClr>
              <a:buFont typeface="Wingdings 3" charset="0"/>
              <a:buChar char="c"/>
            </a:pPr>
            <a:r>
              <a:rPr lang="en-AU" sz="2400" dirty="0">
                <a:latin typeface="Arial"/>
                <a:cs typeface="Arial"/>
              </a:rPr>
              <a:t>see students as adversaries</a:t>
            </a:r>
          </a:p>
        </p:txBody>
      </p:sp>
      <p:sp>
        <p:nvSpPr>
          <p:cNvPr id="126979" name="Rectangle 3"/>
          <p:cNvSpPr>
            <a:spLocks noChangeArrowheads="1"/>
          </p:cNvSpPr>
          <p:nvPr/>
        </p:nvSpPr>
        <p:spPr bwMode="auto">
          <a:xfrm>
            <a:off x="1143000" y="2819400"/>
            <a:ext cx="640431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81000" indent="-381000">
              <a:spcBef>
                <a:spcPct val="0"/>
              </a:spcBef>
              <a:buClr>
                <a:srgbClr val="FF0000"/>
              </a:buClr>
              <a:buFont typeface="Wingdings 3" charset="0"/>
              <a:buChar char="c"/>
            </a:pPr>
            <a:r>
              <a:rPr lang="en-AU" sz="2400" dirty="0">
                <a:latin typeface="Arial"/>
                <a:cs typeface="Arial"/>
              </a:rPr>
              <a:t>use an abrasive, sarcastic and hostile style</a:t>
            </a:r>
          </a:p>
        </p:txBody>
      </p:sp>
      <p:sp>
        <p:nvSpPr>
          <p:cNvPr id="126980" name="Text Box 4"/>
          <p:cNvSpPr txBox="1">
            <a:spLocks noChangeArrowheads="1"/>
          </p:cNvSpPr>
          <p:nvPr/>
        </p:nvSpPr>
        <p:spPr bwMode="auto">
          <a:xfrm>
            <a:off x="1142999" y="3733800"/>
            <a:ext cx="656733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81000" indent="-381000">
              <a:spcBef>
                <a:spcPct val="0"/>
              </a:spcBef>
              <a:defRPr>
                <a:solidFill>
                  <a:schemeClr val="tx1"/>
                </a:solidFill>
                <a:latin typeface="Arial" charset="0"/>
                <a:ea typeface="ＭＳ Ｐゴシック" charset="0"/>
              </a:defRPr>
            </a:lvl1pPr>
            <a:lvl2pPr marL="571500">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0000"/>
              </a:buClr>
              <a:buFont typeface="Wingdings 3" charset="0"/>
              <a:buChar char="c"/>
            </a:pPr>
            <a:r>
              <a:rPr lang="en-AU" sz="2400" dirty="0"/>
              <a:t>focus on the person not on the behaviour</a:t>
            </a:r>
          </a:p>
        </p:txBody>
      </p:sp>
      <p:sp>
        <p:nvSpPr>
          <p:cNvPr id="126981" name="Text Box 5"/>
          <p:cNvSpPr txBox="1">
            <a:spLocks noChangeArrowheads="1"/>
          </p:cNvSpPr>
          <p:nvPr/>
        </p:nvSpPr>
        <p:spPr bwMode="auto">
          <a:xfrm>
            <a:off x="1142998" y="4632325"/>
            <a:ext cx="8273621"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81000" indent="-381000">
              <a:spcBef>
                <a:spcPct val="0"/>
              </a:spcBef>
              <a:defRPr>
                <a:solidFill>
                  <a:schemeClr val="tx1"/>
                </a:solidFill>
                <a:latin typeface="Arial" charset="0"/>
                <a:ea typeface="ＭＳ Ｐゴシック" charset="0"/>
              </a:defRPr>
            </a:lvl1pPr>
            <a:lvl2pPr marL="673100">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0000"/>
              </a:buClr>
              <a:buFont typeface="Wingdings 3" charset="0"/>
              <a:buChar char="c"/>
            </a:pPr>
            <a:r>
              <a:rPr lang="en-AU" sz="2100" dirty="0"/>
              <a:t>meet their own needs but disregard the needs of the students</a:t>
            </a:r>
          </a:p>
        </p:txBody>
      </p:sp>
      <p:sp>
        <p:nvSpPr>
          <p:cNvPr id="126983" name="Text Box 7"/>
          <p:cNvSpPr txBox="1">
            <a:spLocks noChangeArrowheads="1"/>
          </p:cNvSpPr>
          <p:nvPr/>
        </p:nvSpPr>
        <p:spPr bwMode="auto">
          <a:xfrm>
            <a:off x="1066800" y="685800"/>
            <a:ext cx="57912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4000" dirty="0">
                <a:solidFill>
                  <a:schemeClr val="bg1">
                    <a:lumMod val="65000"/>
                  </a:schemeClr>
                </a:solidFill>
                <a:effectLst>
                  <a:innerShdw blurRad="63500" dist="50800" dir="13500000">
                    <a:prstClr val="black">
                      <a:alpha val="50000"/>
                    </a:prstClr>
                  </a:innerShdw>
                </a:effectLst>
                <a:latin typeface="Arial"/>
                <a:cs typeface="Arial"/>
              </a:rPr>
              <a:t>Hostile Teachers</a:t>
            </a:r>
          </a:p>
        </p:txBody>
      </p:sp>
      <p:sp>
        <p:nvSpPr>
          <p:cNvPr id="126984" name="Line 8"/>
          <p:cNvSpPr>
            <a:spLocks noChangeShapeType="1"/>
          </p:cNvSpPr>
          <p:nvPr/>
        </p:nvSpPr>
        <p:spPr bwMode="auto">
          <a:xfrm>
            <a:off x="1219200" y="1371600"/>
            <a:ext cx="4648200" cy="0"/>
          </a:xfrm>
          <a:prstGeom prst="line">
            <a:avLst/>
          </a:prstGeom>
          <a:noFill/>
          <a:ln w="50800">
            <a:solidFill>
              <a:srgbClr val="A6A6A6"/>
            </a:solidFill>
            <a:round/>
            <a:headEnd/>
            <a:tailEnd/>
          </a:ln>
          <a:effectLst>
            <a:outerShdw blurRad="63500" dist="38099" dir="2700000" algn="ctr" rotWithShape="0">
              <a:schemeClr val="bg2">
                <a:alpha val="74998"/>
              </a:schemeClr>
            </a:outerShdw>
            <a:reflection blurRad="6350" stA="52000" endA="300" endPos="35000" dir="5400000" sy="-100000" algn="bl" rotWithShape="0"/>
          </a:effectLst>
          <a:extLst>
            <a:ext uri="{909E8E84-426E-40dd-AFC4-6F175D3DCCD1}">
              <a14:hiddenFill xmlns="" xmlns:a14="http://schemas.microsoft.com/office/drawing/2010/main">
                <a:noFill/>
              </a14:hiddenFill>
            </a:ext>
          </a:extLst>
        </p:spPr>
        <p:txBody>
          <a:bodyPr wrap="none" anchor="ctr"/>
          <a:lstStyle/>
          <a:p>
            <a:endParaRPr lang="en-US"/>
          </a:p>
        </p:txBody>
      </p:sp>
      <p:pic>
        <p:nvPicPr>
          <p:cNvPr id="126985" name="Picture 9" descr="Hostile_teach"/>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5715000" y="457200"/>
            <a:ext cx="2646363" cy="2971800"/>
          </a:xfrm>
          <a:prstGeom prst="rect">
            <a:avLst/>
          </a:prstGeom>
          <a:noFill/>
          <a:extLst>
            <a:ext uri="{909E8E84-426E-40dd-AFC4-6F175D3DCCD1}">
              <a14:hiddenFill xmlns="" xmlns:a14="http://schemas.microsoft.com/office/drawing/2010/main">
                <a:solidFill>
                  <a:srgbClr val="FFFFFF">
                    <a:alpha val="30000"/>
                  </a:srgbClr>
                </a:solidFill>
              </a14:hiddenFill>
            </a:ext>
          </a:extLst>
        </p:spPr>
      </p:pic>
    </p:spTree>
    <p:extLst>
      <p:ext uri="{BB962C8B-B14F-4D97-AF65-F5344CB8AC3E}">
        <p14:creationId xmlns:p14="http://schemas.microsoft.com/office/powerpoint/2010/main" val="3764430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fade">
                                      <p:cBhvr>
                                        <p:cTn id="7" dur="1000"/>
                                        <p:tgtEl>
                                          <p:spTgt spid="126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979"/>
                                        </p:tgtEl>
                                        <p:attrNameLst>
                                          <p:attrName>style.visibility</p:attrName>
                                        </p:attrNameLst>
                                      </p:cBhvr>
                                      <p:to>
                                        <p:strVal val="visible"/>
                                      </p:to>
                                    </p:set>
                                    <p:animEffect transition="in" filter="fade">
                                      <p:cBhvr>
                                        <p:cTn id="12" dur="1000"/>
                                        <p:tgtEl>
                                          <p:spTgt spid="1269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6980"/>
                                        </p:tgtEl>
                                        <p:attrNameLst>
                                          <p:attrName>style.visibility</p:attrName>
                                        </p:attrNameLst>
                                      </p:cBhvr>
                                      <p:to>
                                        <p:strVal val="visible"/>
                                      </p:to>
                                    </p:set>
                                    <p:animEffect transition="in" filter="fade">
                                      <p:cBhvr>
                                        <p:cTn id="17" dur="1000"/>
                                        <p:tgtEl>
                                          <p:spTgt spid="1269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6981"/>
                                        </p:tgtEl>
                                        <p:attrNameLst>
                                          <p:attrName>style.visibility</p:attrName>
                                        </p:attrNameLst>
                                      </p:cBhvr>
                                      <p:to>
                                        <p:strVal val="visible"/>
                                      </p:to>
                                    </p:set>
                                    <p:animEffect transition="in" filter="fade">
                                      <p:cBhvr>
                                        <p:cTn id="22" dur="10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p:bldP spid="126980" grpId="0"/>
      <p:bldP spid="12698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066800" y="685800"/>
            <a:ext cx="57912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4000" dirty="0">
                <a:solidFill>
                  <a:schemeClr val="bg1">
                    <a:lumMod val="65000"/>
                  </a:schemeClr>
                </a:solidFill>
                <a:effectLst>
                  <a:innerShdw blurRad="63500" dist="50800" dir="13500000">
                    <a:prstClr val="black">
                      <a:alpha val="50000"/>
                    </a:prstClr>
                  </a:innerShdw>
                </a:effectLst>
                <a:latin typeface="Arial"/>
                <a:cs typeface="Arial"/>
              </a:rPr>
              <a:t>Non-assertive Teachers</a:t>
            </a:r>
          </a:p>
        </p:txBody>
      </p:sp>
      <p:sp>
        <p:nvSpPr>
          <p:cNvPr id="129027" name="Text Box 3"/>
          <p:cNvSpPr txBox="1">
            <a:spLocks noChangeArrowheads="1"/>
          </p:cNvSpPr>
          <p:nvPr/>
        </p:nvSpPr>
        <p:spPr bwMode="auto">
          <a:xfrm>
            <a:off x="1219200" y="2117725"/>
            <a:ext cx="45576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81000" indent="-381000">
              <a:spcBef>
                <a:spcPct val="0"/>
              </a:spcBef>
              <a:defRPr>
                <a:solidFill>
                  <a:schemeClr val="tx1"/>
                </a:solidFill>
                <a:latin typeface="Arial" charset="0"/>
                <a:ea typeface="ＭＳ Ｐゴシック" charset="0"/>
              </a:defRPr>
            </a:lvl1pPr>
            <a:lvl2pPr marL="571500">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3" charset="0"/>
              <a:buChar char="c"/>
            </a:pPr>
            <a:r>
              <a:rPr lang="en-AU" sz="2400" dirty="0">
                <a:latin typeface="Arial"/>
                <a:cs typeface="Arial"/>
              </a:rPr>
              <a:t>ignore or react in desperation</a:t>
            </a:r>
          </a:p>
        </p:txBody>
      </p:sp>
      <p:sp>
        <p:nvSpPr>
          <p:cNvPr id="129028" name="Rectangle 4"/>
          <p:cNvSpPr>
            <a:spLocks noChangeArrowheads="1"/>
          </p:cNvSpPr>
          <p:nvPr/>
        </p:nvSpPr>
        <p:spPr bwMode="auto">
          <a:xfrm>
            <a:off x="1219200" y="2955925"/>
            <a:ext cx="7968848"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81000" indent="-381000">
              <a:spcBef>
                <a:spcPct val="0"/>
              </a:spcBef>
              <a:buClr>
                <a:srgbClr val="FF0000"/>
              </a:buClr>
              <a:buFont typeface="Wingdings 3" charset="0"/>
              <a:buChar char="c"/>
            </a:pPr>
            <a:r>
              <a:rPr lang="en-AU" sz="2200" dirty="0">
                <a:latin typeface="Arial"/>
                <a:cs typeface="Arial"/>
              </a:rPr>
              <a:t>use a passive, inconsistent, timid and non-directive manner </a:t>
            </a:r>
          </a:p>
        </p:txBody>
      </p:sp>
      <p:sp>
        <p:nvSpPr>
          <p:cNvPr id="129029" name="Text Box 5"/>
          <p:cNvSpPr txBox="1">
            <a:spLocks noChangeArrowheads="1"/>
          </p:cNvSpPr>
          <p:nvPr/>
        </p:nvSpPr>
        <p:spPr bwMode="auto">
          <a:xfrm>
            <a:off x="1219199" y="3794125"/>
            <a:ext cx="718652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81000" indent="-381000">
              <a:spcBef>
                <a:spcPct val="0"/>
              </a:spcBef>
              <a:defRPr>
                <a:solidFill>
                  <a:schemeClr val="tx1"/>
                </a:solidFill>
                <a:latin typeface="Arial" charset="0"/>
                <a:ea typeface="ＭＳ Ｐゴシック" charset="0"/>
              </a:defRPr>
            </a:lvl1pPr>
            <a:lvl2pPr marL="762000">
              <a:spcBef>
                <a:spcPct val="0"/>
              </a:spcBef>
              <a:defRPr>
                <a:solidFill>
                  <a:schemeClr val="tx1"/>
                </a:solidFill>
                <a:latin typeface="Arial" charset="0"/>
                <a:ea typeface="ＭＳ Ｐゴシック" charset="0"/>
              </a:defRPr>
            </a:lvl2pPr>
            <a:lvl3pPr marL="952500">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0000"/>
              </a:buClr>
              <a:buFont typeface="Wingdings 3" charset="0"/>
              <a:buChar char="c"/>
            </a:pPr>
            <a:r>
              <a:rPr lang="en-AU" sz="2400" dirty="0"/>
              <a:t>do not communicate their needs to the students</a:t>
            </a:r>
          </a:p>
        </p:txBody>
      </p:sp>
      <p:sp>
        <p:nvSpPr>
          <p:cNvPr id="129030" name="Text Box 6"/>
          <p:cNvSpPr txBox="1">
            <a:spLocks noChangeArrowheads="1"/>
          </p:cNvSpPr>
          <p:nvPr/>
        </p:nvSpPr>
        <p:spPr bwMode="auto">
          <a:xfrm>
            <a:off x="1219200" y="4708525"/>
            <a:ext cx="694463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81000" indent="-381000">
              <a:spcBef>
                <a:spcPct val="0"/>
              </a:spcBef>
              <a:defRPr>
                <a:solidFill>
                  <a:schemeClr val="tx1"/>
                </a:solidFill>
                <a:latin typeface="Arial" charset="0"/>
                <a:ea typeface="ＭＳ Ｐゴシック" charset="0"/>
              </a:defRPr>
            </a:lvl1pPr>
            <a:lvl2pPr marL="571500">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0000"/>
              </a:buClr>
              <a:buFont typeface="Wingdings 3" charset="0"/>
              <a:buChar char="c"/>
            </a:pPr>
            <a:r>
              <a:rPr lang="en-AU" sz="2400" dirty="0"/>
              <a:t>show an uncertainty and fear of the students</a:t>
            </a:r>
          </a:p>
        </p:txBody>
      </p:sp>
      <p:sp>
        <p:nvSpPr>
          <p:cNvPr id="129031" name="Line 7"/>
          <p:cNvSpPr>
            <a:spLocks noChangeShapeType="1"/>
          </p:cNvSpPr>
          <p:nvPr/>
        </p:nvSpPr>
        <p:spPr bwMode="auto">
          <a:xfrm>
            <a:off x="1156487" y="1371600"/>
            <a:ext cx="5258103" cy="0"/>
          </a:xfrm>
          <a:prstGeom prst="line">
            <a:avLst/>
          </a:prstGeom>
          <a:noFill/>
          <a:ln w="50800">
            <a:solidFill>
              <a:srgbClr val="A6A6A6"/>
            </a:solidFill>
            <a:round/>
            <a:headEnd/>
            <a:tailEnd/>
          </a:ln>
          <a:effectLst>
            <a:innerShdw blurRad="63500" dist="50800" dir="13500000">
              <a:prstClr val="black">
                <a:alpha val="50000"/>
              </a:prstClr>
            </a:innerShdw>
            <a:reflection blurRad="6350" stA="52000" endA="300" endPos="35000" dir="5400000" sy="-100000" algn="bl" rotWithShape="0"/>
          </a:effectLst>
          <a:extLst>
            <a:ext uri="{909E8E84-426E-40dd-AFC4-6F175D3DCCD1}">
              <a14:hiddenFill xmlns="" xmlns:a14="http://schemas.microsoft.com/office/drawing/2010/main">
                <a:noFill/>
              </a14:hiddenFill>
            </a:ext>
          </a:extLst>
        </p:spPr>
        <p:txBody>
          <a:bodyPr wrap="none" anchor="ctr"/>
          <a:lstStyle/>
          <a:p>
            <a:endParaRPr lang="en-US"/>
          </a:p>
        </p:txBody>
      </p:sp>
      <p:pic>
        <p:nvPicPr>
          <p:cNvPr id="129033" name="Picture 9" descr="weak_teach"/>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5334000" y="228600"/>
            <a:ext cx="3581400" cy="2963863"/>
          </a:xfrm>
          <a:prstGeom prst="rect">
            <a:avLst/>
          </a:prstGeom>
          <a:noFill/>
          <a:extLst>
            <a:ext uri="{909E8E84-426E-40dd-AFC4-6F175D3DCCD1}">
              <a14:hiddenFill xmlns="" xmlns:a14="http://schemas.microsoft.com/office/drawing/2010/main">
                <a:solidFill>
                  <a:srgbClr val="FFFFFF">
                    <a:alpha val="39999"/>
                  </a:srgbClr>
                </a:solidFill>
              </a14:hiddenFill>
            </a:ext>
          </a:extLst>
        </p:spPr>
      </p:pic>
    </p:spTree>
    <p:extLst>
      <p:ext uri="{BB962C8B-B14F-4D97-AF65-F5344CB8AC3E}">
        <p14:creationId xmlns:p14="http://schemas.microsoft.com/office/powerpoint/2010/main" val="3535398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fade">
                                      <p:cBhvr>
                                        <p:cTn id="7" dur="1000"/>
                                        <p:tgtEl>
                                          <p:spTgt spid="129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9028"/>
                                        </p:tgtEl>
                                        <p:attrNameLst>
                                          <p:attrName>style.visibility</p:attrName>
                                        </p:attrNameLst>
                                      </p:cBhvr>
                                      <p:to>
                                        <p:strVal val="visible"/>
                                      </p:to>
                                    </p:set>
                                    <p:animEffect transition="in" filter="fade">
                                      <p:cBhvr>
                                        <p:cTn id="12" dur="1000"/>
                                        <p:tgtEl>
                                          <p:spTgt spid="1290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9029"/>
                                        </p:tgtEl>
                                        <p:attrNameLst>
                                          <p:attrName>style.visibility</p:attrName>
                                        </p:attrNameLst>
                                      </p:cBhvr>
                                      <p:to>
                                        <p:strVal val="visible"/>
                                      </p:to>
                                    </p:set>
                                    <p:animEffect transition="in" filter="fade">
                                      <p:cBhvr>
                                        <p:cTn id="17" dur="1000"/>
                                        <p:tgtEl>
                                          <p:spTgt spid="1290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9030"/>
                                        </p:tgtEl>
                                        <p:attrNameLst>
                                          <p:attrName>style.visibility</p:attrName>
                                        </p:attrNameLst>
                                      </p:cBhvr>
                                      <p:to>
                                        <p:strVal val="visible"/>
                                      </p:to>
                                    </p:set>
                                    <p:animEffect transition="in" filter="fade">
                                      <p:cBhvr>
                                        <p:cTn id="22" dur="1000"/>
                                        <p:tgtEl>
                                          <p:spTgt spid="129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p:bldP spid="129028" grpId="0"/>
      <p:bldP spid="129029" grpId="0"/>
      <p:bldP spid="12903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169432" y="685800"/>
            <a:ext cx="57912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4000" dirty="0">
                <a:solidFill>
                  <a:schemeClr val="bg1">
                    <a:lumMod val="65000"/>
                  </a:schemeClr>
                </a:solidFill>
                <a:effectLst>
                  <a:innerShdw blurRad="63500" dist="50800" dir="13500000">
                    <a:prstClr val="black">
                      <a:alpha val="50000"/>
                    </a:prstClr>
                  </a:innerShdw>
                </a:effectLst>
                <a:latin typeface="Arial"/>
                <a:cs typeface="Arial"/>
              </a:rPr>
              <a:t>Assertive Teachers</a:t>
            </a:r>
          </a:p>
        </p:txBody>
      </p:sp>
      <p:sp>
        <p:nvSpPr>
          <p:cNvPr id="131075" name="Text Box 3"/>
          <p:cNvSpPr txBox="1">
            <a:spLocks noChangeArrowheads="1"/>
          </p:cNvSpPr>
          <p:nvPr/>
        </p:nvSpPr>
        <p:spPr bwMode="auto">
          <a:xfrm>
            <a:off x="1219200" y="1828800"/>
            <a:ext cx="595547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81000" indent="-381000">
              <a:spcBef>
                <a:spcPct val="0"/>
              </a:spcBef>
              <a:defRPr>
                <a:solidFill>
                  <a:schemeClr val="tx1"/>
                </a:solidFill>
                <a:latin typeface="Arial" charset="0"/>
                <a:ea typeface="ＭＳ Ｐゴシック" charset="0"/>
              </a:defRPr>
            </a:lvl1pPr>
            <a:lvl2pPr marL="571500">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3" charset="0"/>
              <a:buChar char="c"/>
            </a:pPr>
            <a:r>
              <a:rPr lang="en-AU" sz="2400" dirty="0"/>
              <a:t>respond confidently, politely and quickly</a:t>
            </a:r>
          </a:p>
        </p:txBody>
      </p:sp>
      <p:sp>
        <p:nvSpPr>
          <p:cNvPr id="131076" name="Rectangle 4"/>
          <p:cNvSpPr>
            <a:spLocks noChangeArrowheads="1"/>
          </p:cNvSpPr>
          <p:nvPr/>
        </p:nvSpPr>
        <p:spPr bwMode="auto">
          <a:xfrm>
            <a:off x="1219200" y="2659063"/>
            <a:ext cx="675056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81000" indent="-381000">
              <a:spcBef>
                <a:spcPct val="0"/>
              </a:spcBef>
              <a:buClr>
                <a:srgbClr val="FF0000"/>
              </a:buClr>
              <a:buFont typeface="Wingdings 3" charset="0"/>
              <a:buChar char="c"/>
            </a:pPr>
            <a:r>
              <a:rPr lang="en-AU" sz="2400" dirty="0">
                <a:latin typeface="Arial"/>
                <a:cs typeface="Arial"/>
              </a:rPr>
              <a:t>give firm, clear, concise directions to students</a:t>
            </a:r>
          </a:p>
        </p:txBody>
      </p:sp>
      <p:sp>
        <p:nvSpPr>
          <p:cNvPr id="131077" name="Text Box 5"/>
          <p:cNvSpPr txBox="1">
            <a:spLocks noChangeArrowheads="1"/>
          </p:cNvSpPr>
          <p:nvPr/>
        </p:nvSpPr>
        <p:spPr bwMode="auto">
          <a:xfrm>
            <a:off x="1219200" y="3505200"/>
            <a:ext cx="63246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spcBef>
                <a:spcPct val="0"/>
              </a:spcBef>
              <a:defRPr>
                <a:solidFill>
                  <a:schemeClr val="tx1"/>
                </a:solidFill>
                <a:latin typeface="Arial" charset="0"/>
                <a:ea typeface="ＭＳ Ｐゴシック" charset="0"/>
              </a:defRPr>
            </a:lvl1pPr>
            <a:lvl2pPr marL="571500">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0000"/>
              </a:buClr>
              <a:buFont typeface="Wingdings 3" charset="0"/>
              <a:buChar char="c"/>
            </a:pPr>
            <a:r>
              <a:rPr lang="en-AU" sz="2400" dirty="0"/>
              <a:t>build positive, trusting relationships</a:t>
            </a:r>
          </a:p>
        </p:txBody>
      </p:sp>
      <p:sp>
        <p:nvSpPr>
          <p:cNvPr id="131078" name="Text Box 6"/>
          <p:cNvSpPr txBox="1">
            <a:spLocks noChangeArrowheads="1"/>
          </p:cNvSpPr>
          <p:nvPr/>
        </p:nvSpPr>
        <p:spPr bwMode="auto">
          <a:xfrm>
            <a:off x="1219200" y="4419600"/>
            <a:ext cx="6096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81000" indent="-381000">
              <a:spcBef>
                <a:spcPct val="0"/>
              </a:spcBef>
              <a:defRPr>
                <a:solidFill>
                  <a:schemeClr val="tx1"/>
                </a:solidFill>
                <a:latin typeface="Arial" charset="0"/>
                <a:ea typeface="ＭＳ Ｐゴシック" charset="0"/>
              </a:defRPr>
            </a:lvl1pPr>
            <a:lvl2pPr marL="571500">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0000"/>
              </a:buClr>
              <a:buFont typeface="Wingdings 3" charset="0"/>
              <a:buChar char="c"/>
            </a:pPr>
            <a:r>
              <a:rPr lang="en-AU" sz="2400" dirty="0"/>
              <a:t>are demanding, yet warm in interaction</a:t>
            </a:r>
          </a:p>
        </p:txBody>
      </p:sp>
      <p:sp>
        <p:nvSpPr>
          <p:cNvPr id="131079" name="Line 7"/>
          <p:cNvSpPr>
            <a:spLocks noChangeShapeType="1"/>
          </p:cNvSpPr>
          <p:nvPr/>
        </p:nvSpPr>
        <p:spPr bwMode="auto">
          <a:xfrm>
            <a:off x="1219200" y="1371600"/>
            <a:ext cx="4495800" cy="0"/>
          </a:xfrm>
          <a:prstGeom prst="line">
            <a:avLst/>
          </a:prstGeom>
          <a:noFill/>
          <a:ln w="50800">
            <a:solidFill>
              <a:srgbClr val="A6A6A6"/>
            </a:solidFill>
            <a:round/>
            <a:headEnd/>
            <a:tailEnd/>
          </a:ln>
          <a:effectLst>
            <a:innerShdw blurRad="63500" dist="50800" dir="13500000">
              <a:prstClr val="black">
                <a:alpha val="50000"/>
              </a:prstClr>
            </a:innerShdw>
            <a:reflection blurRad="6350" stA="52000" endA="300" endPos="35000" dir="5400000" sy="-100000" algn="bl" rotWithShape="0"/>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131080" name="Text Box 8"/>
          <p:cNvSpPr txBox="1">
            <a:spLocks noChangeArrowheads="1"/>
          </p:cNvSpPr>
          <p:nvPr/>
        </p:nvSpPr>
        <p:spPr bwMode="auto">
          <a:xfrm>
            <a:off x="1219199" y="5197475"/>
            <a:ext cx="7485063"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81000" indent="-381000">
              <a:spcBef>
                <a:spcPct val="0"/>
              </a:spcBef>
              <a:defRPr>
                <a:solidFill>
                  <a:schemeClr val="tx1"/>
                </a:solidFill>
                <a:latin typeface="Arial" charset="0"/>
                <a:ea typeface="ＭＳ Ｐゴシック" charset="0"/>
              </a:defRPr>
            </a:lvl1pPr>
            <a:lvl2pPr marL="571500">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0000"/>
              </a:buClr>
              <a:buFont typeface="Wingdings 3" charset="0"/>
              <a:buChar char="c"/>
            </a:pPr>
            <a:r>
              <a:rPr lang="en-AU" sz="2400" dirty="0"/>
              <a:t>listen carefully to what their students have to say, and treat everyone fairly (not necessarily equally).</a:t>
            </a:r>
          </a:p>
        </p:txBody>
      </p:sp>
      <p:pic>
        <p:nvPicPr>
          <p:cNvPr id="2" name="Picture 1" descr="assertive_teacher.png"/>
          <p:cNvPicPr>
            <a:picLocks noChangeAspect="1"/>
          </p:cNvPicPr>
          <p:nvPr/>
        </p:nvPicPr>
        <p:blipFill>
          <a:blip r:embed="rId3">
            <a:alphaModFix amt="58000"/>
            <a:extLst>
              <a:ext uri="{28A0092B-C50C-407E-A947-70E740481C1C}">
                <a14:useLocalDpi xmlns:a14="http://schemas.microsoft.com/office/drawing/2010/main" val="0"/>
              </a:ext>
            </a:extLst>
          </a:blip>
          <a:stretch>
            <a:fillRect/>
          </a:stretch>
        </p:blipFill>
        <p:spPr>
          <a:xfrm>
            <a:off x="7097971" y="-5375"/>
            <a:ext cx="2066187" cy="2543502"/>
          </a:xfrm>
          <a:prstGeom prst="rect">
            <a:avLst/>
          </a:prstGeom>
        </p:spPr>
      </p:pic>
    </p:spTree>
    <p:extLst>
      <p:ext uri="{BB962C8B-B14F-4D97-AF65-F5344CB8AC3E}">
        <p14:creationId xmlns:p14="http://schemas.microsoft.com/office/powerpoint/2010/main" val="690132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animEffect transition="in" filter="fade">
                                      <p:cBhvr>
                                        <p:cTn id="7" dur="1000"/>
                                        <p:tgtEl>
                                          <p:spTgt spid="131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076"/>
                                        </p:tgtEl>
                                        <p:attrNameLst>
                                          <p:attrName>style.visibility</p:attrName>
                                        </p:attrNameLst>
                                      </p:cBhvr>
                                      <p:to>
                                        <p:strVal val="visible"/>
                                      </p:to>
                                    </p:set>
                                    <p:animEffect transition="in" filter="fade">
                                      <p:cBhvr>
                                        <p:cTn id="12" dur="1000"/>
                                        <p:tgtEl>
                                          <p:spTgt spid="131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1077"/>
                                        </p:tgtEl>
                                        <p:attrNameLst>
                                          <p:attrName>style.visibility</p:attrName>
                                        </p:attrNameLst>
                                      </p:cBhvr>
                                      <p:to>
                                        <p:strVal val="visible"/>
                                      </p:to>
                                    </p:set>
                                    <p:animEffect transition="in" filter="fade">
                                      <p:cBhvr>
                                        <p:cTn id="17" dur="1000"/>
                                        <p:tgtEl>
                                          <p:spTgt spid="1310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1078"/>
                                        </p:tgtEl>
                                        <p:attrNameLst>
                                          <p:attrName>style.visibility</p:attrName>
                                        </p:attrNameLst>
                                      </p:cBhvr>
                                      <p:to>
                                        <p:strVal val="visible"/>
                                      </p:to>
                                    </p:set>
                                    <p:animEffect transition="in" filter="fade">
                                      <p:cBhvr>
                                        <p:cTn id="22" dur="1000"/>
                                        <p:tgtEl>
                                          <p:spTgt spid="1310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1080"/>
                                        </p:tgtEl>
                                        <p:attrNameLst>
                                          <p:attrName>style.visibility</p:attrName>
                                        </p:attrNameLst>
                                      </p:cBhvr>
                                      <p:to>
                                        <p:strVal val="visible"/>
                                      </p:to>
                                    </p:set>
                                    <p:animEffect transition="in" filter="fade">
                                      <p:cBhvr>
                                        <p:cTn id="27" dur="10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76" grpId="0"/>
      <p:bldP spid="131077" grpId="0"/>
      <p:bldP spid="131078" grpId="0"/>
      <p:bldP spid="13108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3" name="Text Box 3"/>
          <p:cNvSpPr txBox="1">
            <a:spLocks noChangeArrowheads="1"/>
          </p:cNvSpPr>
          <p:nvPr/>
        </p:nvSpPr>
        <p:spPr bwMode="auto">
          <a:xfrm rot="-1955555">
            <a:off x="261938" y="1676400"/>
            <a:ext cx="13700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400" i="1" dirty="0">
                <a:solidFill>
                  <a:schemeClr val="folHlink"/>
                </a:solidFill>
                <a:hlinkClick r:id="rId3" tooltip="A weblink to a detailed outline of the features of this model"/>
              </a:rPr>
              <a:t>features</a:t>
            </a:r>
            <a:endParaRPr lang="en-AU" sz="2400" i="1" dirty="0">
              <a:solidFill>
                <a:schemeClr val="folHlink"/>
              </a:solidFill>
            </a:endParaRPr>
          </a:p>
        </p:txBody>
      </p:sp>
      <p:sp>
        <p:nvSpPr>
          <p:cNvPr id="133124" name="Text Box 4"/>
          <p:cNvSpPr txBox="1">
            <a:spLocks noChangeArrowheads="1"/>
          </p:cNvSpPr>
          <p:nvPr/>
        </p:nvSpPr>
        <p:spPr bwMode="auto">
          <a:xfrm>
            <a:off x="1403350" y="2565400"/>
            <a:ext cx="5257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000000"/>
              </a:solidFill>
            </a:endParaRPr>
          </a:p>
        </p:txBody>
      </p:sp>
      <p:sp>
        <p:nvSpPr>
          <p:cNvPr id="133125" name="Text Box 5"/>
          <p:cNvSpPr txBox="1">
            <a:spLocks noChangeArrowheads="1"/>
          </p:cNvSpPr>
          <p:nvPr/>
        </p:nvSpPr>
        <p:spPr bwMode="auto">
          <a:xfrm>
            <a:off x="1295400" y="1978025"/>
            <a:ext cx="73914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dirty="0">
                <a:solidFill>
                  <a:srgbClr val="000000"/>
                </a:solidFill>
                <a:latin typeface="Arial"/>
                <a:cs typeface="Arial"/>
              </a:rPr>
              <a:t>Clear set of observable, class negotiated </a:t>
            </a:r>
            <a:r>
              <a:rPr lang="en-AU" sz="2000" dirty="0">
                <a:solidFill>
                  <a:schemeClr val="tx1">
                    <a:lumMod val="65000"/>
                    <a:lumOff val="35000"/>
                  </a:schemeClr>
                </a:solidFill>
                <a:latin typeface="Arial"/>
                <a:cs typeface="Arial"/>
                <a:hlinkClick r:id="rId4" action="ppaction://hlinksldjump" tooltip="An example of classroom rules"/>
              </a:rPr>
              <a:t>rules</a:t>
            </a:r>
            <a:r>
              <a:rPr lang="en-AU" sz="2000" dirty="0">
                <a:solidFill>
                  <a:srgbClr val="000000"/>
                </a:solidFill>
                <a:latin typeface="Arial"/>
                <a:cs typeface="Arial"/>
              </a:rPr>
              <a:t>.  Only 3 - 5 max.</a:t>
            </a:r>
          </a:p>
          <a:p>
            <a:endParaRPr lang="en-AU" dirty="0">
              <a:solidFill>
                <a:srgbClr val="000000"/>
              </a:solidFill>
            </a:endParaRPr>
          </a:p>
        </p:txBody>
      </p:sp>
      <p:sp>
        <p:nvSpPr>
          <p:cNvPr id="133128" name="Rectangle 8"/>
          <p:cNvSpPr>
            <a:spLocks noChangeArrowheads="1"/>
          </p:cNvSpPr>
          <p:nvPr/>
        </p:nvSpPr>
        <p:spPr bwMode="auto">
          <a:xfrm>
            <a:off x="1295400" y="3946525"/>
            <a:ext cx="7239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pPr>
            <a:r>
              <a:rPr lang="en-AU" sz="2000" dirty="0">
                <a:solidFill>
                  <a:srgbClr val="000000"/>
                </a:solidFill>
                <a:latin typeface="Arial"/>
                <a:cs typeface="Arial"/>
              </a:rPr>
              <a:t>Focus on positive behaviour with constant reinforcement through comments and recording of compliance.</a:t>
            </a:r>
          </a:p>
        </p:txBody>
      </p:sp>
      <p:sp>
        <p:nvSpPr>
          <p:cNvPr id="133129" name="Rectangle 9"/>
          <p:cNvSpPr>
            <a:spLocks noChangeArrowheads="1"/>
          </p:cNvSpPr>
          <p:nvPr/>
        </p:nvSpPr>
        <p:spPr bwMode="auto">
          <a:xfrm>
            <a:off x="1295400" y="2819400"/>
            <a:ext cx="70866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dirty="0">
                <a:solidFill>
                  <a:srgbClr val="000000"/>
                </a:solidFill>
                <a:latin typeface="Arial"/>
                <a:cs typeface="Arial"/>
              </a:rPr>
              <a:t>For behaviour that breaks the rules a clear, pre-determined set of </a:t>
            </a:r>
            <a:r>
              <a:rPr lang="en-AU" sz="2000" dirty="0">
                <a:solidFill>
                  <a:srgbClr val="000000"/>
                </a:solidFill>
                <a:latin typeface="Arial"/>
                <a:cs typeface="Arial"/>
                <a:hlinkClick r:id="rId5" action="ppaction://hlinksldjump" tooltip="An example of classroom consequences"/>
              </a:rPr>
              <a:t>consequences</a:t>
            </a:r>
            <a:r>
              <a:rPr lang="en-AU" sz="2000" dirty="0">
                <a:solidFill>
                  <a:srgbClr val="000000"/>
                </a:solidFill>
                <a:latin typeface="Arial"/>
                <a:cs typeface="Arial"/>
              </a:rPr>
              <a:t> are laid out.</a:t>
            </a:r>
          </a:p>
        </p:txBody>
      </p:sp>
      <p:sp>
        <p:nvSpPr>
          <p:cNvPr id="133130" name="Rectangle 10"/>
          <p:cNvSpPr>
            <a:spLocks noChangeArrowheads="1"/>
          </p:cNvSpPr>
          <p:nvPr/>
        </p:nvSpPr>
        <p:spPr bwMode="auto">
          <a:xfrm>
            <a:off x="1295400" y="5089525"/>
            <a:ext cx="73152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dirty="0">
                <a:solidFill>
                  <a:srgbClr val="000000"/>
                </a:solidFill>
                <a:latin typeface="Arial"/>
                <a:cs typeface="Arial"/>
              </a:rPr>
              <a:t>All students are targeted for both positive recognition and negative consequences when relevant.</a:t>
            </a:r>
          </a:p>
        </p:txBody>
      </p:sp>
      <p:sp>
        <p:nvSpPr>
          <p:cNvPr id="10" name="Text Box 6"/>
          <p:cNvSpPr txBox="1">
            <a:spLocks noChangeArrowheads="1"/>
          </p:cNvSpPr>
          <p:nvPr/>
        </p:nvSpPr>
        <p:spPr bwMode="auto">
          <a:xfrm>
            <a:off x="551086" y="697108"/>
            <a:ext cx="7536069"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r>
              <a:rPr lang="en-AU" sz="3200" dirty="0">
                <a:solidFill>
                  <a:schemeClr val="bg1">
                    <a:lumMod val="65000"/>
                  </a:schemeClr>
                </a:solidFill>
                <a:effectLst>
                  <a:innerShdw blurRad="63500" dist="50800" dir="13500000">
                    <a:prstClr val="black">
                      <a:alpha val="50000"/>
                    </a:prstClr>
                  </a:innerShdw>
                </a:effectLst>
                <a:latin typeface="Arial"/>
                <a:cs typeface="Arial"/>
              </a:rPr>
              <a:t>Assertive</a:t>
            </a:r>
            <a:r>
              <a:rPr lang="en-AU" sz="3200" dirty="0">
                <a:solidFill>
                  <a:schemeClr val="bg1">
                    <a:lumMod val="65000"/>
                  </a:schemeClr>
                </a:solidFill>
                <a:effectLst>
                  <a:innerShdw blurRad="63500" dist="50800" dir="13500000">
                    <a:prstClr val="black">
                      <a:alpha val="50000"/>
                    </a:prstClr>
                  </a:innerShdw>
                </a:effectLst>
              </a:rPr>
              <a:t> </a:t>
            </a:r>
            <a:r>
              <a:rPr lang="en-AU" sz="3200" dirty="0">
                <a:solidFill>
                  <a:schemeClr val="bg1">
                    <a:lumMod val="65000"/>
                  </a:schemeClr>
                </a:solidFill>
                <a:effectLst>
                  <a:innerShdw blurRad="63500" dist="50800" dir="13500000">
                    <a:prstClr val="black">
                      <a:alpha val="50000"/>
                    </a:prstClr>
                  </a:innerShdw>
                </a:effectLst>
                <a:latin typeface="Arial"/>
                <a:cs typeface="Arial"/>
              </a:rPr>
              <a:t>Discipline – Canter &amp; Canter</a:t>
            </a:r>
          </a:p>
        </p:txBody>
      </p:sp>
      <p:sp>
        <p:nvSpPr>
          <p:cNvPr id="11" name="Line 7"/>
          <p:cNvSpPr>
            <a:spLocks noChangeShapeType="1"/>
          </p:cNvSpPr>
          <p:nvPr/>
        </p:nvSpPr>
        <p:spPr bwMode="auto">
          <a:xfrm>
            <a:off x="609600" y="1341438"/>
            <a:ext cx="7446963" cy="0"/>
          </a:xfrm>
          <a:prstGeom prst="line">
            <a:avLst/>
          </a:prstGeom>
          <a:noFill/>
          <a:ln w="57150">
            <a:solidFill>
              <a:schemeClr val="bg1">
                <a:lumMod val="65000"/>
              </a:schemeClr>
            </a:solidFill>
            <a:round/>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32920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fade">
                                      <p:cBhvr>
                                        <p:cTn id="7" dur="1000"/>
                                        <p:tgtEl>
                                          <p:spTgt spid="133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fade">
                                      <p:cBhvr>
                                        <p:cTn id="12" dur="1000"/>
                                        <p:tgtEl>
                                          <p:spTgt spid="133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29"/>
                                        </p:tgtEl>
                                        <p:attrNameLst>
                                          <p:attrName>style.visibility</p:attrName>
                                        </p:attrNameLst>
                                      </p:cBhvr>
                                      <p:to>
                                        <p:strVal val="visible"/>
                                      </p:to>
                                    </p:set>
                                    <p:animEffect transition="in" filter="fade">
                                      <p:cBhvr>
                                        <p:cTn id="17" dur="1000"/>
                                        <p:tgtEl>
                                          <p:spTgt spid="1331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28"/>
                                        </p:tgtEl>
                                        <p:attrNameLst>
                                          <p:attrName>style.visibility</p:attrName>
                                        </p:attrNameLst>
                                      </p:cBhvr>
                                      <p:to>
                                        <p:strVal val="visible"/>
                                      </p:to>
                                    </p:set>
                                    <p:animEffect transition="in" filter="fade">
                                      <p:cBhvr>
                                        <p:cTn id="22" dur="1000"/>
                                        <p:tgtEl>
                                          <p:spTgt spid="1331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30"/>
                                        </p:tgtEl>
                                        <p:attrNameLst>
                                          <p:attrName>style.visibility</p:attrName>
                                        </p:attrNameLst>
                                      </p:cBhvr>
                                      <p:to>
                                        <p:strVal val="visible"/>
                                      </p:to>
                                    </p:set>
                                    <p:animEffect transition="in" filter="fade">
                                      <p:cBhvr>
                                        <p:cTn id="27" dur="1000"/>
                                        <p:tgtEl>
                                          <p:spTgt spid="133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p:bldP spid="133125" grpId="0"/>
      <p:bldP spid="133128" grpId="0"/>
      <p:bldP spid="133129" grpId="0"/>
      <p:bldP spid="13313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170" name="Picture 2" descr="white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85800"/>
            <a:ext cx="6553200" cy="5314950"/>
          </a:xfrm>
          <a:prstGeom prst="rect">
            <a:avLst/>
          </a:prstGeom>
          <a:noFill/>
          <a:extLst>
            <a:ext uri="{909E8E84-426E-40dd-AFC4-6F175D3DCCD1}">
              <a14:hiddenFill xmlns="" xmlns:a14="http://schemas.microsoft.com/office/drawing/2010/main">
                <a:solidFill>
                  <a:srgbClr val="FFFFFF"/>
                </a:solidFill>
              </a14:hiddenFill>
            </a:ext>
          </a:extLst>
        </p:spPr>
      </p:pic>
      <p:sp>
        <p:nvSpPr>
          <p:cNvPr id="135171" name="Text Box 3"/>
          <p:cNvSpPr txBox="1">
            <a:spLocks noChangeArrowheads="1"/>
          </p:cNvSpPr>
          <p:nvPr/>
        </p:nvSpPr>
        <p:spPr bwMode="auto">
          <a:xfrm>
            <a:off x="3200400" y="1524000"/>
            <a:ext cx="4800600" cy="3405188"/>
          </a:xfrm>
          <a:prstGeom prst="rect">
            <a:avLst/>
          </a:prstGeom>
          <a:solidFill>
            <a:srgbClr val="FFCC00"/>
          </a:solidFill>
          <a:ln w="19050">
            <a:solidFill>
              <a:schemeClr val="hlink"/>
            </a:solidFill>
            <a:miter lim="800000"/>
            <a:headEnd/>
            <a:tailEnd/>
          </a:ln>
          <a:effectLst/>
          <a:extLst/>
        </p:spPr>
        <p:txBody>
          <a:bodyPr>
            <a:spAutoFit/>
          </a:bodyPr>
          <a:lstStyle/>
          <a:p>
            <a:pPr>
              <a:lnSpc>
                <a:spcPct val="90000"/>
              </a:lnSpc>
              <a:spcBef>
                <a:spcPct val="150000"/>
              </a:spcBef>
            </a:pPr>
            <a:r>
              <a:rPr lang="en-AU" sz="2000" dirty="0">
                <a:solidFill>
                  <a:srgbClr val="000000"/>
                </a:solidFill>
              </a:rPr>
              <a:t>CLASS RULES</a:t>
            </a:r>
          </a:p>
          <a:p>
            <a:pPr>
              <a:lnSpc>
                <a:spcPct val="90000"/>
              </a:lnSpc>
              <a:spcBef>
                <a:spcPct val="150000"/>
              </a:spcBef>
            </a:pPr>
            <a:r>
              <a:rPr lang="en-AU" sz="2000" dirty="0">
                <a:solidFill>
                  <a:srgbClr val="000000"/>
                </a:solidFill>
              </a:rPr>
              <a:t>No talking when the teacher is talking</a:t>
            </a:r>
          </a:p>
          <a:p>
            <a:pPr>
              <a:lnSpc>
                <a:spcPct val="90000"/>
              </a:lnSpc>
              <a:spcBef>
                <a:spcPct val="100000"/>
              </a:spcBef>
            </a:pPr>
            <a:r>
              <a:rPr lang="en-AU" sz="2000" dirty="0">
                <a:solidFill>
                  <a:srgbClr val="000000"/>
                </a:solidFill>
              </a:rPr>
              <a:t>Stay in your seats</a:t>
            </a:r>
          </a:p>
          <a:p>
            <a:pPr>
              <a:lnSpc>
                <a:spcPct val="90000"/>
              </a:lnSpc>
              <a:spcBef>
                <a:spcPct val="100000"/>
              </a:spcBef>
            </a:pPr>
            <a:r>
              <a:rPr lang="en-AU" sz="2000" dirty="0">
                <a:solidFill>
                  <a:srgbClr val="000000"/>
                </a:solidFill>
              </a:rPr>
              <a:t>Keep your hands and feet off other people and their property</a:t>
            </a:r>
          </a:p>
          <a:p>
            <a:pPr>
              <a:lnSpc>
                <a:spcPct val="90000"/>
              </a:lnSpc>
              <a:spcBef>
                <a:spcPct val="100000"/>
              </a:spcBef>
            </a:pPr>
            <a:r>
              <a:rPr lang="en-AU" sz="2000" dirty="0">
                <a:solidFill>
                  <a:srgbClr val="000000"/>
                </a:solidFill>
              </a:rPr>
              <a:t>Follow the instructions given by the teacher</a:t>
            </a:r>
          </a:p>
        </p:txBody>
      </p:sp>
      <p:sp>
        <p:nvSpPr>
          <p:cNvPr id="135172" name="Text Box 4"/>
          <p:cNvSpPr txBox="1">
            <a:spLocks noChangeArrowheads="1"/>
          </p:cNvSpPr>
          <p:nvPr/>
        </p:nvSpPr>
        <p:spPr bwMode="auto">
          <a:xfrm>
            <a:off x="3011061" y="1306086"/>
            <a:ext cx="5486400" cy="4093428"/>
          </a:xfrm>
          <a:prstGeom prst="rect">
            <a:avLst/>
          </a:prstGeom>
          <a:solidFill>
            <a:srgbClr val="33CC33"/>
          </a:solidFill>
          <a:ln w="19050">
            <a:solidFill>
              <a:schemeClr val="hlink"/>
            </a:solidFill>
            <a:miter lim="800000"/>
            <a:headEnd/>
            <a:tailEnd/>
          </a:ln>
          <a:effectLst/>
          <a:extLst/>
        </p:spPr>
        <p:txBody>
          <a:bodyPr>
            <a:spAutoFit/>
          </a:bodyPr>
          <a:lstStyle/>
          <a:p>
            <a:r>
              <a:rPr lang="en-AU" sz="2000" b="1" dirty="0">
                <a:latin typeface="Arial"/>
                <a:cs typeface="Arial"/>
              </a:rPr>
              <a:t>CLASS CONSEQUENCES</a:t>
            </a:r>
          </a:p>
          <a:p>
            <a:pPr>
              <a:lnSpc>
                <a:spcPct val="80000"/>
              </a:lnSpc>
              <a:spcBef>
                <a:spcPct val="100000"/>
              </a:spcBef>
            </a:pPr>
            <a:r>
              <a:rPr lang="en-AU" sz="2000" dirty="0">
                <a:latin typeface="Arial"/>
                <a:cs typeface="Arial"/>
              </a:rPr>
              <a:t>1</a:t>
            </a:r>
            <a:r>
              <a:rPr lang="en-AU" sz="2000" baseline="30000" dirty="0">
                <a:latin typeface="Arial"/>
                <a:cs typeface="Arial"/>
              </a:rPr>
              <a:t>st</a:t>
            </a:r>
            <a:r>
              <a:rPr lang="en-AU" sz="2000" dirty="0">
                <a:latin typeface="Arial"/>
                <a:cs typeface="Arial"/>
              </a:rPr>
              <a:t> incident	name on board - 1</a:t>
            </a:r>
            <a:r>
              <a:rPr lang="en-AU" sz="2000" baseline="30000" dirty="0">
                <a:latin typeface="Arial"/>
                <a:cs typeface="Arial"/>
              </a:rPr>
              <a:t>st</a:t>
            </a:r>
            <a:r>
              <a:rPr lang="en-AU" sz="2000" dirty="0">
                <a:latin typeface="Arial"/>
                <a:cs typeface="Arial"/>
              </a:rPr>
              <a:t> warning</a:t>
            </a:r>
          </a:p>
          <a:p>
            <a:pPr>
              <a:lnSpc>
                <a:spcPct val="80000"/>
              </a:lnSpc>
              <a:spcBef>
                <a:spcPct val="100000"/>
              </a:spcBef>
            </a:pPr>
            <a:r>
              <a:rPr lang="en-AU" sz="2000" dirty="0">
                <a:latin typeface="Arial"/>
                <a:cs typeface="Arial"/>
              </a:rPr>
              <a:t>2</a:t>
            </a:r>
            <a:r>
              <a:rPr lang="en-AU" sz="2000" baseline="30000" dirty="0">
                <a:latin typeface="Arial"/>
                <a:cs typeface="Arial"/>
              </a:rPr>
              <a:t>nd</a:t>
            </a:r>
            <a:r>
              <a:rPr lang="en-AU" sz="2000" dirty="0">
                <a:latin typeface="Arial"/>
                <a:cs typeface="Arial"/>
              </a:rPr>
              <a:t> incident	tick - 2</a:t>
            </a:r>
            <a:r>
              <a:rPr lang="en-AU" sz="2000" baseline="30000" dirty="0">
                <a:latin typeface="Arial"/>
                <a:cs typeface="Arial"/>
              </a:rPr>
              <a:t>nd</a:t>
            </a:r>
            <a:r>
              <a:rPr lang="en-AU" sz="2000" dirty="0">
                <a:latin typeface="Arial"/>
                <a:cs typeface="Arial"/>
              </a:rPr>
              <a:t> warning</a:t>
            </a:r>
          </a:p>
          <a:p>
            <a:pPr>
              <a:lnSpc>
                <a:spcPct val="80000"/>
              </a:lnSpc>
              <a:spcBef>
                <a:spcPct val="100000"/>
              </a:spcBef>
            </a:pPr>
            <a:r>
              <a:rPr lang="en-AU" sz="2000" dirty="0">
                <a:latin typeface="Arial"/>
                <a:cs typeface="Arial"/>
              </a:rPr>
              <a:t>3</a:t>
            </a:r>
            <a:r>
              <a:rPr lang="en-AU" sz="2000" baseline="30000" dirty="0">
                <a:latin typeface="Arial"/>
                <a:cs typeface="Arial"/>
              </a:rPr>
              <a:t>rd</a:t>
            </a:r>
            <a:r>
              <a:rPr lang="en-AU" sz="2000" dirty="0">
                <a:latin typeface="Arial"/>
                <a:cs typeface="Arial"/>
              </a:rPr>
              <a:t> incident	tick - 3</a:t>
            </a:r>
            <a:r>
              <a:rPr lang="en-AU" sz="2000" baseline="30000" dirty="0">
                <a:latin typeface="Arial"/>
                <a:cs typeface="Arial"/>
              </a:rPr>
              <a:t>rd</a:t>
            </a:r>
            <a:r>
              <a:rPr lang="en-AU" sz="2000" dirty="0">
                <a:latin typeface="Arial"/>
                <a:cs typeface="Arial"/>
              </a:rPr>
              <a:t> warning</a:t>
            </a:r>
          </a:p>
          <a:p>
            <a:pPr>
              <a:lnSpc>
                <a:spcPct val="80000"/>
              </a:lnSpc>
              <a:spcBef>
                <a:spcPct val="100000"/>
              </a:spcBef>
            </a:pPr>
            <a:r>
              <a:rPr lang="en-AU" sz="2000" dirty="0">
                <a:latin typeface="Arial"/>
                <a:cs typeface="Arial"/>
              </a:rPr>
              <a:t>4</a:t>
            </a:r>
            <a:r>
              <a:rPr lang="en-AU" sz="2000" baseline="30000" dirty="0">
                <a:latin typeface="Arial"/>
                <a:cs typeface="Arial"/>
              </a:rPr>
              <a:t>th</a:t>
            </a:r>
            <a:r>
              <a:rPr lang="en-AU" sz="2000" dirty="0">
                <a:latin typeface="Arial"/>
                <a:cs typeface="Arial"/>
              </a:rPr>
              <a:t> incident	tick - stay back after class</a:t>
            </a:r>
          </a:p>
          <a:p>
            <a:pPr>
              <a:lnSpc>
                <a:spcPct val="80000"/>
              </a:lnSpc>
              <a:spcBef>
                <a:spcPct val="100000"/>
              </a:spcBef>
            </a:pPr>
            <a:r>
              <a:rPr lang="en-AU" sz="2000" dirty="0">
                <a:latin typeface="Arial"/>
                <a:cs typeface="Arial"/>
              </a:rPr>
              <a:t>5</a:t>
            </a:r>
            <a:r>
              <a:rPr lang="en-AU" sz="2000" baseline="30000" dirty="0">
                <a:latin typeface="Arial"/>
                <a:cs typeface="Arial"/>
              </a:rPr>
              <a:t>th</a:t>
            </a:r>
            <a:r>
              <a:rPr lang="en-AU" sz="2000" dirty="0">
                <a:latin typeface="Arial"/>
                <a:cs typeface="Arial"/>
              </a:rPr>
              <a:t> incident	tick - lunch time detention</a:t>
            </a:r>
          </a:p>
          <a:p>
            <a:pPr>
              <a:lnSpc>
                <a:spcPct val="80000"/>
              </a:lnSpc>
              <a:spcBef>
                <a:spcPct val="100000"/>
              </a:spcBef>
            </a:pPr>
            <a:r>
              <a:rPr lang="en-AU" sz="2000" dirty="0">
                <a:latin typeface="Arial"/>
                <a:cs typeface="Arial"/>
              </a:rPr>
              <a:t>6</a:t>
            </a:r>
            <a:r>
              <a:rPr lang="en-AU" sz="2000" baseline="30000" dirty="0">
                <a:latin typeface="Arial"/>
                <a:cs typeface="Arial"/>
              </a:rPr>
              <a:t>th</a:t>
            </a:r>
            <a:r>
              <a:rPr lang="en-AU" sz="2000" dirty="0">
                <a:latin typeface="Arial"/>
                <a:cs typeface="Arial"/>
              </a:rPr>
              <a:t> incident	tick - leave the class, interview 		</a:t>
            </a:r>
            <a:r>
              <a:rPr lang="en-AU" sz="2000" dirty="0" smtClean="0">
                <a:latin typeface="Arial"/>
                <a:cs typeface="Arial"/>
              </a:rPr>
              <a:t>		with HT/</a:t>
            </a:r>
            <a:r>
              <a:rPr lang="en-AU" sz="2000" dirty="0">
                <a:latin typeface="Arial"/>
                <a:cs typeface="Arial"/>
              </a:rPr>
              <a:t>AP</a:t>
            </a:r>
          </a:p>
        </p:txBody>
      </p:sp>
      <p:grpSp>
        <p:nvGrpSpPr>
          <p:cNvPr id="135173" name="Group 5"/>
          <p:cNvGrpSpPr>
            <a:grpSpLocks/>
          </p:cNvGrpSpPr>
          <p:nvPr/>
        </p:nvGrpSpPr>
        <p:grpSpPr bwMode="auto">
          <a:xfrm>
            <a:off x="61913" y="609599"/>
            <a:ext cx="2289143" cy="2829675"/>
            <a:chOff x="38" y="96"/>
            <a:chExt cx="1258" cy="1728"/>
          </a:xfrm>
        </p:grpSpPr>
        <p:pic>
          <p:nvPicPr>
            <p:cNvPr id="135174" name="Picture 6" descr="gold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 y="96"/>
              <a:ext cx="1258" cy="1728"/>
            </a:xfrm>
            <a:prstGeom prst="rect">
              <a:avLst/>
            </a:prstGeom>
            <a:noFill/>
            <a:extLst>
              <a:ext uri="{909E8E84-426E-40dd-AFC4-6F175D3DCCD1}">
                <a14:hiddenFill xmlns="" xmlns:a14="http://schemas.microsoft.com/office/drawing/2010/main">
                  <a:solidFill>
                    <a:srgbClr val="FFFFFF"/>
                  </a:solidFill>
                </a14:hiddenFill>
              </a:ext>
            </a:extLst>
          </p:spPr>
        </p:pic>
        <p:sp>
          <p:nvSpPr>
            <p:cNvPr id="135175" name="Text Box 7"/>
            <p:cNvSpPr txBox="1">
              <a:spLocks noChangeArrowheads="1"/>
            </p:cNvSpPr>
            <p:nvPr/>
          </p:nvSpPr>
          <p:spPr bwMode="auto">
            <a:xfrm>
              <a:off x="145" y="216"/>
              <a:ext cx="1103" cy="1489"/>
            </a:xfrm>
            <a:prstGeom prst="rect">
              <a:avLst/>
            </a:prstGeom>
            <a:noFill/>
            <a:ln>
              <a:noFill/>
            </a:ln>
            <a:effectLst/>
            <a:extLst>
              <a:ext uri="{909E8E84-426E-40dd-AFC4-6F175D3DCCD1}">
                <a14:hiddenFill xmlns="" xmlns:a14="http://schemas.microsoft.com/office/drawing/2010/main">
                  <a:solidFill>
                    <a:srgbClr val="FFCC33"/>
                  </a:solidFill>
                </a14:hiddenFill>
              </a:ext>
              <a:ext uri="{91240B29-F687-4f45-9708-019B960494DF}">
                <a14:hiddenLine xmlns="" xmlns:a14="http://schemas.microsoft.com/office/drawing/2010/main" w="19050">
                  <a:solidFill>
                    <a:srgbClr val="FFCC33"/>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150000"/>
                </a:spcBef>
              </a:pPr>
              <a:r>
                <a:rPr lang="en-AU" sz="1200" b="1">
                  <a:latin typeface="Bradley Hand ITC TT-Bold" charset="0"/>
                </a:rPr>
                <a:t>CLASS RULES</a:t>
              </a:r>
            </a:p>
            <a:p>
              <a:pPr>
                <a:lnSpc>
                  <a:spcPct val="90000"/>
                </a:lnSpc>
                <a:spcBef>
                  <a:spcPct val="150000"/>
                </a:spcBef>
              </a:pPr>
              <a:r>
                <a:rPr lang="en-AU" sz="1200" b="1">
                  <a:latin typeface="Bradley Hand ITC TT-Bold" charset="0"/>
                </a:rPr>
                <a:t>No talking when the teacher is talking</a:t>
              </a:r>
            </a:p>
            <a:p>
              <a:pPr>
                <a:lnSpc>
                  <a:spcPct val="90000"/>
                </a:lnSpc>
                <a:spcBef>
                  <a:spcPct val="100000"/>
                </a:spcBef>
              </a:pPr>
              <a:r>
                <a:rPr lang="en-AU" sz="1200" b="1">
                  <a:latin typeface="Bradley Hand ITC TT-Bold" charset="0"/>
                </a:rPr>
                <a:t>Stay in your seats</a:t>
              </a:r>
            </a:p>
            <a:p>
              <a:pPr>
                <a:lnSpc>
                  <a:spcPct val="90000"/>
                </a:lnSpc>
                <a:spcBef>
                  <a:spcPct val="100000"/>
                </a:spcBef>
              </a:pPr>
              <a:r>
                <a:rPr lang="en-AU" sz="1200" b="1">
                  <a:latin typeface="Bradley Hand ITC TT-Bold" charset="0"/>
                </a:rPr>
                <a:t>Keep your hands and feet off other people and their property</a:t>
              </a:r>
            </a:p>
            <a:p>
              <a:pPr>
                <a:lnSpc>
                  <a:spcPct val="90000"/>
                </a:lnSpc>
                <a:spcBef>
                  <a:spcPct val="100000"/>
                </a:spcBef>
              </a:pPr>
              <a:r>
                <a:rPr lang="en-AU" sz="1200" b="1">
                  <a:latin typeface="Bradley Hand ITC TT-Bold" charset="0"/>
                </a:rPr>
                <a:t>Follow the instructions given by the teacher</a:t>
              </a:r>
              <a:endParaRPr lang="en-AU" sz="2000" b="1"/>
            </a:p>
          </p:txBody>
        </p:sp>
      </p:grpSp>
      <p:grpSp>
        <p:nvGrpSpPr>
          <p:cNvPr id="135176" name="Group 8"/>
          <p:cNvGrpSpPr>
            <a:grpSpLocks/>
          </p:cNvGrpSpPr>
          <p:nvPr/>
        </p:nvGrpSpPr>
        <p:grpSpPr bwMode="auto">
          <a:xfrm>
            <a:off x="61913" y="3352800"/>
            <a:ext cx="2376487" cy="3113088"/>
            <a:chOff x="38" y="2112"/>
            <a:chExt cx="1306" cy="1728"/>
          </a:xfrm>
        </p:grpSpPr>
        <p:pic>
          <p:nvPicPr>
            <p:cNvPr id="135177" name="Picture 9" descr="green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 y="2112"/>
              <a:ext cx="1258" cy="1728"/>
            </a:xfrm>
            <a:prstGeom prst="rect">
              <a:avLst/>
            </a:prstGeom>
            <a:noFill/>
            <a:extLst>
              <a:ext uri="{909E8E84-426E-40dd-AFC4-6F175D3DCCD1}">
                <a14:hiddenFill xmlns="" xmlns:a14="http://schemas.microsoft.com/office/drawing/2010/main">
                  <a:solidFill>
                    <a:srgbClr val="FFFFFF"/>
                  </a:solidFill>
                </a14:hiddenFill>
              </a:ext>
            </a:extLst>
          </p:spPr>
        </p:pic>
        <p:sp>
          <p:nvSpPr>
            <p:cNvPr id="135178" name="Text Box 10"/>
            <p:cNvSpPr txBox="1">
              <a:spLocks noChangeArrowheads="1"/>
            </p:cNvSpPr>
            <p:nvPr/>
          </p:nvSpPr>
          <p:spPr bwMode="auto">
            <a:xfrm>
              <a:off x="48" y="2160"/>
              <a:ext cx="1296" cy="1654"/>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19050">
                  <a:solidFill>
                    <a:schemeClr val="hlink"/>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tabLst>
                  <a:tab pos="381000" algn="l"/>
                </a:tabLst>
                <a:defRPr>
                  <a:solidFill>
                    <a:schemeClr val="tx1"/>
                  </a:solidFill>
                  <a:latin typeface="Arial" charset="0"/>
                  <a:ea typeface="ＭＳ Ｐゴシック" charset="0"/>
                </a:defRPr>
              </a:lvl1pPr>
              <a:lvl2pPr>
                <a:spcBef>
                  <a:spcPct val="0"/>
                </a:spcBef>
                <a:tabLst>
                  <a:tab pos="381000" algn="l"/>
                </a:tabLst>
                <a:defRPr>
                  <a:solidFill>
                    <a:schemeClr val="tx1"/>
                  </a:solidFill>
                  <a:latin typeface="Arial" charset="0"/>
                  <a:ea typeface="ＭＳ Ｐゴシック" charset="0"/>
                </a:defRPr>
              </a:lvl2pPr>
              <a:lvl3pPr>
                <a:spcBef>
                  <a:spcPct val="0"/>
                </a:spcBef>
                <a:tabLst>
                  <a:tab pos="381000" algn="l"/>
                </a:tabLst>
                <a:defRPr>
                  <a:solidFill>
                    <a:schemeClr val="tx1"/>
                  </a:solidFill>
                  <a:latin typeface="Arial" charset="0"/>
                  <a:ea typeface="ＭＳ Ｐゴシック" charset="0"/>
                </a:defRPr>
              </a:lvl3pPr>
              <a:lvl4pPr>
                <a:spcBef>
                  <a:spcPct val="0"/>
                </a:spcBef>
                <a:tabLst>
                  <a:tab pos="381000" algn="l"/>
                </a:tabLst>
                <a:defRPr>
                  <a:solidFill>
                    <a:schemeClr val="tx1"/>
                  </a:solidFill>
                  <a:latin typeface="Arial" charset="0"/>
                  <a:ea typeface="ＭＳ Ｐゴシック" charset="0"/>
                </a:defRPr>
              </a:lvl4pPr>
              <a:lvl5pPr>
                <a:spcBef>
                  <a:spcPct val="0"/>
                </a:spcBef>
                <a:tabLst>
                  <a:tab pos="381000" algn="l"/>
                </a:tabLst>
                <a:defRPr>
                  <a:solidFill>
                    <a:schemeClr val="tx1"/>
                  </a:solidFill>
                  <a:latin typeface="Arial" charset="0"/>
                  <a:ea typeface="ＭＳ Ｐゴシック" charset="0"/>
                </a:defRPr>
              </a:lvl5pPr>
              <a:lvl6pPr fontAlgn="base">
                <a:spcBef>
                  <a:spcPct val="0"/>
                </a:spcBef>
                <a:spcAft>
                  <a:spcPct val="0"/>
                </a:spcAft>
                <a:tabLst>
                  <a:tab pos="381000" algn="l"/>
                </a:tabLst>
                <a:defRPr>
                  <a:solidFill>
                    <a:schemeClr val="tx1"/>
                  </a:solidFill>
                  <a:latin typeface="Arial" charset="0"/>
                  <a:ea typeface="ＭＳ Ｐゴシック" charset="0"/>
                </a:defRPr>
              </a:lvl6pPr>
              <a:lvl7pPr fontAlgn="base">
                <a:spcBef>
                  <a:spcPct val="0"/>
                </a:spcBef>
                <a:spcAft>
                  <a:spcPct val="0"/>
                </a:spcAft>
                <a:tabLst>
                  <a:tab pos="381000" algn="l"/>
                </a:tabLst>
                <a:defRPr>
                  <a:solidFill>
                    <a:schemeClr val="tx1"/>
                  </a:solidFill>
                  <a:latin typeface="Arial" charset="0"/>
                  <a:ea typeface="ＭＳ Ｐゴシック" charset="0"/>
                </a:defRPr>
              </a:lvl7pPr>
              <a:lvl8pPr fontAlgn="base">
                <a:spcBef>
                  <a:spcPct val="0"/>
                </a:spcBef>
                <a:spcAft>
                  <a:spcPct val="0"/>
                </a:spcAft>
                <a:tabLst>
                  <a:tab pos="381000" algn="l"/>
                </a:tabLst>
                <a:defRPr>
                  <a:solidFill>
                    <a:schemeClr val="tx1"/>
                  </a:solidFill>
                  <a:latin typeface="Arial" charset="0"/>
                  <a:ea typeface="ＭＳ Ｐゴシック" charset="0"/>
                </a:defRPr>
              </a:lvl8pPr>
              <a:lvl9pPr fontAlgn="base">
                <a:spcBef>
                  <a:spcPct val="0"/>
                </a:spcBef>
                <a:spcAft>
                  <a:spcPct val="0"/>
                </a:spcAft>
                <a:tabLst>
                  <a:tab pos="381000" algn="l"/>
                </a:tabLst>
                <a:defRPr>
                  <a:solidFill>
                    <a:schemeClr val="tx1"/>
                  </a:solidFill>
                  <a:latin typeface="Arial" charset="0"/>
                  <a:ea typeface="ＭＳ Ｐゴシック" charset="0"/>
                </a:defRPr>
              </a:lvl9pPr>
            </a:lstStyle>
            <a:p>
              <a:pPr algn="ctr">
                <a:lnSpc>
                  <a:spcPct val="80000"/>
                </a:lnSpc>
                <a:spcBef>
                  <a:spcPct val="50000"/>
                </a:spcBef>
              </a:pPr>
              <a:r>
                <a:rPr lang="en-AU" sz="1200" b="1" dirty="0">
                  <a:latin typeface="Bradley Hand ITC TT-Bold" charset="0"/>
                </a:rPr>
                <a:t>CONSEQUENCES</a:t>
              </a:r>
            </a:p>
            <a:p>
              <a:pPr>
                <a:lnSpc>
                  <a:spcPct val="80000"/>
                </a:lnSpc>
                <a:spcBef>
                  <a:spcPct val="100000"/>
                </a:spcBef>
              </a:pPr>
              <a:r>
                <a:rPr lang="en-AU" sz="1200" b="1" dirty="0">
                  <a:latin typeface="Bradley Hand ITC TT-Bold" charset="0"/>
                </a:rPr>
                <a:t>1</a:t>
              </a:r>
              <a:r>
                <a:rPr lang="en-AU" sz="1200" b="1" baseline="30000" dirty="0">
                  <a:latin typeface="Bradley Hand ITC TT-Bold" charset="0"/>
                </a:rPr>
                <a:t>st</a:t>
              </a:r>
              <a:r>
                <a:rPr lang="en-AU" sz="1200" b="1" dirty="0">
                  <a:latin typeface="Bradley Hand ITC TT-Bold" charset="0"/>
                </a:rPr>
                <a:t> 	name on board -             	1</a:t>
              </a:r>
              <a:r>
                <a:rPr lang="en-AU" sz="1200" b="1" baseline="30000" dirty="0">
                  <a:latin typeface="Bradley Hand ITC TT-Bold" charset="0"/>
                </a:rPr>
                <a:t>st</a:t>
              </a:r>
              <a:r>
                <a:rPr lang="en-AU" sz="1200" b="1" dirty="0">
                  <a:latin typeface="Bradley Hand ITC TT-Bold" charset="0"/>
                </a:rPr>
                <a:t> warning</a:t>
              </a:r>
            </a:p>
            <a:p>
              <a:pPr>
                <a:lnSpc>
                  <a:spcPct val="80000"/>
                </a:lnSpc>
                <a:spcBef>
                  <a:spcPct val="100000"/>
                </a:spcBef>
              </a:pPr>
              <a:r>
                <a:rPr lang="en-AU" sz="1200" b="1" dirty="0">
                  <a:latin typeface="Bradley Hand ITC TT-Bold" charset="0"/>
                </a:rPr>
                <a:t>2</a:t>
              </a:r>
              <a:r>
                <a:rPr lang="en-AU" sz="1200" b="1" baseline="30000" dirty="0">
                  <a:latin typeface="Bradley Hand ITC TT-Bold" charset="0"/>
                </a:rPr>
                <a:t>nd</a:t>
              </a:r>
              <a:r>
                <a:rPr lang="en-AU" sz="1200" b="1" dirty="0">
                  <a:latin typeface="Bradley Hand ITC TT-Bold" charset="0"/>
                </a:rPr>
                <a:t> 	tick - 2</a:t>
              </a:r>
              <a:r>
                <a:rPr lang="en-AU" sz="1200" b="1" baseline="30000" dirty="0">
                  <a:latin typeface="Bradley Hand ITC TT-Bold" charset="0"/>
                </a:rPr>
                <a:t>nd</a:t>
              </a:r>
              <a:r>
                <a:rPr lang="en-AU" sz="1200" b="1" dirty="0">
                  <a:latin typeface="Bradley Hand ITC TT-Bold" charset="0"/>
                </a:rPr>
                <a:t> warning</a:t>
              </a:r>
            </a:p>
            <a:p>
              <a:pPr>
                <a:lnSpc>
                  <a:spcPct val="80000"/>
                </a:lnSpc>
                <a:spcBef>
                  <a:spcPct val="100000"/>
                </a:spcBef>
              </a:pPr>
              <a:r>
                <a:rPr lang="en-AU" sz="1200" b="1" dirty="0">
                  <a:latin typeface="Bradley Hand ITC TT-Bold" charset="0"/>
                </a:rPr>
                <a:t>3</a:t>
              </a:r>
              <a:r>
                <a:rPr lang="en-AU" sz="1200" b="1" baseline="30000" dirty="0">
                  <a:latin typeface="Bradley Hand ITC TT-Bold" charset="0"/>
                </a:rPr>
                <a:t>rd</a:t>
              </a:r>
              <a:r>
                <a:rPr lang="en-AU" sz="1200" b="1" dirty="0">
                  <a:latin typeface="Bradley Hand ITC TT-Bold" charset="0"/>
                </a:rPr>
                <a:t> 	tick - 3</a:t>
              </a:r>
              <a:r>
                <a:rPr lang="en-AU" sz="1200" b="1" baseline="30000" dirty="0">
                  <a:latin typeface="Bradley Hand ITC TT-Bold" charset="0"/>
                </a:rPr>
                <a:t>rd</a:t>
              </a:r>
              <a:r>
                <a:rPr lang="en-AU" sz="1200" b="1" dirty="0">
                  <a:latin typeface="Bradley Hand ITC TT-Bold" charset="0"/>
                </a:rPr>
                <a:t> warning</a:t>
              </a:r>
            </a:p>
            <a:p>
              <a:pPr>
                <a:lnSpc>
                  <a:spcPct val="80000"/>
                </a:lnSpc>
                <a:spcBef>
                  <a:spcPct val="100000"/>
                </a:spcBef>
              </a:pPr>
              <a:r>
                <a:rPr lang="en-AU" sz="1200" b="1" dirty="0">
                  <a:latin typeface="Bradley Hand ITC TT-Bold" charset="0"/>
                </a:rPr>
                <a:t>4</a:t>
              </a:r>
              <a:r>
                <a:rPr lang="en-AU" sz="1200" b="1" baseline="30000" dirty="0">
                  <a:latin typeface="Bradley Hand ITC TT-Bold" charset="0"/>
                </a:rPr>
                <a:t>th</a:t>
              </a:r>
              <a:r>
                <a:rPr lang="en-AU" sz="1200" b="1" dirty="0">
                  <a:latin typeface="Bradley Hand ITC TT-Bold" charset="0"/>
                </a:rPr>
                <a:t>	tick - stay back 		after class</a:t>
              </a:r>
            </a:p>
            <a:p>
              <a:pPr>
                <a:lnSpc>
                  <a:spcPct val="80000"/>
                </a:lnSpc>
                <a:spcBef>
                  <a:spcPct val="100000"/>
                </a:spcBef>
              </a:pPr>
              <a:r>
                <a:rPr lang="en-AU" sz="1200" b="1" dirty="0">
                  <a:latin typeface="Bradley Hand ITC TT-Bold" charset="0"/>
                </a:rPr>
                <a:t>5</a:t>
              </a:r>
              <a:r>
                <a:rPr lang="en-AU" sz="1200" b="1" baseline="30000" dirty="0">
                  <a:latin typeface="Bradley Hand ITC TT-Bold" charset="0"/>
                </a:rPr>
                <a:t>th</a:t>
              </a:r>
              <a:r>
                <a:rPr lang="en-AU" sz="1200" b="1" dirty="0">
                  <a:latin typeface="Bradley Hand ITC TT-Bold" charset="0"/>
                </a:rPr>
                <a:t> 	tick - lunch time 		detention</a:t>
              </a:r>
            </a:p>
            <a:p>
              <a:pPr>
                <a:lnSpc>
                  <a:spcPct val="80000"/>
                </a:lnSpc>
                <a:spcBef>
                  <a:spcPct val="100000"/>
                </a:spcBef>
              </a:pPr>
              <a:r>
                <a:rPr lang="en-AU" sz="1200" b="1" dirty="0">
                  <a:latin typeface="Bradley Hand ITC TT-Bold" charset="0"/>
                </a:rPr>
                <a:t>6</a:t>
              </a:r>
              <a:r>
                <a:rPr lang="en-AU" sz="1200" b="1" baseline="30000" dirty="0">
                  <a:latin typeface="Bradley Hand ITC TT-Bold" charset="0"/>
                </a:rPr>
                <a:t>th</a:t>
              </a:r>
              <a:r>
                <a:rPr lang="en-AU" sz="1200" b="1" dirty="0">
                  <a:latin typeface="Bradley Hand ITC TT-Bold" charset="0"/>
                </a:rPr>
                <a:t> 	tick - leave the 	</a:t>
              </a:r>
              <a:r>
                <a:rPr lang="en-AU" sz="1200" b="1" dirty="0" smtClean="0">
                  <a:latin typeface="Bradley Hand ITC TT-Bold" charset="0"/>
                </a:rPr>
                <a:t>class</a:t>
              </a:r>
              <a:r>
                <a:rPr lang="en-AU" sz="1200" b="1" dirty="0">
                  <a:latin typeface="Bradley Hand ITC TT-Bold" charset="0"/>
                </a:rPr>
                <a:t>, </a:t>
              </a:r>
              <a:r>
                <a:rPr lang="en-AU" sz="1200" b="1" dirty="0" smtClean="0">
                  <a:latin typeface="Bradley Hand ITC TT-Bold" charset="0"/>
                </a:rPr>
                <a:t>	interview with HT/	AP</a:t>
              </a:r>
              <a:endParaRPr lang="en-AU" sz="1200" b="1" dirty="0">
                <a:latin typeface="Bradley Hand ITC TT-Bold" charset="0"/>
              </a:endParaRPr>
            </a:p>
          </p:txBody>
        </p:sp>
      </p:grpSp>
      <p:pic>
        <p:nvPicPr>
          <p:cNvPr id="135179" name="Picture 11" descr="Candy ja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5562600"/>
            <a:ext cx="814388" cy="1066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56215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fade">
                                      <p:cBhvr>
                                        <p:cTn id="7" dur="1000"/>
                                        <p:tgtEl>
                                          <p:spTgt spid="135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9" fill="hold" grpId="1" nodeType="clickEffect">
                                  <p:stCondLst>
                                    <p:cond delay="0"/>
                                  </p:stCondLst>
                                  <p:childTnLst>
                                    <p:anim calcmode="lin" valueType="num">
                                      <p:cBhvr additive="base">
                                        <p:cTn id="11" dur="1000"/>
                                        <p:tgtEl>
                                          <p:spTgt spid="135171"/>
                                        </p:tgtEl>
                                        <p:attrNameLst>
                                          <p:attrName>ppt_x</p:attrName>
                                        </p:attrNameLst>
                                      </p:cBhvr>
                                      <p:tavLst>
                                        <p:tav tm="0">
                                          <p:val>
                                            <p:strVal val="ppt_x"/>
                                          </p:val>
                                        </p:tav>
                                        <p:tav tm="100000">
                                          <p:val>
                                            <p:strVal val="0-ppt_w/2"/>
                                          </p:val>
                                        </p:tav>
                                      </p:tavLst>
                                    </p:anim>
                                    <p:anim calcmode="lin" valueType="num">
                                      <p:cBhvr additive="base">
                                        <p:cTn id="12" dur="1000"/>
                                        <p:tgtEl>
                                          <p:spTgt spid="135171"/>
                                        </p:tgtEl>
                                        <p:attrNameLst>
                                          <p:attrName>ppt_y</p:attrName>
                                        </p:attrNameLst>
                                      </p:cBhvr>
                                      <p:tavLst>
                                        <p:tav tm="0">
                                          <p:val>
                                            <p:strVal val="ppt_y"/>
                                          </p:val>
                                        </p:tav>
                                        <p:tav tm="100000">
                                          <p:val>
                                            <p:strVal val="0-ppt_h/2"/>
                                          </p:val>
                                        </p:tav>
                                      </p:tavLst>
                                    </p:anim>
                                    <p:set>
                                      <p:cBhvr>
                                        <p:cTn id="13" dur="1" fill="hold">
                                          <p:stCondLst>
                                            <p:cond delay="999"/>
                                          </p:stCondLst>
                                        </p:cTn>
                                        <p:tgtEl>
                                          <p:spTgt spid="135171"/>
                                        </p:tgtEl>
                                        <p:attrNameLst>
                                          <p:attrName>style.visibility</p:attrName>
                                        </p:attrNameLst>
                                      </p:cBhvr>
                                      <p:to>
                                        <p:strVal val="hidden"/>
                                      </p:to>
                                    </p:set>
                                  </p:childTnLst>
                                </p:cTn>
                              </p:par>
                              <p:par>
                                <p:cTn id="14" presetID="10" presetClass="exit" presetSubtype="0" fill="hold" grpId="2" nodeType="withEffect">
                                  <p:stCondLst>
                                    <p:cond delay="0"/>
                                  </p:stCondLst>
                                  <p:childTnLst>
                                    <p:animEffect transition="out" filter="fade">
                                      <p:cBhvr>
                                        <p:cTn id="15" dur="500"/>
                                        <p:tgtEl>
                                          <p:spTgt spid="135171"/>
                                        </p:tgtEl>
                                      </p:cBhvr>
                                    </p:animEffect>
                                    <p:set>
                                      <p:cBhvr>
                                        <p:cTn id="16" dur="1" fill="hold">
                                          <p:stCondLst>
                                            <p:cond delay="499"/>
                                          </p:stCondLst>
                                        </p:cTn>
                                        <p:tgtEl>
                                          <p:spTgt spid="135171"/>
                                        </p:tgtEl>
                                        <p:attrNameLst>
                                          <p:attrName>style.visibility</p:attrName>
                                        </p:attrNameLst>
                                      </p:cBhvr>
                                      <p:to>
                                        <p:strVal val="hidden"/>
                                      </p:to>
                                    </p:set>
                                  </p:childTnLst>
                                </p:cTn>
                              </p:par>
                              <p:par>
                                <p:cTn id="17" presetID="10" presetClass="entr" presetSubtype="0" fill="hold" nodeType="withEffect">
                                  <p:stCondLst>
                                    <p:cond delay="500"/>
                                  </p:stCondLst>
                                  <p:childTnLst>
                                    <p:set>
                                      <p:cBhvr>
                                        <p:cTn id="18" dur="1" fill="hold">
                                          <p:stCondLst>
                                            <p:cond delay="0"/>
                                          </p:stCondLst>
                                        </p:cTn>
                                        <p:tgtEl>
                                          <p:spTgt spid="135173"/>
                                        </p:tgtEl>
                                        <p:attrNameLst>
                                          <p:attrName>style.visibility</p:attrName>
                                        </p:attrNameLst>
                                      </p:cBhvr>
                                      <p:to>
                                        <p:strVal val="visible"/>
                                      </p:to>
                                    </p:set>
                                    <p:animEffect transition="in" filter="fade">
                                      <p:cBhvr>
                                        <p:cTn id="19" dur="500"/>
                                        <p:tgtEl>
                                          <p:spTgt spid="1351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5172"/>
                                        </p:tgtEl>
                                        <p:attrNameLst>
                                          <p:attrName>style.visibility</p:attrName>
                                        </p:attrNameLst>
                                      </p:cBhvr>
                                      <p:to>
                                        <p:strVal val="visible"/>
                                      </p:to>
                                    </p:set>
                                    <p:animEffect transition="in" filter="fade">
                                      <p:cBhvr>
                                        <p:cTn id="24" dur="1000"/>
                                        <p:tgtEl>
                                          <p:spTgt spid="1351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12" fill="hold" nodeType="clickEffect">
                                  <p:stCondLst>
                                    <p:cond delay="0"/>
                                  </p:stCondLst>
                                  <p:childTnLst>
                                    <p:anim calcmode="lin" valueType="num">
                                      <p:cBhvr additive="base">
                                        <p:cTn id="28" dur="1000"/>
                                        <p:tgtEl>
                                          <p:spTgt spid="135172"/>
                                        </p:tgtEl>
                                        <p:attrNameLst>
                                          <p:attrName>ppt_x</p:attrName>
                                        </p:attrNameLst>
                                      </p:cBhvr>
                                      <p:tavLst>
                                        <p:tav tm="0">
                                          <p:val>
                                            <p:strVal val="ppt_x"/>
                                          </p:val>
                                        </p:tav>
                                        <p:tav tm="100000">
                                          <p:val>
                                            <p:strVal val="0-ppt_w/2"/>
                                          </p:val>
                                        </p:tav>
                                      </p:tavLst>
                                    </p:anim>
                                    <p:anim calcmode="lin" valueType="num">
                                      <p:cBhvr additive="base">
                                        <p:cTn id="29" dur="1000"/>
                                        <p:tgtEl>
                                          <p:spTgt spid="135172"/>
                                        </p:tgtEl>
                                        <p:attrNameLst>
                                          <p:attrName>ppt_y</p:attrName>
                                        </p:attrNameLst>
                                      </p:cBhvr>
                                      <p:tavLst>
                                        <p:tav tm="0">
                                          <p:val>
                                            <p:strVal val="ppt_y"/>
                                          </p:val>
                                        </p:tav>
                                        <p:tav tm="100000">
                                          <p:val>
                                            <p:strVal val="1+ppt_h/2"/>
                                          </p:val>
                                        </p:tav>
                                      </p:tavLst>
                                    </p:anim>
                                    <p:set>
                                      <p:cBhvr>
                                        <p:cTn id="30" dur="1" fill="hold">
                                          <p:stCondLst>
                                            <p:cond delay="999"/>
                                          </p:stCondLst>
                                        </p:cTn>
                                        <p:tgtEl>
                                          <p:spTgt spid="13517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35172"/>
                                        </p:tgtEl>
                                      </p:cBhvr>
                                    </p:animEffect>
                                    <p:set>
                                      <p:cBhvr>
                                        <p:cTn id="33" dur="1" fill="hold">
                                          <p:stCondLst>
                                            <p:cond delay="499"/>
                                          </p:stCondLst>
                                        </p:cTn>
                                        <p:tgtEl>
                                          <p:spTgt spid="135172"/>
                                        </p:tgtEl>
                                        <p:attrNameLst>
                                          <p:attrName>style.visibility</p:attrName>
                                        </p:attrNameLst>
                                      </p:cBhvr>
                                      <p:to>
                                        <p:strVal val="hidden"/>
                                      </p:to>
                                    </p:set>
                                  </p:childTnLst>
                                </p:cTn>
                              </p:par>
                              <p:par>
                                <p:cTn id="34" presetID="10" presetClass="entr" presetSubtype="0" fill="hold" nodeType="withEffect">
                                  <p:stCondLst>
                                    <p:cond delay="500"/>
                                  </p:stCondLst>
                                  <p:childTnLst>
                                    <p:set>
                                      <p:cBhvr>
                                        <p:cTn id="35" dur="1" fill="hold">
                                          <p:stCondLst>
                                            <p:cond delay="0"/>
                                          </p:stCondLst>
                                        </p:cTn>
                                        <p:tgtEl>
                                          <p:spTgt spid="135176"/>
                                        </p:tgtEl>
                                        <p:attrNameLst>
                                          <p:attrName>style.visibility</p:attrName>
                                        </p:attrNameLst>
                                      </p:cBhvr>
                                      <p:to>
                                        <p:strVal val="visible"/>
                                      </p:to>
                                    </p:set>
                                    <p:animEffect transition="in" filter="fade">
                                      <p:cBhvr>
                                        <p:cTn id="36" dur="500"/>
                                        <p:tgtEl>
                                          <p:spTgt spid="13517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35179"/>
                                        </p:tgtEl>
                                        <p:attrNameLst>
                                          <p:attrName>style.visibility</p:attrName>
                                        </p:attrNameLst>
                                      </p:cBhvr>
                                      <p:to>
                                        <p:strVal val="visible"/>
                                      </p:to>
                                    </p:set>
                                    <p:animEffect transition="in" filter="fade">
                                      <p:cBhvr>
                                        <p:cTn id="41" dur="1000"/>
                                        <p:tgtEl>
                                          <p:spTgt spid="135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nimBg="1" autoUpdateAnimBg="0"/>
      <p:bldP spid="135171" grpId="1" animBg="1"/>
      <p:bldP spid="135171" grpId="2" animBg="1"/>
      <p:bldP spid="135172" grpId="0" animBg="1" autoUpdateAnimBg="0"/>
      <p:bldP spid="13517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School b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714045" y="5218283"/>
            <a:ext cx="812800" cy="812800"/>
          </a:xfrm>
          <a:prstGeom prst="rect">
            <a:avLst/>
          </a:prstGeom>
        </p:spPr>
      </p:pic>
      <p:pic>
        <p:nvPicPr>
          <p:cNvPr id="137218" name="Picture 2" descr="whitebo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304" y="706338"/>
            <a:ext cx="6553200" cy="531495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37219" name="Group 3"/>
          <p:cNvGrpSpPr>
            <a:grpSpLocks/>
          </p:cNvGrpSpPr>
          <p:nvPr/>
        </p:nvGrpSpPr>
        <p:grpSpPr bwMode="auto">
          <a:xfrm>
            <a:off x="48033" y="546323"/>
            <a:ext cx="2452687" cy="2743200"/>
            <a:chOff x="38" y="96"/>
            <a:chExt cx="1258" cy="1728"/>
          </a:xfrm>
        </p:grpSpPr>
        <p:pic>
          <p:nvPicPr>
            <p:cNvPr id="137220" name="Picture 4" descr="goldpap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 y="96"/>
              <a:ext cx="1258" cy="1728"/>
            </a:xfrm>
            <a:prstGeom prst="rect">
              <a:avLst/>
            </a:prstGeom>
            <a:noFill/>
            <a:extLst>
              <a:ext uri="{909E8E84-426E-40dd-AFC4-6F175D3DCCD1}">
                <a14:hiddenFill xmlns="" xmlns:a14="http://schemas.microsoft.com/office/drawing/2010/main">
                  <a:solidFill>
                    <a:srgbClr val="FFFFFF"/>
                  </a:solidFill>
                </a14:hiddenFill>
              </a:ext>
            </a:extLst>
          </p:spPr>
        </p:pic>
        <p:sp>
          <p:nvSpPr>
            <p:cNvPr id="137221" name="Text Box 5"/>
            <p:cNvSpPr txBox="1">
              <a:spLocks noChangeArrowheads="1"/>
            </p:cNvSpPr>
            <p:nvPr/>
          </p:nvSpPr>
          <p:spPr bwMode="auto">
            <a:xfrm>
              <a:off x="144" y="216"/>
              <a:ext cx="1104" cy="1489"/>
            </a:xfrm>
            <a:prstGeom prst="rect">
              <a:avLst/>
            </a:prstGeom>
            <a:noFill/>
            <a:ln>
              <a:noFill/>
            </a:ln>
            <a:effectLst/>
            <a:extLst>
              <a:ext uri="{909E8E84-426E-40dd-AFC4-6F175D3DCCD1}">
                <a14:hiddenFill xmlns="" xmlns:a14="http://schemas.microsoft.com/office/drawing/2010/main">
                  <a:solidFill>
                    <a:srgbClr val="FFCC33"/>
                  </a:solidFill>
                </a14:hiddenFill>
              </a:ext>
              <a:ext uri="{91240B29-F687-4f45-9708-019B960494DF}">
                <a14:hiddenLine xmlns="" xmlns:a14="http://schemas.microsoft.com/office/drawing/2010/main" w="19050">
                  <a:solidFill>
                    <a:srgbClr val="FFCC33"/>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150000"/>
                </a:spcBef>
              </a:pPr>
              <a:r>
                <a:rPr lang="en-AU" sz="1200" b="1">
                  <a:latin typeface="Bradley Hand ITC TT-Bold" charset="0"/>
                </a:rPr>
                <a:t>CLASS RULES</a:t>
              </a:r>
            </a:p>
            <a:p>
              <a:pPr>
                <a:lnSpc>
                  <a:spcPct val="90000"/>
                </a:lnSpc>
                <a:spcBef>
                  <a:spcPct val="150000"/>
                </a:spcBef>
              </a:pPr>
              <a:r>
                <a:rPr lang="en-AU" sz="1200" b="1">
                  <a:latin typeface="Bradley Hand ITC TT-Bold" charset="0"/>
                </a:rPr>
                <a:t>No talking when the teacher is talking</a:t>
              </a:r>
            </a:p>
            <a:p>
              <a:pPr>
                <a:lnSpc>
                  <a:spcPct val="90000"/>
                </a:lnSpc>
                <a:spcBef>
                  <a:spcPct val="100000"/>
                </a:spcBef>
              </a:pPr>
              <a:r>
                <a:rPr lang="en-AU" sz="1200" b="1">
                  <a:latin typeface="Bradley Hand ITC TT-Bold" charset="0"/>
                </a:rPr>
                <a:t>Stay in your seats</a:t>
              </a:r>
            </a:p>
            <a:p>
              <a:pPr>
                <a:lnSpc>
                  <a:spcPct val="90000"/>
                </a:lnSpc>
                <a:spcBef>
                  <a:spcPct val="100000"/>
                </a:spcBef>
              </a:pPr>
              <a:r>
                <a:rPr lang="en-AU" sz="1200" b="1">
                  <a:latin typeface="Bradley Hand ITC TT-Bold" charset="0"/>
                </a:rPr>
                <a:t>Keep your hands and feet off other people and their property</a:t>
              </a:r>
            </a:p>
            <a:p>
              <a:pPr>
                <a:lnSpc>
                  <a:spcPct val="90000"/>
                </a:lnSpc>
                <a:spcBef>
                  <a:spcPct val="100000"/>
                </a:spcBef>
              </a:pPr>
              <a:r>
                <a:rPr lang="en-AU" sz="1200" b="1">
                  <a:latin typeface="Bradley Hand ITC TT-Bold" charset="0"/>
                </a:rPr>
                <a:t>Follow the instructions given by the teacher</a:t>
              </a:r>
              <a:endParaRPr lang="en-AU" sz="2000" b="1"/>
            </a:p>
          </p:txBody>
        </p:sp>
      </p:grpSp>
      <p:grpSp>
        <p:nvGrpSpPr>
          <p:cNvPr id="137222" name="Group 6"/>
          <p:cNvGrpSpPr>
            <a:grpSpLocks/>
          </p:cNvGrpSpPr>
          <p:nvPr/>
        </p:nvGrpSpPr>
        <p:grpSpPr bwMode="auto">
          <a:xfrm>
            <a:off x="61913" y="3276600"/>
            <a:ext cx="2528887" cy="2975925"/>
            <a:chOff x="38" y="2112"/>
            <a:chExt cx="1306" cy="1728"/>
          </a:xfrm>
        </p:grpSpPr>
        <p:pic>
          <p:nvPicPr>
            <p:cNvPr id="137223" name="Picture 7" descr="greenpap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 y="2112"/>
              <a:ext cx="1258" cy="1728"/>
            </a:xfrm>
            <a:prstGeom prst="rect">
              <a:avLst/>
            </a:prstGeom>
            <a:noFill/>
            <a:extLst>
              <a:ext uri="{909E8E84-426E-40dd-AFC4-6F175D3DCCD1}">
                <a14:hiddenFill xmlns="" xmlns:a14="http://schemas.microsoft.com/office/drawing/2010/main">
                  <a:solidFill>
                    <a:srgbClr val="FFFFFF"/>
                  </a:solidFill>
                </a14:hiddenFill>
              </a:ext>
            </a:extLst>
          </p:spPr>
        </p:pic>
        <p:sp>
          <p:nvSpPr>
            <p:cNvPr id="137224" name="Text Box 8"/>
            <p:cNvSpPr txBox="1">
              <a:spLocks noChangeArrowheads="1"/>
            </p:cNvSpPr>
            <p:nvPr/>
          </p:nvSpPr>
          <p:spPr bwMode="auto">
            <a:xfrm>
              <a:off x="48" y="2160"/>
              <a:ext cx="1296" cy="1517"/>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19050">
                  <a:solidFill>
                    <a:schemeClr val="hlink"/>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tabLst>
                  <a:tab pos="381000" algn="l"/>
                </a:tabLst>
                <a:defRPr>
                  <a:solidFill>
                    <a:schemeClr val="tx1"/>
                  </a:solidFill>
                  <a:latin typeface="Arial" charset="0"/>
                  <a:ea typeface="ＭＳ Ｐゴシック" charset="0"/>
                </a:defRPr>
              </a:lvl1pPr>
              <a:lvl2pPr>
                <a:spcBef>
                  <a:spcPct val="0"/>
                </a:spcBef>
                <a:tabLst>
                  <a:tab pos="381000" algn="l"/>
                </a:tabLst>
                <a:defRPr>
                  <a:solidFill>
                    <a:schemeClr val="tx1"/>
                  </a:solidFill>
                  <a:latin typeface="Arial" charset="0"/>
                  <a:ea typeface="ＭＳ Ｐゴシック" charset="0"/>
                </a:defRPr>
              </a:lvl2pPr>
              <a:lvl3pPr>
                <a:spcBef>
                  <a:spcPct val="0"/>
                </a:spcBef>
                <a:tabLst>
                  <a:tab pos="381000" algn="l"/>
                </a:tabLst>
                <a:defRPr>
                  <a:solidFill>
                    <a:schemeClr val="tx1"/>
                  </a:solidFill>
                  <a:latin typeface="Arial" charset="0"/>
                  <a:ea typeface="ＭＳ Ｐゴシック" charset="0"/>
                </a:defRPr>
              </a:lvl3pPr>
              <a:lvl4pPr>
                <a:spcBef>
                  <a:spcPct val="0"/>
                </a:spcBef>
                <a:tabLst>
                  <a:tab pos="381000" algn="l"/>
                </a:tabLst>
                <a:defRPr>
                  <a:solidFill>
                    <a:schemeClr val="tx1"/>
                  </a:solidFill>
                  <a:latin typeface="Arial" charset="0"/>
                  <a:ea typeface="ＭＳ Ｐゴシック" charset="0"/>
                </a:defRPr>
              </a:lvl4pPr>
              <a:lvl5pPr>
                <a:spcBef>
                  <a:spcPct val="0"/>
                </a:spcBef>
                <a:tabLst>
                  <a:tab pos="381000" algn="l"/>
                </a:tabLst>
                <a:defRPr>
                  <a:solidFill>
                    <a:schemeClr val="tx1"/>
                  </a:solidFill>
                  <a:latin typeface="Arial" charset="0"/>
                  <a:ea typeface="ＭＳ Ｐゴシック" charset="0"/>
                </a:defRPr>
              </a:lvl5pPr>
              <a:lvl6pPr fontAlgn="base">
                <a:spcBef>
                  <a:spcPct val="0"/>
                </a:spcBef>
                <a:spcAft>
                  <a:spcPct val="0"/>
                </a:spcAft>
                <a:tabLst>
                  <a:tab pos="381000" algn="l"/>
                </a:tabLst>
                <a:defRPr>
                  <a:solidFill>
                    <a:schemeClr val="tx1"/>
                  </a:solidFill>
                  <a:latin typeface="Arial" charset="0"/>
                  <a:ea typeface="ＭＳ Ｐゴシック" charset="0"/>
                </a:defRPr>
              </a:lvl6pPr>
              <a:lvl7pPr fontAlgn="base">
                <a:spcBef>
                  <a:spcPct val="0"/>
                </a:spcBef>
                <a:spcAft>
                  <a:spcPct val="0"/>
                </a:spcAft>
                <a:tabLst>
                  <a:tab pos="381000" algn="l"/>
                </a:tabLst>
                <a:defRPr>
                  <a:solidFill>
                    <a:schemeClr val="tx1"/>
                  </a:solidFill>
                  <a:latin typeface="Arial" charset="0"/>
                  <a:ea typeface="ＭＳ Ｐゴシック" charset="0"/>
                </a:defRPr>
              </a:lvl7pPr>
              <a:lvl8pPr fontAlgn="base">
                <a:spcBef>
                  <a:spcPct val="0"/>
                </a:spcBef>
                <a:spcAft>
                  <a:spcPct val="0"/>
                </a:spcAft>
                <a:tabLst>
                  <a:tab pos="381000" algn="l"/>
                </a:tabLst>
                <a:defRPr>
                  <a:solidFill>
                    <a:schemeClr val="tx1"/>
                  </a:solidFill>
                  <a:latin typeface="Arial" charset="0"/>
                  <a:ea typeface="ＭＳ Ｐゴシック" charset="0"/>
                </a:defRPr>
              </a:lvl8pPr>
              <a:lvl9pPr fontAlgn="base">
                <a:spcBef>
                  <a:spcPct val="0"/>
                </a:spcBef>
                <a:spcAft>
                  <a:spcPct val="0"/>
                </a:spcAft>
                <a:tabLst>
                  <a:tab pos="381000" algn="l"/>
                </a:tabLst>
                <a:defRPr>
                  <a:solidFill>
                    <a:schemeClr val="tx1"/>
                  </a:solidFill>
                  <a:latin typeface="Arial" charset="0"/>
                  <a:ea typeface="ＭＳ Ｐゴシック" charset="0"/>
                </a:defRPr>
              </a:lvl9pPr>
            </a:lstStyle>
            <a:p>
              <a:pPr algn="ctr">
                <a:lnSpc>
                  <a:spcPct val="80000"/>
                </a:lnSpc>
                <a:spcBef>
                  <a:spcPct val="50000"/>
                </a:spcBef>
              </a:pPr>
              <a:r>
                <a:rPr lang="en-AU" sz="1200" b="1" dirty="0">
                  <a:latin typeface="Bradley Hand ITC TT-Bold" charset="0"/>
                </a:rPr>
                <a:t>CONSEQUENCES</a:t>
              </a:r>
            </a:p>
            <a:p>
              <a:pPr>
                <a:lnSpc>
                  <a:spcPct val="80000"/>
                </a:lnSpc>
                <a:spcBef>
                  <a:spcPct val="100000"/>
                </a:spcBef>
              </a:pPr>
              <a:r>
                <a:rPr lang="en-AU" sz="1200" b="1" dirty="0">
                  <a:latin typeface="Bradley Hand ITC TT-Bold" charset="0"/>
                </a:rPr>
                <a:t>1</a:t>
              </a:r>
              <a:r>
                <a:rPr lang="en-AU" sz="1200" b="1" baseline="30000" dirty="0">
                  <a:latin typeface="Bradley Hand ITC TT-Bold" charset="0"/>
                </a:rPr>
                <a:t>st</a:t>
              </a:r>
              <a:r>
                <a:rPr lang="en-AU" sz="1200" b="1" dirty="0">
                  <a:latin typeface="Bradley Hand ITC TT-Bold" charset="0"/>
                </a:rPr>
                <a:t> 	name on board -              	1</a:t>
              </a:r>
              <a:r>
                <a:rPr lang="en-AU" sz="1200" b="1" baseline="30000" dirty="0">
                  <a:latin typeface="Bradley Hand ITC TT-Bold" charset="0"/>
                </a:rPr>
                <a:t>st</a:t>
              </a:r>
              <a:r>
                <a:rPr lang="en-AU" sz="1200" b="1" dirty="0">
                  <a:latin typeface="Bradley Hand ITC TT-Bold" charset="0"/>
                </a:rPr>
                <a:t> warning</a:t>
              </a:r>
            </a:p>
            <a:p>
              <a:pPr>
                <a:lnSpc>
                  <a:spcPct val="80000"/>
                </a:lnSpc>
                <a:spcBef>
                  <a:spcPct val="100000"/>
                </a:spcBef>
              </a:pPr>
              <a:r>
                <a:rPr lang="en-AU" sz="1200" b="1" dirty="0">
                  <a:latin typeface="Bradley Hand ITC TT-Bold" charset="0"/>
                </a:rPr>
                <a:t>2</a:t>
              </a:r>
              <a:r>
                <a:rPr lang="en-AU" sz="1200" b="1" baseline="30000" dirty="0">
                  <a:latin typeface="Bradley Hand ITC TT-Bold" charset="0"/>
                </a:rPr>
                <a:t>nd</a:t>
              </a:r>
              <a:r>
                <a:rPr lang="en-AU" sz="1200" b="1" dirty="0">
                  <a:latin typeface="Bradley Hand ITC TT-Bold" charset="0"/>
                </a:rPr>
                <a:t> 	tick - 2</a:t>
              </a:r>
              <a:r>
                <a:rPr lang="en-AU" sz="1200" b="1" baseline="30000" dirty="0">
                  <a:latin typeface="Bradley Hand ITC TT-Bold" charset="0"/>
                </a:rPr>
                <a:t>nd</a:t>
              </a:r>
              <a:r>
                <a:rPr lang="en-AU" sz="1200" b="1" dirty="0">
                  <a:latin typeface="Bradley Hand ITC TT-Bold" charset="0"/>
                </a:rPr>
                <a:t> warning</a:t>
              </a:r>
            </a:p>
            <a:p>
              <a:pPr>
                <a:lnSpc>
                  <a:spcPct val="80000"/>
                </a:lnSpc>
                <a:spcBef>
                  <a:spcPct val="100000"/>
                </a:spcBef>
              </a:pPr>
              <a:r>
                <a:rPr lang="en-AU" sz="1200" b="1" dirty="0">
                  <a:latin typeface="Bradley Hand ITC TT-Bold" charset="0"/>
                </a:rPr>
                <a:t>3</a:t>
              </a:r>
              <a:r>
                <a:rPr lang="en-AU" sz="1200" b="1" baseline="30000" dirty="0">
                  <a:latin typeface="Bradley Hand ITC TT-Bold" charset="0"/>
                </a:rPr>
                <a:t>rd</a:t>
              </a:r>
              <a:r>
                <a:rPr lang="en-AU" sz="1200" b="1" dirty="0">
                  <a:latin typeface="Bradley Hand ITC TT-Bold" charset="0"/>
                </a:rPr>
                <a:t> 	tick - 3</a:t>
              </a:r>
              <a:r>
                <a:rPr lang="en-AU" sz="1200" b="1" baseline="30000" dirty="0">
                  <a:latin typeface="Bradley Hand ITC TT-Bold" charset="0"/>
                </a:rPr>
                <a:t>rd</a:t>
              </a:r>
              <a:r>
                <a:rPr lang="en-AU" sz="1200" b="1" dirty="0">
                  <a:latin typeface="Bradley Hand ITC TT-Bold" charset="0"/>
                </a:rPr>
                <a:t> warning</a:t>
              </a:r>
            </a:p>
            <a:p>
              <a:pPr>
                <a:lnSpc>
                  <a:spcPct val="80000"/>
                </a:lnSpc>
                <a:spcBef>
                  <a:spcPct val="100000"/>
                </a:spcBef>
              </a:pPr>
              <a:r>
                <a:rPr lang="en-AU" sz="1200" b="1" dirty="0">
                  <a:latin typeface="Bradley Hand ITC TT-Bold" charset="0"/>
                </a:rPr>
                <a:t>4</a:t>
              </a:r>
              <a:r>
                <a:rPr lang="en-AU" sz="1200" b="1" baseline="30000" dirty="0">
                  <a:latin typeface="Bradley Hand ITC TT-Bold" charset="0"/>
                </a:rPr>
                <a:t>th</a:t>
              </a:r>
              <a:r>
                <a:rPr lang="en-AU" sz="1200" b="1" dirty="0">
                  <a:latin typeface="Bradley Hand ITC TT-Bold" charset="0"/>
                </a:rPr>
                <a:t> 	tick - stay back 		after class</a:t>
              </a:r>
            </a:p>
            <a:p>
              <a:pPr>
                <a:lnSpc>
                  <a:spcPct val="80000"/>
                </a:lnSpc>
                <a:spcBef>
                  <a:spcPct val="100000"/>
                </a:spcBef>
              </a:pPr>
              <a:r>
                <a:rPr lang="en-AU" sz="1200" b="1" dirty="0">
                  <a:latin typeface="Bradley Hand ITC TT-Bold" charset="0"/>
                </a:rPr>
                <a:t>5</a:t>
              </a:r>
              <a:r>
                <a:rPr lang="en-AU" sz="1200" b="1" baseline="30000" dirty="0">
                  <a:latin typeface="Bradley Hand ITC TT-Bold" charset="0"/>
                </a:rPr>
                <a:t>th</a:t>
              </a:r>
              <a:r>
                <a:rPr lang="en-AU" sz="1200" b="1" dirty="0">
                  <a:latin typeface="Bradley Hand ITC TT-Bold" charset="0"/>
                </a:rPr>
                <a:t> 	tick - lunch time 		detention</a:t>
              </a:r>
            </a:p>
            <a:p>
              <a:pPr>
                <a:lnSpc>
                  <a:spcPct val="80000"/>
                </a:lnSpc>
                <a:spcBef>
                  <a:spcPct val="100000"/>
                </a:spcBef>
              </a:pPr>
              <a:r>
                <a:rPr lang="en-AU" sz="1200" b="1" dirty="0">
                  <a:latin typeface="Bradley Hand ITC TT-Bold" charset="0"/>
                </a:rPr>
                <a:t>6</a:t>
              </a:r>
              <a:r>
                <a:rPr lang="en-AU" sz="1200" b="1" baseline="30000" dirty="0">
                  <a:latin typeface="Bradley Hand ITC TT-Bold" charset="0"/>
                </a:rPr>
                <a:t>th</a:t>
              </a:r>
              <a:r>
                <a:rPr lang="en-AU" sz="1200" b="1" dirty="0">
                  <a:latin typeface="Bradley Hand ITC TT-Bold" charset="0"/>
                </a:rPr>
                <a:t> 	tick - leave the </a:t>
              </a:r>
              <a:r>
                <a:rPr lang="en-AU" sz="1200" b="1" dirty="0" smtClean="0">
                  <a:latin typeface="Bradley Hand ITC TT-Bold" charset="0"/>
                </a:rPr>
                <a:t>class</a:t>
              </a:r>
              <a:r>
                <a:rPr lang="en-AU" sz="1200" b="1" dirty="0">
                  <a:latin typeface="Bradley Hand ITC TT-Bold" charset="0"/>
                </a:rPr>
                <a:t>, </a:t>
              </a:r>
              <a:r>
                <a:rPr lang="en-AU" sz="1200" b="1" dirty="0" smtClean="0">
                  <a:latin typeface="Bradley Hand ITC TT-Bold" charset="0"/>
                </a:rPr>
                <a:t>	interview with HT/</a:t>
              </a:r>
              <a:r>
                <a:rPr lang="en-AU" sz="1200" b="1" dirty="0">
                  <a:latin typeface="Bradley Hand ITC TT-Bold" charset="0"/>
                </a:rPr>
                <a:t>AP</a:t>
              </a:r>
            </a:p>
          </p:txBody>
        </p:sp>
      </p:grpSp>
      <p:sp>
        <p:nvSpPr>
          <p:cNvPr id="137225" name="Text Box 9"/>
          <p:cNvSpPr txBox="1">
            <a:spLocks noChangeArrowheads="1"/>
          </p:cNvSpPr>
          <p:nvPr/>
        </p:nvSpPr>
        <p:spPr bwMode="auto">
          <a:xfrm>
            <a:off x="6680872" y="1124744"/>
            <a:ext cx="127714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AU" i="1">
                <a:solidFill>
                  <a:schemeClr val="accent2"/>
                </a:solidFill>
                <a:latin typeface="Bradley Hand ITC TT-Bold" charset="0"/>
              </a:rPr>
              <a:t>Caleb</a:t>
            </a:r>
            <a:endParaRPr lang="en-AU" i="1"/>
          </a:p>
        </p:txBody>
      </p:sp>
      <p:sp>
        <p:nvSpPr>
          <p:cNvPr id="137226" name="Text Box 10"/>
          <p:cNvSpPr txBox="1">
            <a:spLocks noChangeArrowheads="1"/>
          </p:cNvSpPr>
          <p:nvPr/>
        </p:nvSpPr>
        <p:spPr bwMode="auto">
          <a:xfrm>
            <a:off x="6680872" y="1429544"/>
            <a:ext cx="127714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AU" i="1">
                <a:solidFill>
                  <a:schemeClr val="accent2"/>
                </a:solidFill>
                <a:latin typeface="Bradley Hand ITC TT-Bold" charset="0"/>
              </a:rPr>
              <a:t>Fabio</a:t>
            </a:r>
            <a:endParaRPr lang="en-AU" i="1"/>
          </a:p>
        </p:txBody>
      </p:sp>
      <p:sp>
        <p:nvSpPr>
          <p:cNvPr id="137227" name="Text Box 11"/>
          <p:cNvSpPr txBox="1">
            <a:spLocks noChangeArrowheads="1"/>
          </p:cNvSpPr>
          <p:nvPr/>
        </p:nvSpPr>
        <p:spPr bwMode="auto">
          <a:xfrm>
            <a:off x="6680872" y="1734344"/>
            <a:ext cx="127714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AU" i="1">
                <a:solidFill>
                  <a:schemeClr val="accent2"/>
                </a:solidFill>
                <a:latin typeface="Bradley Hand ITC TT-Bold" charset="0"/>
              </a:rPr>
              <a:t>Suzie</a:t>
            </a:r>
            <a:endParaRPr lang="en-AU" i="1"/>
          </a:p>
        </p:txBody>
      </p:sp>
      <p:sp>
        <p:nvSpPr>
          <p:cNvPr id="137228" name="Text Box 12"/>
          <p:cNvSpPr txBox="1">
            <a:spLocks noChangeArrowheads="1"/>
          </p:cNvSpPr>
          <p:nvPr/>
        </p:nvSpPr>
        <p:spPr bwMode="auto">
          <a:xfrm>
            <a:off x="7977280" y="11430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
        <p:nvSpPr>
          <p:cNvPr id="137229" name="Text Box 13"/>
          <p:cNvSpPr txBox="1">
            <a:spLocks noChangeArrowheads="1"/>
          </p:cNvSpPr>
          <p:nvPr/>
        </p:nvSpPr>
        <p:spPr bwMode="auto">
          <a:xfrm>
            <a:off x="6913080" y="2039144"/>
            <a:ext cx="104493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AU" i="1">
                <a:solidFill>
                  <a:schemeClr val="accent2"/>
                </a:solidFill>
                <a:latin typeface="Bradley Hand ITC TT-Bold" charset="0"/>
              </a:rPr>
              <a:t>Jack</a:t>
            </a:r>
            <a:endParaRPr lang="en-AU" i="1"/>
          </a:p>
        </p:txBody>
      </p:sp>
      <p:sp>
        <p:nvSpPr>
          <p:cNvPr id="137230" name="Text Box 14"/>
          <p:cNvSpPr txBox="1">
            <a:spLocks noChangeArrowheads="1"/>
          </p:cNvSpPr>
          <p:nvPr/>
        </p:nvSpPr>
        <p:spPr bwMode="auto">
          <a:xfrm>
            <a:off x="6564768" y="2343944"/>
            <a:ext cx="139324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AU" i="1">
                <a:solidFill>
                  <a:schemeClr val="accent2"/>
                </a:solidFill>
                <a:latin typeface="Bradley Hand ITC TT-Bold" charset="0"/>
              </a:rPr>
              <a:t>Bashir</a:t>
            </a:r>
            <a:endParaRPr lang="en-AU" i="1"/>
          </a:p>
        </p:txBody>
      </p:sp>
      <p:sp>
        <p:nvSpPr>
          <p:cNvPr id="137231" name="Text Box 15"/>
          <p:cNvSpPr txBox="1">
            <a:spLocks noChangeArrowheads="1"/>
          </p:cNvSpPr>
          <p:nvPr/>
        </p:nvSpPr>
        <p:spPr bwMode="auto">
          <a:xfrm>
            <a:off x="7977280" y="20574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
        <p:nvSpPr>
          <p:cNvPr id="137232" name="Text Box 16"/>
          <p:cNvSpPr txBox="1">
            <a:spLocks noChangeArrowheads="1"/>
          </p:cNvSpPr>
          <p:nvPr/>
        </p:nvSpPr>
        <p:spPr bwMode="auto">
          <a:xfrm>
            <a:off x="7977280" y="28956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
        <p:nvSpPr>
          <p:cNvPr id="137233" name="Text Box 17"/>
          <p:cNvSpPr txBox="1">
            <a:spLocks noChangeArrowheads="1"/>
          </p:cNvSpPr>
          <p:nvPr/>
        </p:nvSpPr>
        <p:spPr bwMode="auto">
          <a:xfrm>
            <a:off x="6084168" y="2586832"/>
            <a:ext cx="197376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AU" i="1">
                <a:solidFill>
                  <a:schemeClr val="accent2"/>
                </a:solidFill>
                <a:latin typeface="Bradley Hand ITC TT-Bold" charset="0"/>
              </a:rPr>
              <a:t>Shannon</a:t>
            </a:r>
            <a:endParaRPr lang="en-AU" i="1"/>
          </a:p>
        </p:txBody>
      </p:sp>
      <p:sp>
        <p:nvSpPr>
          <p:cNvPr id="137234" name="Text Box 18"/>
          <p:cNvSpPr txBox="1">
            <a:spLocks noChangeArrowheads="1"/>
          </p:cNvSpPr>
          <p:nvPr/>
        </p:nvSpPr>
        <p:spPr bwMode="auto">
          <a:xfrm>
            <a:off x="6564768" y="2877344"/>
            <a:ext cx="139324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AU" i="1">
                <a:solidFill>
                  <a:schemeClr val="accent2"/>
                </a:solidFill>
                <a:latin typeface="Bradley Hand ITC TT-Bold" charset="0"/>
              </a:rPr>
              <a:t>Carly</a:t>
            </a:r>
            <a:endParaRPr lang="en-AU" i="1"/>
          </a:p>
        </p:txBody>
      </p:sp>
      <p:sp>
        <p:nvSpPr>
          <p:cNvPr id="137235" name="Text Box 19"/>
          <p:cNvSpPr txBox="1">
            <a:spLocks noChangeArrowheads="1"/>
          </p:cNvSpPr>
          <p:nvPr/>
        </p:nvSpPr>
        <p:spPr bwMode="auto">
          <a:xfrm>
            <a:off x="6564768" y="3196432"/>
            <a:ext cx="139324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spcBef>
                <a:spcPct val="0"/>
              </a:spcBef>
            </a:pPr>
            <a:r>
              <a:rPr lang="en-AU" i="1">
                <a:solidFill>
                  <a:schemeClr val="accent2"/>
                </a:solidFill>
                <a:latin typeface="Bradley Hand ITC TT-Bold" charset="0"/>
              </a:rPr>
              <a:t>Jess</a:t>
            </a:r>
            <a:endParaRPr lang="en-AU" i="1">
              <a:cs typeface="ＭＳ Ｐゴシック" charset="0"/>
            </a:endParaRPr>
          </a:p>
        </p:txBody>
      </p:sp>
      <p:sp>
        <p:nvSpPr>
          <p:cNvPr id="137236" name="Text Box 20"/>
          <p:cNvSpPr txBox="1">
            <a:spLocks noChangeArrowheads="1"/>
          </p:cNvSpPr>
          <p:nvPr/>
        </p:nvSpPr>
        <p:spPr bwMode="auto">
          <a:xfrm>
            <a:off x="6564768" y="3486944"/>
            <a:ext cx="139324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spcBef>
                <a:spcPct val="0"/>
              </a:spcBef>
            </a:pPr>
            <a:r>
              <a:rPr lang="en-AU" i="1">
                <a:solidFill>
                  <a:schemeClr val="accent2"/>
                </a:solidFill>
                <a:latin typeface="Bradley Hand ITC TT-Bold" charset="0"/>
              </a:rPr>
              <a:t>Ryan</a:t>
            </a:r>
            <a:endParaRPr lang="en-AU" i="1">
              <a:cs typeface="ＭＳ Ｐゴシック" charset="0"/>
            </a:endParaRPr>
          </a:p>
        </p:txBody>
      </p:sp>
      <p:sp>
        <p:nvSpPr>
          <p:cNvPr id="137237" name="Text Box 21"/>
          <p:cNvSpPr txBox="1">
            <a:spLocks noChangeArrowheads="1"/>
          </p:cNvSpPr>
          <p:nvPr/>
        </p:nvSpPr>
        <p:spPr bwMode="auto">
          <a:xfrm>
            <a:off x="6316376" y="3791744"/>
            <a:ext cx="174156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spcBef>
                <a:spcPct val="0"/>
              </a:spcBef>
            </a:pPr>
            <a:r>
              <a:rPr lang="en-AU" i="1">
                <a:solidFill>
                  <a:schemeClr val="accent2"/>
                </a:solidFill>
                <a:latin typeface="Bradley Hand ITC TT-Bold" charset="0"/>
              </a:rPr>
              <a:t>Hassan</a:t>
            </a:r>
            <a:endParaRPr lang="en-AU" i="1">
              <a:cs typeface="ＭＳ Ｐゴシック" charset="0"/>
            </a:endParaRPr>
          </a:p>
        </p:txBody>
      </p:sp>
      <p:sp>
        <p:nvSpPr>
          <p:cNvPr id="137238" name="Text Box 22"/>
          <p:cNvSpPr txBox="1">
            <a:spLocks noChangeArrowheads="1"/>
          </p:cNvSpPr>
          <p:nvPr/>
        </p:nvSpPr>
        <p:spPr bwMode="auto">
          <a:xfrm>
            <a:off x="6548584" y="4110832"/>
            <a:ext cx="150935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spcBef>
                <a:spcPct val="0"/>
              </a:spcBef>
            </a:pPr>
            <a:r>
              <a:rPr lang="en-AU" i="1" dirty="0" smtClean="0">
                <a:solidFill>
                  <a:schemeClr val="accent2"/>
                </a:solidFill>
                <a:latin typeface="Bradley Hand ITC TT-Bold" charset="0"/>
              </a:rPr>
              <a:t>Tamika</a:t>
            </a:r>
            <a:endParaRPr lang="en-AU" i="1" dirty="0">
              <a:cs typeface="ＭＳ Ｐゴシック" charset="0"/>
            </a:endParaRPr>
          </a:p>
        </p:txBody>
      </p:sp>
      <p:sp>
        <p:nvSpPr>
          <p:cNvPr id="137239" name="Text Box 23"/>
          <p:cNvSpPr txBox="1">
            <a:spLocks noChangeArrowheads="1"/>
          </p:cNvSpPr>
          <p:nvPr/>
        </p:nvSpPr>
        <p:spPr bwMode="auto">
          <a:xfrm>
            <a:off x="6564768" y="4415632"/>
            <a:ext cx="139324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spcBef>
                <a:spcPct val="0"/>
              </a:spcBef>
            </a:pPr>
            <a:r>
              <a:rPr lang="en-AU" i="1" dirty="0" smtClean="0">
                <a:solidFill>
                  <a:schemeClr val="accent2"/>
                </a:solidFill>
                <a:latin typeface="Bradley Hand ITC TT-Bold" charset="0"/>
              </a:rPr>
              <a:t>Lucas</a:t>
            </a:r>
            <a:endParaRPr lang="en-AU" i="1" dirty="0">
              <a:cs typeface="ＭＳ Ｐゴシック" charset="0"/>
            </a:endParaRPr>
          </a:p>
        </p:txBody>
      </p:sp>
      <p:sp>
        <p:nvSpPr>
          <p:cNvPr id="137240" name="Text Box 24"/>
          <p:cNvSpPr txBox="1">
            <a:spLocks noChangeArrowheads="1"/>
          </p:cNvSpPr>
          <p:nvPr/>
        </p:nvSpPr>
        <p:spPr bwMode="auto">
          <a:xfrm>
            <a:off x="8155080" y="11430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
        <p:nvSpPr>
          <p:cNvPr id="137241" name="Text Box 25"/>
          <p:cNvSpPr txBox="1">
            <a:spLocks noChangeArrowheads="1"/>
          </p:cNvSpPr>
          <p:nvPr/>
        </p:nvSpPr>
        <p:spPr bwMode="auto">
          <a:xfrm>
            <a:off x="8129680" y="28956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
        <p:nvSpPr>
          <p:cNvPr id="137242" name="Text Box 26"/>
          <p:cNvSpPr txBox="1">
            <a:spLocks noChangeArrowheads="1"/>
          </p:cNvSpPr>
          <p:nvPr/>
        </p:nvSpPr>
        <p:spPr bwMode="auto">
          <a:xfrm>
            <a:off x="8129680" y="35052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
        <p:nvSpPr>
          <p:cNvPr id="137243" name="Text Box 27"/>
          <p:cNvSpPr txBox="1">
            <a:spLocks noChangeArrowheads="1"/>
          </p:cNvSpPr>
          <p:nvPr/>
        </p:nvSpPr>
        <p:spPr bwMode="auto">
          <a:xfrm>
            <a:off x="7977280" y="35052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
        <p:nvSpPr>
          <p:cNvPr id="137244" name="Text Box 28"/>
          <p:cNvSpPr txBox="1">
            <a:spLocks noChangeArrowheads="1"/>
          </p:cNvSpPr>
          <p:nvPr/>
        </p:nvSpPr>
        <p:spPr bwMode="auto">
          <a:xfrm>
            <a:off x="8282080" y="35052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
        <p:nvSpPr>
          <p:cNvPr id="137245" name="Text Box 29"/>
          <p:cNvSpPr txBox="1">
            <a:spLocks noChangeArrowheads="1"/>
          </p:cNvSpPr>
          <p:nvPr/>
        </p:nvSpPr>
        <p:spPr bwMode="auto">
          <a:xfrm>
            <a:off x="7977280" y="23622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
        <p:nvSpPr>
          <p:cNvPr id="137246" name="Text Box 30"/>
          <p:cNvSpPr txBox="1">
            <a:spLocks noChangeArrowheads="1"/>
          </p:cNvSpPr>
          <p:nvPr/>
        </p:nvSpPr>
        <p:spPr bwMode="auto">
          <a:xfrm>
            <a:off x="7964580" y="3822700"/>
            <a:ext cx="36998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
        <p:nvSpPr>
          <p:cNvPr id="137247" name="Text Box 31"/>
          <p:cNvSpPr txBox="1">
            <a:spLocks noChangeArrowheads="1"/>
          </p:cNvSpPr>
          <p:nvPr/>
        </p:nvSpPr>
        <p:spPr bwMode="auto">
          <a:xfrm>
            <a:off x="8434480" y="3514725"/>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pic>
        <p:nvPicPr>
          <p:cNvPr id="137248" name="Picture 32" descr="pointing fing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806612">
            <a:off x="6096000" y="4648200"/>
            <a:ext cx="960438" cy="490538"/>
          </a:xfrm>
          <a:prstGeom prst="rect">
            <a:avLst/>
          </a:prstGeom>
          <a:noFill/>
          <a:extLst>
            <a:ext uri="{909E8E84-426E-40dd-AFC4-6F175D3DCCD1}">
              <a14:hiddenFill xmlns="" xmlns:a14="http://schemas.microsoft.com/office/drawing/2010/main">
                <a:solidFill>
                  <a:srgbClr val="FFFFFF"/>
                </a:solidFill>
              </a14:hiddenFill>
            </a:ext>
          </a:extLst>
        </p:spPr>
      </p:pic>
      <p:sp>
        <p:nvSpPr>
          <p:cNvPr id="137249" name="Text Box 33"/>
          <p:cNvSpPr txBox="1">
            <a:spLocks noChangeArrowheads="1"/>
          </p:cNvSpPr>
          <p:nvPr/>
        </p:nvSpPr>
        <p:spPr bwMode="auto">
          <a:xfrm>
            <a:off x="7977280" y="14478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pic>
        <p:nvPicPr>
          <p:cNvPr id="137250" name="Picture 34" descr="pointing fing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806612">
            <a:off x="1905000" y="1447800"/>
            <a:ext cx="960438" cy="490538"/>
          </a:xfrm>
          <a:prstGeom prst="rect">
            <a:avLst/>
          </a:prstGeom>
          <a:noFill/>
          <a:extLst>
            <a:ext uri="{909E8E84-426E-40dd-AFC4-6F175D3DCCD1}">
              <a14:hiddenFill xmlns="" xmlns:a14="http://schemas.microsoft.com/office/drawing/2010/main">
                <a:solidFill>
                  <a:srgbClr val="FFFFFF"/>
                </a:solidFill>
              </a14:hiddenFill>
            </a:ext>
          </a:extLst>
        </p:spPr>
      </p:pic>
      <p:pic>
        <p:nvPicPr>
          <p:cNvPr id="137251" name="Picture 35" descr="pointing fing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676217">
            <a:off x="2036763" y="1338263"/>
            <a:ext cx="960437" cy="490537"/>
          </a:xfrm>
          <a:prstGeom prst="rect">
            <a:avLst/>
          </a:prstGeom>
          <a:noFill/>
          <a:extLst>
            <a:ext uri="{909E8E84-426E-40dd-AFC4-6F175D3DCCD1}">
              <a14:hiddenFill xmlns="" xmlns:a14="http://schemas.microsoft.com/office/drawing/2010/main">
                <a:solidFill>
                  <a:srgbClr val="FFFFFF"/>
                </a:solidFill>
              </a14:hiddenFill>
            </a:ext>
          </a:extLst>
        </p:spPr>
      </p:pic>
      <p:sp>
        <p:nvSpPr>
          <p:cNvPr id="137252" name="AutoShape 36"/>
          <p:cNvSpPr>
            <a:spLocks noChangeArrowheads="1"/>
          </p:cNvSpPr>
          <p:nvPr/>
        </p:nvSpPr>
        <p:spPr bwMode="auto">
          <a:xfrm>
            <a:off x="4499992" y="2996952"/>
            <a:ext cx="2286000" cy="685800"/>
          </a:xfrm>
          <a:prstGeom prst="wedgeEllipseCallout">
            <a:avLst>
              <a:gd name="adj1" fmla="val 59167"/>
              <a:gd name="adj2" fmla="val 51852"/>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0"/>
              </a:spcBef>
            </a:pPr>
            <a:r>
              <a:rPr lang="en-AU" sz="2000" i="1" dirty="0">
                <a:latin typeface="Arial"/>
                <a:cs typeface="Arial"/>
              </a:rPr>
              <a:t>Is it worth it?</a:t>
            </a:r>
          </a:p>
        </p:txBody>
      </p:sp>
      <p:pic>
        <p:nvPicPr>
          <p:cNvPr id="137254" name="School bell.mp3">
            <a:hlinkClick r:id="" action="ppaction://media"/>
          </p:cNvPr>
          <p:cNvPicPr>
            <a:picLocks noChangeAspect="1" noChangeArrowheads="1"/>
          </p:cNvPicPr>
          <p:nvPr>
            <a:audioFile r:link="rId4"/>
            <p:extLst>
              <p:ext uri="{DAA4B4D4-6D71-4841-9C94-3DE7FCFB9230}">
                <p14:media xmlns:p14="http://schemas.microsoft.com/office/powerpoint/2010/main" r:link="rId3"/>
              </p:ext>
            </p:extLst>
          </p:nvPr>
        </p:nvPicPr>
        <p:blipFill>
          <a:blip r:embed="rId8">
            <a:alphaModFix amt="0"/>
            <a:extLst>
              <a:ext uri="{28A0092B-C50C-407E-A947-70E740481C1C}">
                <a14:useLocalDpi xmlns:a14="http://schemas.microsoft.com/office/drawing/2010/main" val="0"/>
              </a:ext>
            </a:extLst>
          </a:blip>
          <a:srcRect/>
          <a:stretch>
            <a:fillRect/>
          </a:stretch>
        </p:blipFill>
        <p:spPr bwMode="auto">
          <a:xfrm>
            <a:off x="8153400" y="5105400"/>
            <a:ext cx="406400" cy="406400"/>
          </a:xfrm>
          <a:prstGeom prst="rect">
            <a:avLst/>
          </a:prstGeom>
          <a:noFill/>
          <a:extLst>
            <a:ext uri="{909E8E84-426E-40dd-AFC4-6F175D3DCCD1}">
              <a14:hiddenFill xmlns="" xmlns:a14="http://schemas.microsoft.com/office/drawing/2010/main">
                <a:solidFill>
                  <a:srgbClr val="FFFFFF">
                    <a:alpha val="0"/>
                  </a:srgbClr>
                </a:solidFill>
              </a14:hiddenFill>
            </a:ext>
          </a:extLst>
        </p:spPr>
      </p:pic>
      <p:sp>
        <p:nvSpPr>
          <p:cNvPr id="137255" name="Text Box 39"/>
          <p:cNvSpPr txBox="1">
            <a:spLocks noChangeArrowheads="1"/>
          </p:cNvSpPr>
          <p:nvPr/>
        </p:nvSpPr>
        <p:spPr bwMode="auto">
          <a:xfrm>
            <a:off x="8358280" y="11430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
        <p:nvSpPr>
          <p:cNvPr id="137256" name="Text Box 40"/>
          <p:cNvSpPr txBox="1">
            <a:spLocks noChangeArrowheads="1"/>
          </p:cNvSpPr>
          <p:nvPr/>
        </p:nvSpPr>
        <p:spPr bwMode="auto">
          <a:xfrm>
            <a:off x="8320180" y="2895600"/>
            <a:ext cx="304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000">
                <a:solidFill>
                  <a:schemeClr val="accent2"/>
                </a:solidFill>
                <a:latin typeface="Times New Roman" charset="0"/>
                <a:sym typeface="Zapf Dingbats" charset="0"/>
              </a:rPr>
              <a:t></a:t>
            </a:r>
            <a:endParaRPr lang="en-AU">
              <a:latin typeface="Times New Roman" charset="0"/>
              <a:sym typeface="Zapf Dingbats" charset="0"/>
            </a:endParaRPr>
          </a:p>
        </p:txBody>
      </p:sp>
    </p:spTree>
    <p:extLst>
      <p:ext uri="{BB962C8B-B14F-4D97-AF65-F5344CB8AC3E}">
        <p14:creationId xmlns:p14="http://schemas.microsoft.com/office/powerpoint/2010/main" val="4122674985"/>
      </p:ext>
    </p:extLst>
  </p:cSld>
  <p:clrMapOvr>
    <a:masterClrMapping/>
  </p:clrMapOvr>
  <mc:AlternateContent xmlns:mc="http://schemas.openxmlformats.org/markup-compatibility/2006" xmlns:p14="http://schemas.microsoft.com/office/powerpoint/2010/main">
    <mc:Choice Requires="p14">
      <p:transition spd="med" p14:dur="700">
        <p:fade/>
        <p:sndAc>
          <p:stSnd>
            <p:snd r:embed="rId7" name="School bell.mp3"/>
          </p:stSnd>
        </p:sndAc>
      </p:transition>
    </mc:Choice>
    <mc:Fallback xmlns="">
      <p:transition xmlns:p14="http://schemas.microsoft.com/office/powerpoint/2010/main" spd="med">
        <p:fade/>
        <p:sndAc>
          <p:stSnd>
            <p:snd r:embed="rId13" name="School bell.mp3"/>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225"/>
                                        </p:tgtEl>
                                        <p:attrNameLst>
                                          <p:attrName>style.visibility</p:attrName>
                                        </p:attrNameLst>
                                      </p:cBhvr>
                                      <p:to>
                                        <p:strVal val="visible"/>
                                      </p:to>
                                    </p:set>
                                    <p:animEffect transition="in" filter="fade">
                                      <p:cBhvr>
                                        <p:cTn id="7" dur="1000"/>
                                        <p:tgtEl>
                                          <p:spTgt spid="1372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226"/>
                                        </p:tgtEl>
                                        <p:attrNameLst>
                                          <p:attrName>style.visibility</p:attrName>
                                        </p:attrNameLst>
                                      </p:cBhvr>
                                      <p:to>
                                        <p:strVal val="visible"/>
                                      </p:to>
                                    </p:set>
                                    <p:animEffect transition="in" filter="fade">
                                      <p:cBhvr>
                                        <p:cTn id="12" dur="1000"/>
                                        <p:tgtEl>
                                          <p:spTgt spid="1372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7227"/>
                                        </p:tgtEl>
                                        <p:attrNameLst>
                                          <p:attrName>style.visibility</p:attrName>
                                        </p:attrNameLst>
                                      </p:cBhvr>
                                      <p:to>
                                        <p:strVal val="visible"/>
                                      </p:to>
                                    </p:set>
                                    <p:animEffect transition="in" filter="fade">
                                      <p:cBhvr>
                                        <p:cTn id="17" dur="1000"/>
                                        <p:tgtEl>
                                          <p:spTgt spid="1372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7228"/>
                                        </p:tgtEl>
                                        <p:attrNameLst>
                                          <p:attrName>style.visibility</p:attrName>
                                        </p:attrNameLst>
                                      </p:cBhvr>
                                      <p:to>
                                        <p:strVal val="visible"/>
                                      </p:to>
                                    </p:set>
                                    <p:animEffect transition="in" filter="fade">
                                      <p:cBhvr>
                                        <p:cTn id="22" dur="1000"/>
                                        <p:tgtEl>
                                          <p:spTgt spid="1372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7229"/>
                                        </p:tgtEl>
                                        <p:attrNameLst>
                                          <p:attrName>style.visibility</p:attrName>
                                        </p:attrNameLst>
                                      </p:cBhvr>
                                      <p:to>
                                        <p:strVal val="visible"/>
                                      </p:to>
                                    </p:set>
                                    <p:animEffect transition="in" filter="fade">
                                      <p:cBhvr>
                                        <p:cTn id="27" dur="1000"/>
                                        <p:tgtEl>
                                          <p:spTgt spid="1372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7230"/>
                                        </p:tgtEl>
                                        <p:attrNameLst>
                                          <p:attrName>style.visibility</p:attrName>
                                        </p:attrNameLst>
                                      </p:cBhvr>
                                      <p:to>
                                        <p:strVal val="visible"/>
                                      </p:to>
                                    </p:set>
                                    <p:animEffect transition="in" filter="fade">
                                      <p:cBhvr>
                                        <p:cTn id="32" dur="1000"/>
                                        <p:tgtEl>
                                          <p:spTgt spid="1372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7233"/>
                                        </p:tgtEl>
                                        <p:attrNameLst>
                                          <p:attrName>style.visibility</p:attrName>
                                        </p:attrNameLst>
                                      </p:cBhvr>
                                      <p:to>
                                        <p:strVal val="visible"/>
                                      </p:to>
                                    </p:set>
                                    <p:animEffect transition="in" filter="fade">
                                      <p:cBhvr>
                                        <p:cTn id="37" dur="1000"/>
                                        <p:tgtEl>
                                          <p:spTgt spid="1372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7234"/>
                                        </p:tgtEl>
                                        <p:attrNameLst>
                                          <p:attrName>style.visibility</p:attrName>
                                        </p:attrNameLst>
                                      </p:cBhvr>
                                      <p:to>
                                        <p:strVal val="visible"/>
                                      </p:to>
                                    </p:set>
                                    <p:animEffect transition="in" filter="fade">
                                      <p:cBhvr>
                                        <p:cTn id="42" dur="1000"/>
                                        <p:tgtEl>
                                          <p:spTgt spid="1372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7231"/>
                                        </p:tgtEl>
                                        <p:attrNameLst>
                                          <p:attrName>style.visibility</p:attrName>
                                        </p:attrNameLst>
                                      </p:cBhvr>
                                      <p:to>
                                        <p:strVal val="visible"/>
                                      </p:to>
                                    </p:set>
                                    <p:animEffect transition="in" filter="fade">
                                      <p:cBhvr>
                                        <p:cTn id="47" dur="1000"/>
                                        <p:tgtEl>
                                          <p:spTgt spid="1372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7235"/>
                                        </p:tgtEl>
                                        <p:attrNameLst>
                                          <p:attrName>style.visibility</p:attrName>
                                        </p:attrNameLst>
                                      </p:cBhvr>
                                      <p:to>
                                        <p:strVal val="visible"/>
                                      </p:to>
                                    </p:set>
                                    <p:animEffect transition="in" filter="fade">
                                      <p:cBhvr>
                                        <p:cTn id="52" dur="1000"/>
                                        <p:tgtEl>
                                          <p:spTgt spid="1372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7236"/>
                                        </p:tgtEl>
                                        <p:attrNameLst>
                                          <p:attrName>style.visibility</p:attrName>
                                        </p:attrNameLst>
                                      </p:cBhvr>
                                      <p:to>
                                        <p:strVal val="visible"/>
                                      </p:to>
                                    </p:set>
                                    <p:animEffect transition="in" filter="fade">
                                      <p:cBhvr>
                                        <p:cTn id="57" dur="1000"/>
                                        <p:tgtEl>
                                          <p:spTgt spid="1372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7237"/>
                                        </p:tgtEl>
                                        <p:attrNameLst>
                                          <p:attrName>style.visibility</p:attrName>
                                        </p:attrNameLst>
                                      </p:cBhvr>
                                      <p:to>
                                        <p:strVal val="visible"/>
                                      </p:to>
                                    </p:set>
                                    <p:animEffect transition="in" filter="fade">
                                      <p:cBhvr>
                                        <p:cTn id="62" dur="1000"/>
                                        <p:tgtEl>
                                          <p:spTgt spid="1372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7238"/>
                                        </p:tgtEl>
                                        <p:attrNameLst>
                                          <p:attrName>style.visibility</p:attrName>
                                        </p:attrNameLst>
                                      </p:cBhvr>
                                      <p:to>
                                        <p:strVal val="visible"/>
                                      </p:to>
                                    </p:set>
                                    <p:animEffect transition="in" filter="fade">
                                      <p:cBhvr>
                                        <p:cTn id="67" dur="1000"/>
                                        <p:tgtEl>
                                          <p:spTgt spid="1372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7239"/>
                                        </p:tgtEl>
                                        <p:attrNameLst>
                                          <p:attrName>style.visibility</p:attrName>
                                        </p:attrNameLst>
                                      </p:cBhvr>
                                      <p:to>
                                        <p:strVal val="visible"/>
                                      </p:to>
                                    </p:set>
                                    <p:animEffect transition="in" filter="fade">
                                      <p:cBhvr>
                                        <p:cTn id="72" dur="1000"/>
                                        <p:tgtEl>
                                          <p:spTgt spid="1372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7243"/>
                                        </p:tgtEl>
                                        <p:attrNameLst>
                                          <p:attrName>style.visibility</p:attrName>
                                        </p:attrNameLst>
                                      </p:cBhvr>
                                      <p:to>
                                        <p:strVal val="visible"/>
                                      </p:to>
                                    </p:set>
                                    <p:animEffect transition="in" filter="fade">
                                      <p:cBhvr>
                                        <p:cTn id="77" dur="1000"/>
                                        <p:tgtEl>
                                          <p:spTgt spid="13724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7232"/>
                                        </p:tgtEl>
                                        <p:attrNameLst>
                                          <p:attrName>style.visibility</p:attrName>
                                        </p:attrNameLst>
                                      </p:cBhvr>
                                      <p:to>
                                        <p:strVal val="visible"/>
                                      </p:to>
                                    </p:set>
                                    <p:animEffect transition="in" filter="fade">
                                      <p:cBhvr>
                                        <p:cTn id="82" dur="1000"/>
                                        <p:tgtEl>
                                          <p:spTgt spid="13723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37242"/>
                                        </p:tgtEl>
                                        <p:attrNameLst>
                                          <p:attrName>style.visibility</p:attrName>
                                        </p:attrNameLst>
                                      </p:cBhvr>
                                      <p:to>
                                        <p:strVal val="visible"/>
                                      </p:to>
                                    </p:set>
                                    <p:animEffect transition="in" filter="fade">
                                      <p:cBhvr>
                                        <p:cTn id="87" dur="1000"/>
                                        <p:tgtEl>
                                          <p:spTgt spid="13724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137248"/>
                                        </p:tgtEl>
                                        <p:attrNameLst>
                                          <p:attrName>style.visibility</p:attrName>
                                        </p:attrNameLst>
                                      </p:cBhvr>
                                      <p:to>
                                        <p:strVal val="visible"/>
                                      </p:to>
                                    </p:set>
                                    <p:animEffect transition="in" filter="fade">
                                      <p:cBhvr>
                                        <p:cTn id="92" dur="1000"/>
                                        <p:tgtEl>
                                          <p:spTgt spid="137248"/>
                                        </p:tgtEl>
                                      </p:cBhvr>
                                    </p:animEffect>
                                  </p:childTnLst>
                                </p:cTn>
                              </p:par>
                              <p:par>
                                <p:cTn id="93" presetID="2" presetClass="exit" presetSubtype="9" fill="hold" nodeType="withEffect">
                                  <p:stCondLst>
                                    <p:cond delay="1000"/>
                                  </p:stCondLst>
                                  <p:childTnLst>
                                    <p:anim calcmode="lin" valueType="num">
                                      <p:cBhvr additive="base">
                                        <p:cTn id="94" dur="2000"/>
                                        <p:tgtEl>
                                          <p:spTgt spid="137248"/>
                                        </p:tgtEl>
                                        <p:attrNameLst>
                                          <p:attrName>ppt_x</p:attrName>
                                        </p:attrNameLst>
                                      </p:cBhvr>
                                      <p:tavLst>
                                        <p:tav tm="0">
                                          <p:val>
                                            <p:strVal val="ppt_x"/>
                                          </p:val>
                                        </p:tav>
                                        <p:tav tm="100000">
                                          <p:val>
                                            <p:strVal val="0-ppt_w/2"/>
                                          </p:val>
                                        </p:tav>
                                      </p:tavLst>
                                    </p:anim>
                                    <p:anim calcmode="lin" valueType="num">
                                      <p:cBhvr additive="base">
                                        <p:cTn id="95" dur="2000"/>
                                        <p:tgtEl>
                                          <p:spTgt spid="137248"/>
                                        </p:tgtEl>
                                        <p:attrNameLst>
                                          <p:attrName>ppt_y</p:attrName>
                                        </p:attrNameLst>
                                      </p:cBhvr>
                                      <p:tavLst>
                                        <p:tav tm="0">
                                          <p:val>
                                            <p:strVal val="ppt_y"/>
                                          </p:val>
                                        </p:tav>
                                        <p:tav tm="100000">
                                          <p:val>
                                            <p:strVal val="0-ppt_h/2"/>
                                          </p:val>
                                        </p:tav>
                                      </p:tavLst>
                                    </p:anim>
                                    <p:set>
                                      <p:cBhvr>
                                        <p:cTn id="96" dur="1" fill="hold">
                                          <p:stCondLst>
                                            <p:cond delay="1999"/>
                                          </p:stCondLst>
                                        </p:cTn>
                                        <p:tgtEl>
                                          <p:spTgt spid="137248"/>
                                        </p:tgtEl>
                                        <p:attrNameLst>
                                          <p:attrName>style.visibility</p:attrName>
                                        </p:attrNameLst>
                                      </p:cBhvr>
                                      <p:to>
                                        <p:strVal val="hidden"/>
                                      </p:to>
                                    </p:set>
                                  </p:childTnLst>
                                </p:cTn>
                              </p:par>
                              <p:par>
                                <p:cTn id="97" presetID="10" presetClass="exit" presetSubtype="0" fill="hold" nodeType="withEffect">
                                  <p:stCondLst>
                                    <p:cond delay="1500"/>
                                  </p:stCondLst>
                                  <p:childTnLst>
                                    <p:animEffect transition="out" filter="fade">
                                      <p:cBhvr>
                                        <p:cTn id="98" dur="500"/>
                                        <p:tgtEl>
                                          <p:spTgt spid="137248"/>
                                        </p:tgtEl>
                                      </p:cBhvr>
                                    </p:animEffect>
                                    <p:set>
                                      <p:cBhvr>
                                        <p:cTn id="99" dur="1" fill="hold">
                                          <p:stCondLst>
                                            <p:cond delay="499"/>
                                          </p:stCondLst>
                                        </p:cTn>
                                        <p:tgtEl>
                                          <p:spTgt spid="137248"/>
                                        </p:tgtEl>
                                        <p:attrNameLst>
                                          <p:attrName>style.visibility</p:attrName>
                                        </p:attrNameLst>
                                      </p:cBhvr>
                                      <p:to>
                                        <p:strVal val="hidden"/>
                                      </p:to>
                                    </p:set>
                                  </p:childTnLst>
                                </p:cTn>
                              </p:par>
                              <p:par>
                                <p:cTn id="100" presetID="10" presetClass="entr" presetSubtype="0" fill="hold" nodeType="withEffect">
                                  <p:stCondLst>
                                    <p:cond delay="1500"/>
                                  </p:stCondLst>
                                  <p:childTnLst>
                                    <p:set>
                                      <p:cBhvr>
                                        <p:cTn id="101" dur="1" fill="hold">
                                          <p:stCondLst>
                                            <p:cond delay="0"/>
                                          </p:stCondLst>
                                        </p:cTn>
                                        <p:tgtEl>
                                          <p:spTgt spid="137250"/>
                                        </p:tgtEl>
                                        <p:attrNameLst>
                                          <p:attrName>style.visibility</p:attrName>
                                        </p:attrNameLst>
                                      </p:cBhvr>
                                      <p:to>
                                        <p:strVal val="visible"/>
                                      </p:to>
                                    </p:set>
                                    <p:animEffect transition="in" filter="fade">
                                      <p:cBhvr>
                                        <p:cTn id="102" dur="500"/>
                                        <p:tgtEl>
                                          <p:spTgt spid="137250"/>
                                        </p:tgtEl>
                                      </p:cBhvr>
                                    </p:animEffect>
                                  </p:childTnLst>
                                </p:cTn>
                              </p:par>
                              <p:par>
                                <p:cTn id="103" presetID="1" presetClass="exit" presetSubtype="0" fill="hold" nodeType="withEffect">
                                  <p:stCondLst>
                                    <p:cond delay="2000"/>
                                  </p:stCondLst>
                                  <p:childTnLst>
                                    <p:set>
                                      <p:cBhvr>
                                        <p:cTn id="104" dur="1" fill="hold">
                                          <p:stCondLst>
                                            <p:cond delay="0"/>
                                          </p:stCondLst>
                                        </p:cTn>
                                        <p:tgtEl>
                                          <p:spTgt spid="137250"/>
                                        </p:tgtEl>
                                        <p:attrNameLst>
                                          <p:attrName>style.visibility</p:attrName>
                                        </p:attrNameLst>
                                      </p:cBhvr>
                                      <p:to>
                                        <p:strVal val="hidden"/>
                                      </p:to>
                                    </p:set>
                                  </p:childTnLst>
                                </p:cTn>
                              </p:par>
                              <p:par>
                                <p:cTn id="105" presetID="1" presetClass="entr" presetSubtype="0" fill="hold" nodeType="withEffect">
                                  <p:stCondLst>
                                    <p:cond delay="2000"/>
                                  </p:stCondLst>
                                  <p:childTnLst>
                                    <p:set>
                                      <p:cBhvr>
                                        <p:cTn id="106" dur="1" fill="hold">
                                          <p:stCondLst>
                                            <p:cond delay="0"/>
                                          </p:stCondLst>
                                        </p:cTn>
                                        <p:tgtEl>
                                          <p:spTgt spid="137251"/>
                                        </p:tgtEl>
                                        <p:attrNameLst>
                                          <p:attrName>style.visibility</p:attrName>
                                        </p:attrNameLst>
                                      </p:cBhvr>
                                      <p:to>
                                        <p:strVal val="visible"/>
                                      </p:to>
                                    </p:set>
                                  </p:childTnLst>
                                </p:cTn>
                              </p:par>
                              <p:par>
                                <p:cTn id="107" presetID="1" presetClass="exit" presetSubtype="0" fill="hold" nodeType="withEffect">
                                  <p:stCondLst>
                                    <p:cond delay="2500"/>
                                  </p:stCondLst>
                                  <p:childTnLst>
                                    <p:set>
                                      <p:cBhvr>
                                        <p:cTn id="108" dur="1" fill="hold">
                                          <p:stCondLst>
                                            <p:cond delay="0"/>
                                          </p:stCondLst>
                                        </p:cTn>
                                        <p:tgtEl>
                                          <p:spTgt spid="137251"/>
                                        </p:tgtEl>
                                        <p:attrNameLst>
                                          <p:attrName>style.visibility</p:attrName>
                                        </p:attrNameLst>
                                      </p:cBhvr>
                                      <p:to>
                                        <p:strVal val="hidden"/>
                                      </p:to>
                                    </p:set>
                                  </p:childTnLst>
                                </p:cTn>
                              </p:par>
                              <p:par>
                                <p:cTn id="109" presetID="1" presetClass="entr" presetSubtype="0" fill="hold" nodeType="withEffect">
                                  <p:stCondLst>
                                    <p:cond delay="2500"/>
                                  </p:stCondLst>
                                  <p:childTnLst>
                                    <p:set>
                                      <p:cBhvr>
                                        <p:cTn id="110" dur="1" fill="hold">
                                          <p:stCondLst>
                                            <p:cond delay="0"/>
                                          </p:stCondLst>
                                        </p:cTn>
                                        <p:tgtEl>
                                          <p:spTgt spid="137250"/>
                                        </p:tgtEl>
                                        <p:attrNameLst>
                                          <p:attrName>style.visibility</p:attrName>
                                        </p:attrNameLst>
                                      </p:cBhvr>
                                      <p:to>
                                        <p:strVal val="visible"/>
                                      </p:to>
                                    </p:set>
                                  </p:childTnLst>
                                </p:cTn>
                              </p:par>
                              <p:par>
                                <p:cTn id="111" presetID="1" presetClass="exit" presetSubtype="0" fill="hold" nodeType="withEffect">
                                  <p:stCondLst>
                                    <p:cond delay="3000"/>
                                  </p:stCondLst>
                                  <p:childTnLst>
                                    <p:set>
                                      <p:cBhvr>
                                        <p:cTn id="112" dur="1" fill="hold">
                                          <p:stCondLst>
                                            <p:cond delay="0"/>
                                          </p:stCondLst>
                                        </p:cTn>
                                        <p:tgtEl>
                                          <p:spTgt spid="137250"/>
                                        </p:tgtEl>
                                        <p:attrNameLst>
                                          <p:attrName>style.visibility</p:attrName>
                                        </p:attrNameLst>
                                      </p:cBhvr>
                                      <p:to>
                                        <p:strVal val="hidden"/>
                                      </p:to>
                                    </p:set>
                                  </p:childTnLst>
                                </p:cTn>
                              </p:par>
                              <p:par>
                                <p:cTn id="113" presetID="1" presetClass="entr" presetSubtype="0" fill="hold" nodeType="withEffect">
                                  <p:stCondLst>
                                    <p:cond delay="3000"/>
                                  </p:stCondLst>
                                  <p:childTnLst>
                                    <p:set>
                                      <p:cBhvr>
                                        <p:cTn id="114" dur="1" fill="hold">
                                          <p:stCondLst>
                                            <p:cond delay="0"/>
                                          </p:stCondLst>
                                        </p:cTn>
                                        <p:tgtEl>
                                          <p:spTgt spid="137251"/>
                                        </p:tgtEl>
                                        <p:attrNameLst>
                                          <p:attrName>style.visibility</p:attrName>
                                        </p:attrNameLst>
                                      </p:cBhvr>
                                      <p:to>
                                        <p:strVal val="visible"/>
                                      </p:to>
                                    </p:set>
                                  </p:childTnLst>
                                </p:cTn>
                              </p:par>
                              <p:par>
                                <p:cTn id="115" presetID="1" presetClass="exit" presetSubtype="0" fill="hold" nodeType="withEffect">
                                  <p:stCondLst>
                                    <p:cond delay="3500"/>
                                  </p:stCondLst>
                                  <p:childTnLst>
                                    <p:set>
                                      <p:cBhvr>
                                        <p:cTn id="116" dur="1" fill="hold">
                                          <p:stCondLst>
                                            <p:cond delay="0"/>
                                          </p:stCondLst>
                                        </p:cTn>
                                        <p:tgtEl>
                                          <p:spTgt spid="137251"/>
                                        </p:tgtEl>
                                        <p:attrNameLst>
                                          <p:attrName>style.visibility</p:attrName>
                                        </p:attrNameLst>
                                      </p:cBhvr>
                                      <p:to>
                                        <p:strVal val="hidden"/>
                                      </p:to>
                                    </p:set>
                                  </p:childTnLst>
                                </p:cTn>
                              </p:par>
                              <p:par>
                                <p:cTn id="117" presetID="1" presetClass="entr" presetSubtype="0" fill="hold" nodeType="withEffect">
                                  <p:stCondLst>
                                    <p:cond delay="3500"/>
                                  </p:stCondLst>
                                  <p:childTnLst>
                                    <p:set>
                                      <p:cBhvr>
                                        <p:cTn id="118" dur="1" fill="hold">
                                          <p:stCondLst>
                                            <p:cond delay="0"/>
                                          </p:stCondLst>
                                        </p:cTn>
                                        <p:tgtEl>
                                          <p:spTgt spid="137250"/>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0" presetClass="exit" presetSubtype="0" fill="hold" nodeType="clickEffect">
                                  <p:stCondLst>
                                    <p:cond delay="0"/>
                                  </p:stCondLst>
                                  <p:childTnLst>
                                    <p:animEffect transition="out" filter="fade">
                                      <p:cBhvr>
                                        <p:cTn id="122" dur="1000"/>
                                        <p:tgtEl>
                                          <p:spTgt spid="137250"/>
                                        </p:tgtEl>
                                      </p:cBhvr>
                                    </p:animEffect>
                                    <p:set>
                                      <p:cBhvr>
                                        <p:cTn id="123" dur="1" fill="hold">
                                          <p:stCondLst>
                                            <p:cond delay="999"/>
                                          </p:stCondLst>
                                        </p:cTn>
                                        <p:tgtEl>
                                          <p:spTgt spid="137250"/>
                                        </p:tgtEl>
                                        <p:attrNameLst>
                                          <p:attrName>style.visibility</p:attrName>
                                        </p:attrNameLst>
                                      </p:cBhvr>
                                      <p:to>
                                        <p:strVal val="hidden"/>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37240"/>
                                        </p:tgtEl>
                                        <p:attrNameLst>
                                          <p:attrName>style.visibility</p:attrName>
                                        </p:attrNameLst>
                                      </p:cBhvr>
                                      <p:to>
                                        <p:strVal val="visible"/>
                                      </p:to>
                                    </p:set>
                                    <p:animEffect transition="in" filter="fade">
                                      <p:cBhvr>
                                        <p:cTn id="128" dur="1000"/>
                                        <p:tgtEl>
                                          <p:spTgt spid="137240"/>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37249"/>
                                        </p:tgtEl>
                                        <p:attrNameLst>
                                          <p:attrName>style.visibility</p:attrName>
                                        </p:attrNameLst>
                                      </p:cBhvr>
                                      <p:to>
                                        <p:strVal val="visible"/>
                                      </p:to>
                                    </p:set>
                                    <p:animEffect transition="in" filter="fade">
                                      <p:cBhvr>
                                        <p:cTn id="133" dur="1000"/>
                                        <p:tgtEl>
                                          <p:spTgt spid="137249"/>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37246"/>
                                        </p:tgtEl>
                                        <p:attrNameLst>
                                          <p:attrName>style.visibility</p:attrName>
                                        </p:attrNameLst>
                                      </p:cBhvr>
                                      <p:to>
                                        <p:strVal val="visible"/>
                                      </p:to>
                                    </p:set>
                                    <p:animEffect transition="in" filter="fade">
                                      <p:cBhvr>
                                        <p:cTn id="138" dur="1000"/>
                                        <p:tgtEl>
                                          <p:spTgt spid="137246"/>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37244"/>
                                        </p:tgtEl>
                                        <p:attrNameLst>
                                          <p:attrName>style.visibility</p:attrName>
                                        </p:attrNameLst>
                                      </p:cBhvr>
                                      <p:to>
                                        <p:strVal val="visible"/>
                                      </p:to>
                                    </p:set>
                                    <p:animEffect transition="in" filter="fade">
                                      <p:cBhvr>
                                        <p:cTn id="143" dur="1000"/>
                                        <p:tgtEl>
                                          <p:spTgt spid="137244"/>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37252"/>
                                        </p:tgtEl>
                                        <p:attrNameLst>
                                          <p:attrName>style.visibility</p:attrName>
                                        </p:attrNameLst>
                                      </p:cBhvr>
                                      <p:to>
                                        <p:strVal val="visible"/>
                                      </p:to>
                                    </p:set>
                                    <p:animEffect transition="in" filter="fade">
                                      <p:cBhvr>
                                        <p:cTn id="148" dur="1000"/>
                                        <p:tgtEl>
                                          <p:spTgt spid="137252"/>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0" presetClass="exit" presetSubtype="0" fill="hold" grpId="1" nodeType="clickEffect">
                                  <p:stCondLst>
                                    <p:cond delay="0"/>
                                  </p:stCondLst>
                                  <p:childTnLst>
                                    <p:animEffect transition="out" filter="fade">
                                      <p:cBhvr>
                                        <p:cTn id="152" dur="1000"/>
                                        <p:tgtEl>
                                          <p:spTgt spid="137252"/>
                                        </p:tgtEl>
                                      </p:cBhvr>
                                    </p:animEffect>
                                    <p:set>
                                      <p:cBhvr>
                                        <p:cTn id="153" dur="1" fill="hold">
                                          <p:stCondLst>
                                            <p:cond delay="999"/>
                                          </p:stCondLst>
                                        </p:cTn>
                                        <p:tgtEl>
                                          <p:spTgt spid="137252"/>
                                        </p:tgtEl>
                                        <p:attrNameLst>
                                          <p:attrName>style.visibility</p:attrName>
                                        </p:attrNameLst>
                                      </p:cBhvr>
                                      <p:to>
                                        <p:strVal val="hidden"/>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37245"/>
                                        </p:tgtEl>
                                        <p:attrNameLst>
                                          <p:attrName>style.visibility</p:attrName>
                                        </p:attrNameLst>
                                      </p:cBhvr>
                                      <p:to>
                                        <p:strVal val="visible"/>
                                      </p:to>
                                    </p:set>
                                    <p:animEffect transition="in" filter="fade">
                                      <p:cBhvr>
                                        <p:cTn id="158" dur="1000"/>
                                        <p:tgtEl>
                                          <p:spTgt spid="137245"/>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37247"/>
                                        </p:tgtEl>
                                        <p:attrNameLst>
                                          <p:attrName>style.visibility</p:attrName>
                                        </p:attrNameLst>
                                      </p:cBhvr>
                                      <p:to>
                                        <p:strVal val="visible"/>
                                      </p:to>
                                    </p:set>
                                    <p:animEffect transition="in" filter="fade">
                                      <p:cBhvr>
                                        <p:cTn id="163" dur="1000"/>
                                        <p:tgtEl>
                                          <p:spTgt spid="137247"/>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37255"/>
                                        </p:tgtEl>
                                        <p:attrNameLst>
                                          <p:attrName>style.visibility</p:attrName>
                                        </p:attrNameLst>
                                      </p:cBhvr>
                                      <p:to>
                                        <p:strVal val="visible"/>
                                      </p:to>
                                    </p:set>
                                    <p:animEffect transition="in" filter="fade">
                                      <p:cBhvr>
                                        <p:cTn id="168" dur="1000"/>
                                        <p:tgtEl>
                                          <p:spTgt spid="13725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37241"/>
                                        </p:tgtEl>
                                        <p:attrNameLst>
                                          <p:attrName>style.visibility</p:attrName>
                                        </p:attrNameLst>
                                      </p:cBhvr>
                                      <p:to>
                                        <p:strVal val="visible"/>
                                      </p:to>
                                    </p:set>
                                    <p:animEffect transition="in" filter="fade">
                                      <p:cBhvr>
                                        <p:cTn id="173" dur="1000"/>
                                        <p:tgtEl>
                                          <p:spTgt spid="137241"/>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37256"/>
                                        </p:tgtEl>
                                        <p:attrNameLst>
                                          <p:attrName>style.visibility</p:attrName>
                                        </p:attrNameLst>
                                      </p:cBhvr>
                                      <p:to>
                                        <p:strVal val="visible"/>
                                      </p:to>
                                    </p:set>
                                    <p:animEffect transition="in" filter="fade">
                                      <p:cBhvr>
                                        <p:cTn id="178" dur="1000"/>
                                        <p:tgtEl>
                                          <p:spTgt spid="137256"/>
                                        </p:tgtEl>
                                      </p:cBhvr>
                                    </p:animEffect>
                                  </p:childTnLst>
                                </p:cTn>
                              </p:par>
                            </p:childTnLst>
                          </p:cTn>
                        </p:par>
                      </p:childTnLst>
                    </p:cTn>
                  </p:par>
                  <p:par>
                    <p:cTn id="179" fill="hold">
                      <p:stCondLst>
                        <p:cond delay="indefinite"/>
                      </p:stCondLst>
                      <p:childTnLst>
                        <p:par>
                          <p:cTn id="180" fill="hold">
                            <p:stCondLst>
                              <p:cond delay="0"/>
                            </p:stCondLst>
                            <p:childTnLst>
                              <p:par>
                                <p:cTn id="181" presetID="1" presetClass="mediacall" presetSubtype="0" fill="hold" nodeType="clickEffect">
                                  <p:stCondLst>
                                    <p:cond delay="0"/>
                                  </p:stCondLst>
                                  <p:childTnLst>
                                    <p:cmd type="call" cmd="playFrom(0.0)">
                                      <p:cBhvr>
                                        <p:cTn id="182" dur="7521" fill="hold"/>
                                        <p:tgtEl>
                                          <p:spTgt spid="2"/>
                                        </p:tgtEl>
                                      </p:cBhvr>
                                    </p:cmd>
                                  </p:childTnLst>
                                </p:cTn>
                              </p:par>
                            </p:childTnLst>
                          </p:cTn>
                        </p:par>
                      </p:childTnLst>
                    </p:cTn>
                  </p:par>
                  <p:par>
                    <p:cTn id="183" fill="hold">
                      <p:stCondLst>
                        <p:cond delay="indefinite"/>
                      </p:stCondLst>
                      <p:childTnLst>
                        <p:par>
                          <p:cTn id="184" fill="hold">
                            <p:stCondLst>
                              <p:cond delay="0"/>
                            </p:stCondLst>
                            <p:childTnLst>
                              <p:par>
                                <p:cTn id="185" presetID="22" presetClass="exit" presetSubtype="2" fill="hold" grpId="1" nodeType="clickEffect">
                                  <p:stCondLst>
                                    <p:cond delay="0"/>
                                  </p:stCondLst>
                                  <p:childTnLst>
                                    <p:animEffect transition="out" filter="wipe(right)">
                                      <p:cBhvr>
                                        <p:cTn id="186" dur="1000"/>
                                        <p:tgtEl>
                                          <p:spTgt spid="137226"/>
                                        </p:tgtEl>
                                      </p:cBhvr>
                                    </p:animEffect>
                                    <p:set>
                                      <p:cBhvr>
                                        <p:cTn id="187" dur="1" fill="hold">
                                          <p:stCondLst>
                                            <p:cond delay="999"/>
                                          </p:stCondLst>
                                        </p:cTn>
                                        <p:tgtEl>
                                          <p:spTgt spid="137226"/>
                                        </p:tgtEl>
                                        <p:attrNameLst>
                                          <p:attrName>style.visibility</p:attrName>
                                        </p:attrNameLst>
                                      </p:cBhvr>
                                      <p:to>
                                        <p:strVal val="hidden"/>
                                      </p:to>
                                    </p:set>
                                  </p:childTnLst>
                                </p:cTn>
                              </p:par>
                              <p:par>
                                <p:cTn id="188" presetID="22" presetClass="exit" presetSubtype="2" fill="hold" grpId="1" nodeType="withEffect">
                                  <p:stCondLst>
                                    <p:cond delay="0"/>
                                  </p:stCondLst>
                                  <p:childTnLst>
                                    <p:animEffect transition="out" filter="wipe(right)">
                                      <p:cBhvr>
                                        <p:cTn id="189" dur="1000"/>
                                        <p:tgtEl>
                                          <p:spTgt spid="137227"/>
                                        </p:tgtEl>
                                      </p:cBhvr>
                                    </p:animEffect>
                                    <p:set>
                                      <p:cBhvr>
                                        <p:cTn id="190" dur="1" fill="hold">
                                          <p:stCondLst>
                                            <p:cond delay="999"/>
                                          </p:stCondLst>
                                        </p:cTn>
                                        <p:tgtEl>
                                          <p:spTgt spid="137227"/>
                                        </p:tgtEl>
                                        <p:attrNameLst>
                                          <p:attrName>style.visibility</p:attrName>
                                        </p:attrNameLst>
                                      </p:cBhvr>
                                      <p:to>
                                        <p:strVal val="hidden"/>
                                      </p:to>
                                    </p:set>
                                  </p:childTnLst>
                                </p:cTn>
                              </p:par>
                              <p:par>
                                <p:cTn id="191" presetID="22" presetClass="exit" presetSubtype="2" fill="hold" grpId="1" nodeType="withEffect">
                                  <p:stCondLst>
                                    <p:cond delay="0"/>
                                  </p:stCondLst>
                                  <p:childTnLst>
                                    <p:animEffect transition="out" filter="wipe(right)">
                                      <p:cBhvr>
                                        <p:cTn id="192" dur="1000"/>
                                        <p:tgtEl>
                                          <p:spTgt spid="137230"/>
                                        </p:tgtEl>
                                      </p:cBhvr>
                                    </p:animEffect>
                                    <p:set>
                                      <p:cBhvr>
                                        <p:cTn id="193" dur="1" fill="hold">
                                          <p:stCondLst>
                                            <p:cond delay="999"/>
                                          </p:stCondLst>
                                        </p:cTn>
                                        <p:tgtEl>
                                          <p:spTgt spid="137230"/>
                                        </p:tgtEl>
                                        <p:attrNameLst>
                                          <p:attrName>style.visibility</p:attrName>
                                        </p:attrNameLst>
                                      </p:cBhvr>
                                      <p:to>
                                        <p:strVal val="hidden"/>
                                      </p:to>
                                    </p:set>
                                  </p:childTnLst>
                                </p:cTn>
                              </p:par>
                              <p:par>
                                <p:cTn id="194" presetID="22" presetClass="exit" presetSubtype="2" fill="hold" grpId="1" nodeType="withEffect">
                                  <p:stCondLst>
                                    <p:cond delay="0"/>
                                  </p:stCondLst>
                                  <p:childTnLst>
                                    <p:animEffect transition="out" filter="wipe(right)">
                                      <p:cBhvr>
                                        <p:cTn id="195" dur="1000"/>
                                        <p:tgtEl>
                                          <p:spTgt spid="137233"/>
                                        </p:tgtEl>
                                      </p:cBhvr>
                                    </p:animEffect>
                                    <p:set>
                                      <p:cBhvr>
                                        <p:cTn id="196" dur="1" fill="hold">
                                          <p:stCondLst>
                                            <p:cond delay="999"/>
                                          </p:stCondLst>
                                        </p:cTn>
                                        <p:tgtEl>
                                          <p:spTgt spid="137233"/>
                                        </p:tgtEl>
                                        <p:attrNameLst>
                                          <p:attrName>style.visibility</p:attrName>
                                        </p:attrNameLst>
                                      </p:cBhvr>
                                      <p:to>
                                        <p:strVal val="hidden"/>
                                      </p:to>
                                    </p:set>
                                  </p:childTnLst>
                                </p:cTn>
                              </p:par>
                              <p:par>
                                <p:cTn id="197" presetID="22" presetClass="exit" presetSubtype="2" fill="hold" grpId="1" nodeType="withEffect">
                                  <p:stCondLst>
                                    <p:cond delay="0"/>
                                  </p:stCondLst>
                                  <p:childTnLst>
                                    <p:animEffect transition="out" filter="wipe(right)">
                                      <p:cBhvr>
                                        <p:cTn id="198" dur="1000"/>
                                        <p:tgtEl>
                                          <p:spTgt spid="137229"/>
                                        </p:tgtEl>
                                      </p:cBhvr>
                                    </p:animEffect>
                                    <p:set>
                                      <p:cBhvr>
                                        <p:cTn id="199" dur="1" fill="hold">
                                          <p:stCondLst>
                                            <p:cond delay="999"/>
                                          </p:stCondLst>
                                        </p:cTn>
                                        <p:tgtEl>
                                          <p:spTgt spid="137229"/>
                                        </p:tgtEl>
                                        <p:attrNameLst>
                                          <p:attrName>style.visibility</p:attrName>
                                        </p:attrNameLst>
                                      </p:cBhvr>
                                      <p:to>
                                        <p:strVal val="hidden"/>
                                      </p:to>
                                    </p:set>
                                  </p:childTnLst>
                                </p:cTn>
                              </p:par>
                              <p:par>
                                <p:cTn id="200" presetID="22" presetClass="exit" presetSubtype="2" fill="hold" grpId="1" nodeType="withEffect">
                                  <p:stCondLst>
                                    <p:cond delay="0"/>
                                  </p:stCondLst>
                                  <p:childTnLst>
                                    <p:animEffect transition="out" filter="wipe(right)">
                                      <p:cBhvr>
                                        <p:cTn id="201" dur="1000"/>
                                        <p:tgtEl>
                                          <p:spTgt spid="137231"/>
                                        </p:tgtEl>
                                      </p:cBhvr>
                                    </p:animEffect>
                                    <p:set>
                                      <p:cBhvr>
                                        <p:cTn id="202" dur="1" fill="hold">
                                          <p:stCondLst>
                                            <p:cond delay="999"/>
                                          </p:stCondLst>
                                        </p:cTn>
                                        <p:tgtEl>
                                          <p:spTgt spid="137231"/>
                                        </p:tgtEl>
                                        <p:attrNameLst>
                                          <p:attrName>style.visibility</p:attrName>
                                        </p:attrNameLst>
                                      </p:cBhvr>
                                      <p:to>
                                        <p:strVal val="hidden"/>
                                      </p:to>
                                    </p:set>
                                  </p:childTnLst>
                                </p:cTn>
                              </p:par>
                              <p:par>
                                <p:cTn id="203" presetID="22" presetClass="exit" presetSubtype="2" fill="hold" grpId="1" nodeType="withEffect">
                                  <p:stCondLst>
                                    <p:cond delay="0"/>
                                  </p:stCondLst>
                                  <p:childTnLst>
                                    <p:animEffect transition="out" filter="wipe(right)">
                                      <p:cBhvr>
                                        <p:cTn id="204" dur="1000"/>
                                        <p:tgtEl>
                                          <p:spTgt spid="137235"/>
                                        </p:tgtEl>
                                      </p:cBhvr>
                                    </p:animEffect>
                                    <p:set>
                                      <p:cBhvr>
                                        <p:cTn id="205" dur="1" fill="hold">
                                          <p:stCondLst>
                                            <p:cond delay="999"/>
                                          </p:stCondLst>
                                        </p:cTn>
                                        <p:tgtEl>
                                          <p:spTgt spid="137235"/>
                                        </p:tgtEl>
                                        <p:attrNameLst>
                                          <p:attrName>style.visibility</p:attrName>
                                        </p:attrNameLst>
                                      </p:cBhvr>
                                      <p:to>
                                        <p:strVal val="hidden"/>
                                      </p:to>
                                    </p:set>
                                  </p:childTnLst>
                                </p:cTn>
                              </p:par>
                              <p:par>
                                <p:cTn id="206" presetID="22" presetClass="exit" presetSubtype="2" fill="hold" grpId="1" nodeType="withEffect">
                                  <p:stCondLst>
                                    <p:cond delay="0"/>
                                  </p:stCondLst>
                                  <p:childTnLst>
                                    <p:animEffect transition="out" filter="wipe(right)">
                                      <p:cBhvr>
                                        <p:cTn id="207" dur="1000"/>
                                        <p:tgtEl>
                                          <p:spTgt spid="137238"/>
                                        </p:tgtEl>
                                      </p:cBhvr>
                                    </p:animEffect>
                                    <p:set>
                                      <p:cBhvr>
                                        <p:cTn id="208" dur="1" fill="hold">
                                          <p:stCondLst>
                                            <p:cond delay="999"/>
                                          </p:stCondLst>
                                        </p:cTn>
                                        <p:tgtEl>
                                          <p:spTgt spid="137238"/>
                                        </p:tgtEl>
                                        <p:attrNameLst>
                                          <p:attrName>style.visibility</p:attrName>
                                        </p:attrNameLst>
                                      </p:cBhvr>
                                      <p:to>
                                        <p:strVal val="hidden"/>
                                      </p:to>
                                    </p:set>
                                  </p:childTnLst>
                                </p:cTn>
                              </p:par>
                              <p:par>
                                <p:cTn id="209" presetID="22" presetClass="exit" presetSubtype="2" fill="hold" grpId="1" nodeType="withEffect">
                                  <p:stCondLst>
                                    <p:cond delay="0"/>
                                  </p:stCondLst>
                                  <p:childTnLst>
                                    <p:animEffect transition="out" filter="wipe(right)">
                                      <p:cBhvr>
                                        <p:cTn id="210" dur="1000"/>
                                        <p:tgtEl>
                                          <p:spTgt spid="137237"/>
                                        </p:tgtEl>
                                      </p:cBhvr>
                                    </p:animEffect>
                                    <p:set>
                                      <p:cBhvr>
                                        <p:cTn id="211" dur="1" fill="hold">
                                          <p:stCondLst>
                                            <p:cond delay="999"/>
                                          </p:stCondLst>
                                        </p:cTn>
                                        <p:tgtEl>
                                          <p:spTgt spid="137237"/>
                                        </p:tgtEl>
                                        <p:attrNameLst>
                                          <p:attrName>style.visibility</p:attrName>
                                        </p:attrNameLst>
                                      </p:cBhvr>
                                      <p:to>
                                        <p:strVal val="hidden"/>
                                      </p:to>
                                    </p:set>
                                  </p:childTnLst>
                                </p:cTn>
                              </p:par>
                              <p:par>
                                <p:cTn id="212" presetID="22" presetClass="exit" presetSubtype="2" fill="hold" grpId="1" nodeType="withEffect">
                                  <p:stCondLst>
                                    <p:cond delay="0"/>
                                  </p:stCondLst>
                                  <p:childTnLst>
                                    <p:animEffect transition="out" filter="wipe(right)">
                                      <p:cBhvr>
                                        <p:cTn id="213" dur="1000"/>
                                        <p:tgtEl>
                                          <p:spTgt spid="137239"/>
                                        </p:tgtEl>
                                      </p:cBhvr>
                                    </p:animEffect>
                                    <p:set>
                                      <p:cBhvr>
                                        <p:cTn id="214" dur="1" fill="hold">
                                          <p:stCondLst>
                                            <p:cond delay="999"/>
                                          </p:stCondLst>
                                        </p:cTn>
                                        <p:tgtEl>
                                          <p:spTgt spid="137239"/>
                                        </p:tgtEl>
                                        <p:attrNameLst>
                                          <p:attrName>style.visibility</p:attrName>
                                        </p:attrNameLst>
                                      </p:cBhvr>
                                      <p:to>
                                        <p:strVal val="hidden"/>
                                      </p:to>
                                    </p:set>
                                  </p:childTnLst>
                                </p:cTn>
                              </p:par>
                              <p:par>
                                <p:cTn id="215" presetID="22" presetClass="exit" presetSubtype="2" fill="hold" grpId="1" nodeType="withEffect">
                                  <p:stCondLst>
                                    <p:cond delay="0"/>
                                  </p:stCondLst>
                                  <p:childTnLst>
                                    <p:animEffect transition="out" filter="wipe(right)">
                                      <p:cBhvr>
                                        <p:cTn id="216" dur="1000"/>
                                        <p:tgtEl>
                                          <p:spTgt spid="137245"/>
                                        </p:tgtEl>
                                      </p:cBhvr>
                                    </p:animEffect>
                                    <p:set>
                                      <p:cBhvr>
                                        <p:cTn id="217" dur="1" fill="hold">
                                          <p:stCondLst>
                                            <p:cond delay="999"/>
                                          </p:stCondLst>
                                        </p:cTn>
                                        <p:tgtEl>
                                          <p:spTgt spid="137245"/>
                                        </p:tgtEl>
                                        <p:attrNameLst>
                                          <p:attrName>style.visibility</p:attrName>
                                        </p:attrNameLst>
                                      </p:cBhvr>
                                      <p:to>
                                        <p:strVal val="hidden"/>
                                      </p:to>
                                    </p:set>
                                  </p:childTnLst>
                                </p:cTn>
                              </p:par>
                              <p:par>
                                <p:cTn id="218" presetID="22" presetClass="exit" presetSubtype="2" fill="hold" grpId="1" nodeType="withEffect">
                                  <p:stCondLst>
                                    <p:cond delay="0"/>
                                  </p:stCondLst>
                                  <p:childTnLst>
                                    <p:animEffect transition="out" filter="wipe(right)">
                                      <p:cBhvr>
                                        <p:cTn id="219" dur="1000"/>
                                        <p:tgtEl>
                                          <p:spTgt spid="137246"/>
                                        </p:tgtEl>
                                      </p:cBhvr>
                                    </p:animEffect>
                                    <p:set>
                                      <p:cBhvr>
                                        <p:cTn id="220" dur="1" fill="hold">
                                          <p:stCondLst>
                                            <p:cond delay="999"/>
                                          </p:stCondLst>
                                        </p:cTn>
                                        <p:tgtEl>
                                          <p:spTgt spid="137246"/>
                                        </p:tgtEl>
                                        <p:attrNameLst>
                                          <p:attrName>style.visibility</p:attrName>
                                        </p:attrNameLst>
                                      </p:cBhvr>
                                      <p:to>
                                        <p:strVal val="hidden"/>
                                      </p:to>
                                    </p:set>
                                  </p:childTnLst>
                                </p:cTn>
                              </p:par>
                              <p:par>
                                <p:cTn id="221" presetID="22" presetClass="exit" presetSubtype="2" fill="hold" grpId="1" nodeType="withEffect">
                                  <p:stCondLst>
                                    <p:cond delay="0"/>
                                  </p:stCondLst>
                                  <p:childTnLst>
                                    <p:animEffect transition="out" filter="wipe(right)">
                                      <p:cBhvr>
                                        <p:cTn id="222" dur="1000"/>
                                        <p:tgtEl>
                                          <p:spTgt spid="137249"/>
                                        </p:tgtEl>
                                      </p:cBhvr>
                                    </p:animEffect>
                                    <p:set>
                                      <p:cBhvr>
                                        <p:cTn id="223" dur="1" fill="hold">
                                          <p:stCondLst>
                                            <p:cond delay="999"/>
                                          </p:stCondLst>
                                        </p:cTn>
                                        <p:tgtEl>
                                          <p:spTgt spid="137249"/>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22" presetClass="exit" presetSubtype="2" fill="hold" grpId="1" nodeType="clickEffect">
                                  <p:stCondLst>
                                    <p:cond delay="0"/>
                                  </p:stCondLst>
                                  <p:childTnLst>
                                    <p:animEffect transition="out" filter="wipe(right)">
                                      <p:cBhvr>
                                        <p:cTn id="227" dur="500"/>
                                        <p:tgtEl>
                                          <p:spTgt spid="137225"/>
                                        </p:tgtEl>
                                      </p:cBhvr>
                                    </p:animEffect>
                                    <p:set>
                                      <p:cBhvr>
                                        <p:cTn id="228" dur="1" fill="hold">
                                          <p:stCondLst>
                                            <p:cond delay="499"/>
                                          </p:stCondLst>
                                        </p:cTn>
                                        <p:tgtEl>
                                          <p:spTgt spid="137225"/>
                                        </p:tgtEl>
                                        <p:attrNameLst>
                                          <p:attrName>style.visibility</p:attrName>
                                        </p:attrNameLst>
                                      </p:cBhvr>
                                      <p:to>
                                        <p:strVal val="hidden"/>
                                      </p:to>
                                    </p:set>
                                  </p:childTnLst>
                                </p:cTn>
                              </p:par>
                              <p:par>
                                <p:cTn id="229" presetID="22" presetClass="exit" presetSubtype="2" fill="hold" grpId="1" nodeType="withEffect">
                                  <p:stCondLst>
                                    <p:cond delay="0"/>
                                  </p:stCondLst>
                                  <p:childTnLst>
                                    <p:animEffect transition="out" filter="wipe(right)">
                                      <p:cBhvr>
                                        <p:cTn id="230" dur="1000"/>
                                        <p:tgtEl>
                                          <p:spTgt spid="137228"/>
                                        </p:tgtEl>
                                      </p:cBhvr>
                                    </p:animEffect>
                                    <p:set>
                                      <p:cBhvr>
                                        <p:cTn id="231" dur="1" fill="hold">
                                          <p:stCondLst>
                                            <p:cond delay="999"/>
                                          </p:stCondLst>
                                        </p:cTn>
                                        <p:tgtEl>
                                          <p:spTgt spid="137228"/>
                                        </p:tgtEl>
                                        <p:attrNameLst>
                                          <p:attrName>style.visibility</p:attrName>
                                        </p:attrNameLst>
                                      </p:cBhvr>
                                      <p:to>
                                        <p:strVal val="hidden"/>
                                      </p:to>
                                    </p:set>
                                  </p:childTnLst>
                                </p:cTn>
                              </p:par>
                              <p:par>
                                <p:cTn id="232" presetID="22" presetClass="exit" presetSubtype="2" fill="hold" grpId="1" nodeType="withEffect">
                                  <p:stCondLst>
                                    <p:cond delay="0"/>
                                  </p:stCondLst>
                                  <p:childTnLst>
                                    <p:animEffect transition="out" filter="wipe(right)">
                                      <p:cBhvr>
                                        <p:cTn id="233" dur="1000"/>
                                        <p:tgtEl>
                                          <p:spTgt spid="137240"/>
                                        </p:tgtEl>
                                      </p:cBhvr>
                                    </p:animEffect>
                                    <p:set>
                                      <p:cBhvr>
                                        <p:cTn id="234" dur="1" fill="hold">
                                          <p:stCondLst>
                                            <p:cond delay="999"/>
                                          </p:stCondLst>
                                        </p:cTn>
                                        <p:tgtEl>
                                          <p:spTgt spid="137240"/>
                                        </p:tgtEl>
                                        <p:attrNameLst>
                                          <p:attrName>style.visibility</p:attrName>
                                        </p:attrNameLst>
                                      </p:cBhvr>
                                      <p:to>
                                        <p:strVal val="hidden"/>
                                      </p:to>
                                    </p:set>
                                  </p:childTnLst>
                                </p:cTn>
                              </p:par>
                              <p:par>
                                <p:cTn id="235" presetID="22" presetClass="exit" presetSubtype="2" fill="hold" grpId="1" nodeType="withEffect">
                                  <p:stCondLst>
                                    <p:cond delay="0"/>
                                  </p:stCondLst>
                                  <p:childTnLst>
                                    <p:animEffect transition="out" filter="wipe(right)">
                                      <p:cBhvr>
                                        <p:cTn id="236" dur="1000"/>
                                        <p:tgtEl>
                                          <p:spTgt spid="137255"/>
                                        </p:tgtEl>
                                      </p:cBhvr>
                                    </p:animEffect>
                                    <p:set>
                                      <p:cBhvr>
                                        <p:cTn id="237" dur="1" fill="hold">
                                          <p:stCondLst>
                                            <p:cond delay="999"/>
                                          </p:stCondLst>
                                        </p:cTn>
                                        <p:tgtEl>
                                          <p:spTgt spid="137255"/>
                                        </p:tgtEl>
                                        <p:attrNameLst>
                                          <p:attrName>style.visibility</p:attrName>
                                        </p:attrNameLst>
                                      </p:cBhvr>
                                      <p:to>
                                        <p:strVal val="hidden"/>
                                      </p:to>
                                    </p:set>
                                  </p:childTnLst>
                                </p:cTn>
                              </p:par>
                              <p:par>
                                <p:cTn id="238" presetID="22" presetClass="exit" presetSubtype="2" fill="hold" grpId="1" nodeType="withEffect">
                                  <p:stCondLst>
                                    <p:cond delay="0"/>
                                  </p:stCondLst>
                                  <p:childTnLst>
                                    <p:animEffect transition="out" filter="wipe(right)">
                                      <p:cBhvr>
                                        <p:cTn id="239" dur="1000"/>
                                        <p:tgtEl>
                                          <p:spTgt spid="137234"/>
                                        </p:tgtEl>
                                      </p:cBhvr>
                                    </p:animEffect>
                                    <p:set>
                                      <p:cBhvr>
                                        <p:cTn id="240" dur="1" fill="hold">
                                          <p:stCondLst>
                                            <p:cond delay="999"/>
                                          </p:stCondLst>
                                        </p:cTn>
                                        <p:tgtEl>
                                          <p:spTgt spid="137234"/>
                                        </p:tgtEl>
                                        <p:attrNameLst>
                                          <p:attrName>style.visibility</p:attrName>
                                        </p:attrNameLst>
                                      </p:cBhvr>
                                      <p:to>
                                        <p:strVal val="hidden"/>
                                      </p:to>
                                    </p:set>
                                  </p:childTnLst>
                                </p:cTn>
                              </p:par>
                              <p:par>
                                <p:cTn id="241" presetID="22" presetClass="exit" presetSubtype="2" fill="hold" grpId="1" nodeType="withEffect">
                                  <p:stCondLst>
                                    <p:cond delay="0"/>
                                  </p:stCondLst>
                                  <p:childTnLst>
                                    <p:animEffect transition="out" filter="wipe(right)">
                                      <p:cBhvr>
                                        <p:cTn id="242" dur="1000"/>
                                        <p:tgtEl>
                                          <p:spTgt spid="137232"/>
                                        </p:tgtEl>
                                      </p:cBhvr>
                                    </p:animEffect>
                                    <p:set>
                                      <p:cBhvr>
                                        <p:cTn id="243" dur="1" fill="hold">
                                          <p:stCondLst>
                                            <p:cond delay="999"/>
                                          </p:stCondLst>
                                        </p:cTn>
                                        <p:tgtEl>
                                          <p:spTgt spid="137232"/>
                                        </p:tgtEl>
                                        <p:attrNameLst>
                                          <p:attrName>style.visibility</p:attrName>
                                        </p:attrNameLst>
                                      </p:cBhvr>
                                      <p:to>
                                        <p:strVal val="hidden"/>
                                      </p:to>
                                    </p:set>
                                  </p:childTnLst>
                                </p:cTn>
                              </p:par>
                              <p:par>
                                <p:cTn id="244" presetID="22" presetClass="exit" presetSubtype="2" fill="hold" grpId="1" nodeType="withEffect">
                                  <p:stCondLst>
                                    <p:cond delay="0"/>
                                  </p:stCondLst>
                                  <p:childTnLst>
                                    <p:animEffect transition="out" filter="wipe(right)">
                                      <p:cBhvr>
                                        <p:cTn id="245" dur="1000"/>
                                        <p:tgtEl>
                                          <p:spTgt spid="137241"/>
                                        </p:tgtEl>
                                      </p:cBhvr>
                                    </p:animEffect>
                                    <p:set>
                                      <p:cBhvr>
                                        <p:cTn id="246" dur="1" fill="hold">
                                          <p:stCondLst>
                                            <p:cond delay="999"/>
                                          </p:stCondLst>
                                        </p:cTn>
                                        <p:tgtEl>
                                          <p:spTgt spid="137241"/>
                                        </p:tgtEl>
                                        <p:attrNameLst>
                                          <p:attrName>style.visibility</p:attrName>
                                        </p:attrNameLst>
                                      </p:cBhvr>
                                      <p:to>
                                        <p:strVal val="hidden"/>
                                      </p:to>
                                    </p:set>
                                  </p:childTnLst>
                                </p:cTn>
                              </p:par>
                              <p:par>
                                <p:cTn id="247" presetID="22" presetClass="exit" presetSubtype="2" fill="hold" grpId="1" nodeType="withEffect">
                                  <p:stCondLst>
                                    <p:cond delay="0"/>
                                  </p:stCondLst>
                                  <p:childTnLst>
                                    <p:animEffect transition="out" filter="wipe(right)">
                                      <p:cBhvr>
                                        <p:cTn id="248" dur="1000"/>
                                        <p:tgtEl>
                                          <p:spTgt spid="137256"/>
                                        </p:tgtEl>
                                      </p:cBhvr>
                                    </p:animEffect>
                                    <p:set>
                                      <p:cBhvr>
                                        <p:cTn id="249" dur="1" fill="hold">
                                          <p:stCondLst>
                                            <p:cond delay="999"/>
                                          </p:stCondLst>
                                        </p:cTn>
                                        <p:tgtEl>
                                          <p:spTgt spid="137256"/>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22" presetClass="exit" presetSubtype="2" fill="hold" grpId="1" nodeType="clickEffect">
                                  <p:stCondLst>
                                    <p:cond delay="0"/>
                                  </p:stCondLst>
                                  <p:childTnLst>
                                    <p:animEffect transition="out" filter="wipe(right)">
                                      <p:cBhvr>
                                        <p:cTn id="253" dur="1000"/>
                                        <p:tgtEl>
                                          <p:spTgt spid="137236"/>
                                        </p:tgtEl>
                                      </p:cBhvr>
                                    </p:animEffect>
                                    <p:set>
                                      <p:cBhvr>
                                        <p:cTn id="254" dur="1" fill="hold">
                                          <p:stCondLst>
                                            <p:cond delay="999"/>
                                          </p:stCondLst>
                                        </p:cTn>
                                        <p:tgtEl>
                                          <p:spTgt spid="137236"/>
                                        </p:tgtEl>
                                        <p:attrNameLst>
                                          <p:attrName>style.visibility</p:attrName>
                                        </p:attrNameLst>
                                      </p:cBhvr>
                                      <p:to>
                                        <p:strVal val="hidden"/>
                                      </p:to>
                                    </p:set>
                                  </p:childTnLst>
                                </p:cTn>
                              </p:par>
                              <p:par>
                                <p:cTn id="255" presetID="22" presetClass="exit" presetSubtype="2" fill="hold" grpId="1" nodeType="withEffect">
                                  <p:stCondLst>
                                    <p:cond delay="0"/>
                                  </p:stCondLst>
                                  <p:childTnLst>
                                    <p:animEffect transition="out" filter="wipe(right)">
                                      <p:cBhvr>
                                        <p:cTn id="256" dur="1000"/>
                                        <p:tgtEl>
                                          <p:spTgt spid="137242"/>
                                        </p:tgtEl>
                                      </p:cBhvr>
                                    </p:animEffect>
                                    <p:set>
                                      <p:cBhvr>
                                        <p:cTn id="257" dur="1" fill="hold">
                                          <p:stCondLst>
                                            <p:cond delay="999"/>
                                          </p:stCondLst>
                                        </p:cTn>
                                        <p:tgtEl>
                                          <p:spTgt spid="137242"/>
                                        </p:tgtEl>
                                        <p:attrNameLst>
                                          <p:attrName>style.visibility</p:attrName>
                                        </p:attrNameLst>
                                      </p:cBhvr>
                                      <p:to>
                                        <p:strVal val="hidden"/>
                                      </p:to>
                                    </p:set>
                                  </p:childTnLst>
                                </p:cTn>
                              </p:par>
                              <p:par>
                                <p:cTn id="258" presetID="22" presetClass="exit" presetSubtype="2" fill="hold" grpId="1" nodeType="withEffect">
                                  <p:stCondLst>
                                    <p:cond delay="0"/>
                                  </p:stCondLst>
                                  <p:childTnLst>
                                    <p:animEffect transition="out" filter="wipe(right)">
                                      <p:cBhvr>
                                        <p:cTn id="259" dur="1000"/>
                                        <p:tgtEl>
                                          <p:spTgt spid="137243"/>
                                        </p:tgtEl>
                                      </p:cBhvr>
                                    </p:animEffect>
                                    <p:set>
                                      <p:cBhvr>
                                        <p:cTn id="260" dur="1" fill="hold">
                                          <p:stCondLst>
                                            <p:cond delay="999"/>
                                          </p:stCondLst>
                                        </p:cTn>
                                        <p:tgtEl>
                                          <p:spTgt spid="137243"/>
                                        </p:tgtEl>
                                        <p:attrNameLst>
                                          <p:attrName>style.visibility</p:attrName>
                                        </p:attrNameLst>
                                      </p:cBhvr>
                                      <p:to>
                                        <p:strVal val="hidden"/>
                                      </p:to>
                                    </p:set>
                                  </p:childTnLst>
                                </p:cTn>
                              </p:par>
                              <p:par>
                                <p:cTn id="261" presetID="22" presetClass="exit" presetSubtype="2" fill="hold" grpId="1" nodeType="withEffect">
                                  <p:stCondLst>
                                    <p:cond delay="0"/>
                                  </p:stCondLst>
                                  <p:childTnLst>
                                    <p:animEffect transition="out" filter="wipe(right)">
                                      <p:cBhvr>
                                        <p:cTn id="262" dur="1000"/>
                                        <p:tgtEl>
                                          <p:spTgt spid="137244"/>
                                        </p:tgtEl>
                                      </p:cBhvr>
                                    </p:animEffect>
                                    <p:set>
                                      <p:cBhvr>
                                        <p:cTn id="263" dur="1" fill="hold">
                                          <p:stCondLst>
                                            <p:cond delay="999"/>
                                          </p:stCondLst>
                                        </p:cTn>
                                        <p:tgtEl>
                                          <p:spTgt spid="137244"/>
                                        </p:tgtEl>
                                        <p:attrNameLst>
                                          <p:attrName>style.visibility</p:attrName>
                                        </p:attrNameLst>
                                      </p:cBhvr>
                                      <p:to>
                                        <p:strVal val="hidden"/>
                                      </p:to>
                                    </p:set>
                                  </p:childTnLst>
                                </p:cTn>
                              </p:par>
                              <p:par>
                                <p:cTn id="264" presetID="22" presetClass="exit" presetSubtype="2" fill="hold" grpId="1" nodeType="withEffect">
                                  <p:stCondLst>
                                    <p:cond delay="0"/>
                                  </p:stCondLst>
                                  <p:childTnLst>
                                    <p:animEffect transition="out" filter="wipe(right)">
                                      <p:cBhvr>
                                        <p:cTn id="265" dur="1000"/>
                                        <p:tgtEl>
                                          <p:spTgt spid="137247"/>
                                        </p:tgtEl>
                                      </p:cBhvr>
                                    </p:animEffect>
                                    <p:set>
                                      <p:cBhvr>
                                        <p:cTn id="266" dur="1" fill="hold">
                                          <p:stCondLst>
                                            <p:cond delay="999"/>
                                          </p:stCondLst>
                                        </p:cTn>
                                        <p:tgtEl>
                                          <p:spTgt spid="1372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7" restart="whenNotActive" fill="hold" evtFilter="cancelBubble" nodeType="interactiveSeq">
                <p:stCondLst>
                  <p:cond evt="onClick" delay="0">
                    <p:tgtEl>
                      <p:spTgt spid="137254"/>
                    </p:tgtEl>
                  </p:cond>
                </p:stCondLst>
                <p:endSync evt="end" delay="0">
                  <p:rtn val="all"/>
                </p:endSync>
                <p:childTnLst>
                  <p:par>
                    <p:cTn id="268" fill="hold" nodeType="clickPar">
                      <p:stCondLst>
                        <p:cond delay="0"/>
                      </p:stCondLst>
                      <p:childTnLst>
                        <p:par>
                          <p:cTn id="269" fill="hold" nodeType="withGroup">
                            <p:stCondLst>
                              <p:cond delay="0"/>
                            </p:stCondLst>
                            <p:childTnLst>
                              <p:par>
                                <p:cTn id="270" presetID="1" presetClass="mediacall" presetSubtype="0" fill="hold" nodeType="clickEffect">
                                  <p:stCondLst>
                                    <p:cond delay="0"/>
                                  </p:stCondLst>
                                  <p:childTnLst>
                                    <p:cmd type="call" cmd="playFrom(0.0)">
                                      <p:cBhvr>
                                        <p:cTn id="271" dur="7522" fill="hold"/>
                                        <p:tgtEl>
                                          <p:spTgt spid="137254"/>
                                        </p:tgtEl>
                                      </p:cBhvr>
                                    </p:cmd>
                                  </p:childTnLst>
                                </p:cTn>
                              </p:par>
                            </p:childTnLst>
                          </p:cTn>
                        </p:par>
                      </p:childTnLst>
                    </p:cTn>
                  </p:par>
                </p:childTnLst>
              </p:cTn>
              <p:nextCondLst>
                <p:cond evt="onClick" delay="0">
                  <p:tgtEl>
                    <p:spTgt spid="137254"/>
                  </p:tgtEl>
                </p:cond>
              </p:nextCondLst>
            </p:seq>
            <p:audio>
              <p:cMediaNode>
                <p:cTn id="272" fill="hold" display="0">
                  <p:stCondLst>
                    <p:cond delay="indefinite"/>
                  </p:stCondLst>
                  <p:endCondLst>
                    <p:cond evt="onNext" delay="0">
                      <p:tgtEl>
                        <p:sldTgt/>
                      </p:tgtEl>
                    </p:cond>
                    <p:cond evt="onPrev" delay="0">
                      <p:tgtEl>
                        <p:sldTgt/>
                      </p:tgtEl>
                    </p:cond>
                    <p:cond evt="onStopAudio" delay="0">
                      <p:tgtEl>
                        <p:sldTgt/>
                      </p:tgtEl>
                    </p:cond>
                  </p:endCondLst>
                </p:cTn>
                <p:tgtEl>
                  <p:spTgt spid="137254"/>
                </p:tgtEl>
              </p:cMediaNode>
            </p:audio>
            <p:seq concurrent="1" nextAc="seek">
              <p:cTn id="273" restart="whenNotActive" fill="hold" evtFilter="cancelBubble" nodeType="interactiveSeq">
                <p:stCondLst>
                  <p:cond evt="onClick" delay="0">
                    <p:tgtEl>
                      <p:spTgt spid="2"/>
                    </p:tgtEl>
                  </p:cond>
                </p:stCondLst>
                <p:endSync evt="end" delay="0">
                  <p:rtn val="all"/>
                </p:endSync>
                <p:childTnLst>
                  <p:par>
                    <p:cTn id="274" fill="hold">
                      <p:stCondLst>
                        <p:cond delay="0"/>
                      </p:stCondLst>
                      <p:childTnLst>
                        <p:par>
                          <p:cTn id="275" fill="hold">
                            <p:stCondLst>
                              <p:cond delay="0"/>
                            </p:stCondLst>
                            <p:childTnLst>
                              <p:par>
                                <p:cTn id="276" presetID="1" presetClass="mediacall" presetSubtype="0" fill="hold" nodeType="clickEffect">
                                  <p:stCondLst>
                                    <p:cond delay="0"/>
                                  </p:stCondLst>
                                  <p:childTnLst>
                                    <p:cmd type="call" cmd="playFrom(0.0)">
                                      <p:cBhvr>
                                        <p:cTn id="277" dur="7521" fill="hold"/>
                                        <p:tgtEl>
                                          <p:spTgt spid="2"/>
                                        </p:tgtEl>
                                      </p:cBhvr>
                                    </p:cmd>
                                  </p:childTnLst>
                                </p:cTn>
                              </p:par>
                            </p:childTnLst>
                          </p:cTn>
                        </p:par>
                      </p:childTnLst>
                    </p:cTn>
                  </p:par>
                </p:childTnLst>
              </p:cTn>
              <p:nextCondLst>
                <p:cond evt="onClick" delay="0">
                  <p:tgtEl>
                    <p:spTgt spid="2"/>
                  </p:tgtEl>
                </p:cond>
              </p:nextCondLst>
            </p:seq>
            <p:audio>
              <p:cMediaNode vol="66038" showWhenStopped="0">
                <p:cTn id="278" fill="hold" display="0">
                  <p:stCondLst>
                    <p:cond delay="indefinite"/>
                  </p:stCondLst>
                  <p:endCondLst>
                    <p:cond evt="onStopAudio" delay="0">
                      <p:tgtEl>
                        <p:sldTgt/>
                      </p:tgtEl>
                    </p:cond>
                  </p:endCondLst>
                </p:cTn>
                <p:tgtEl>
                  <p:spTgt spid="2"/>
                </p:tgtEl>
              </p:cMediaNode>
            </p:audio>
          </p:childTnLst>
        </p:cTn>
      </p:par>
    </p:tnLst>
    <p:bldLst>
      <p:bldP spid="137225" grpId="0"/>
      <p:bldP spid="137225" grpId="1"/>
      <p:bldP spid="137226" grpId="0"/>
      <p:bldP spid="137226" grpId="1"/>
      <p:bldP spid="137227" grpId="0"/>
      <p:bldP spid="137227" grpId="1"/>
      <p:bldP spid="137228" grpId="0"/>
      <p:bldP spid="137228" grpId="1"/>
      <p:bldP spid="137229" grpId="0"/>
      <p:bldP spid="137229" grpId="1"/>
      <p:bldP spid="137230" grpId="0"/>
      <p:bldP spid="137230" grpId="1"/>
      <p:bldP spid="137231" grpId="0"/>
      <p:bldP spid="137231" grpId="1"/>
      <p:bldP spid="137232" grpId="0"/>
      <p:bldP spid="137232" grpId="1"/>
      <p:bldP spid="137233" grpId="0"/>
      <p:bldP spid="137233" grpId="1"/>
      <p:bldP spid="137234" grpId="0"/>
      <p:bldP spid="137234" grpId="1"/>
      <p:bldP spid="137235" grpId="0"/>
      <p:bldP spid="137235" grpId="1"/>
      <p:bldP spid="137236" grpId="0"/>
      <p:bldP spid="137236" grpId="1"/>
      <p:bldP spid="137237" grpId="0"/>
      <p:bldP spid="137237" grpId="1"/>
      <p:bldP spid="137238" grpId="0"/>
      <p:bldP spid="137238" grpId="1"/>
      <p:bldP spid="137239" grpId="0"/>
      <p:bldP spid="137239" grpId="1"/>
      <p:bldP spid="137240" grpId="0"/>
      <p:bldP spid="137240" grpId="1"/>
      <p:bldP spid="137241" grpId="0"/>
      <p:bldP spid="137241" grpId="1"/>
      <p:bldP spid="137242" grpId="0"/>
      <p:bldP spid="137242" grpId="1"/>
      <p:bldP spid="137243" grpId="0"/>
      <p:bldP spid="137243" grpId="1"/>
      <p:bldP spid="137244" grpId="0"/>
      <p:bldP spid="137244" grpId="1"/>
      <p:bldP spid="137245" grpId="0"/>
      <p:bldP spid="137245" grpId="1"/>
      <p:bldP spid="137246" grpId="0"/>
      <p:bldP spid="137246" grpId="1"/>
      <p:bldP spid="137247" grpId="0"/>
      <p:bldP spid="137247" grpId="1"/>
      <p:bldP spid="137249" grpId="0"/>
      <p:bldP spid="137249" grpId="1"/>
      <p:bldP spid="137252" grpId="0" animBg="1"/>
      <p:bldP spid="137252" grpId="1" animBg="1"/>
      <p:bldP spid="137255" grpId="0"/>
      <p:bldP spid="137255" grpId="1"/>
      <p:bldP spid="137256" grpId="0"/>
      <p:bldP spid="137256" grpId="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6434" name="Picture 2" descr="Falling_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1625600" cy="1435100"/>
          </a:xfrm>
          <a:prstGeom prst="rect">
            <a:avLst/>
          </a:prstGeom>
          <a:noFill/>
          <a:extLst>
            <a:ext uri="{909E8E84-426E-40dd-AFC4-6F175D3DCCD1}">
              <a14:hiddenFill xmlns="" xmlns:a14="http://schemas.microsoft.com/office/drawing/2010/main">
                <a:solidFill>
                  <a:srgbClr val="FFFFFF"/>
                </a:solidFill>
              </a14:hiddenFill>
            </a:ext>
          </a:extLst>
        </p:spPr>
      </p:pic>
      <p:sp>
        <p:nvSpPr>
          <p:cNvPr id="146435" name="Text Box 3"/>
          <p:cNvSpPr txBox="1">
            <a:spLocks noChangeArrowheads="1"/>
          </p:cNvSpPr>
          <p:nvPr/>
        </p:nvSpPr>
        <p:spPr bwMode="auto">
          <a:xfrm>
            <a:off x="718429" y="334963"/>
            <a:ext cx="879761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r>
              <a:rPr lang="en-AU" sz="3600" dirty="0">
                <a:solidFill>
                  <a:srgbClr val="A6A6A6"/>
                </a:solidFill>
                <a:effectLst>
                  <a:innerShdw blurRad="63500" dist="50800" dir="13500000">
                    <a:prstClr val="black">
                      <a:alpha val="50000"/>
                    </a:prstClr>
                  </a:innerShdw>
                </a:effectLst>
                <a:latin typeface="Arial"/>
                <a:cs typeface="Arial"/>
              </a:rPr>
              <a:t>Common pitfalls with Assertive </a:t>
            </a:r>
            <a:r>
              <a:rPr lang="en-AU" sz="3600" dirty="0" smtClean="0">
                <a:solidFill>
                  <a:srgbClr val="A6A6A6"/>
                </a:solidFill>
                <a:effectLst>
                  <a:innerShdw blurRad="63500" dist="50800" dir="13500000">
                    <a:prstClr val="black">
                      <a:alpha val="50000"/>
                    </a:prstClr>
                  </a:innerShdw>
                </a:effectLst>
                <a:latin typeface="Arial"/>
                <a:cs typeface="Arial"/>
              </a:rPr>
              <a:t>Discipline</a:t>
            </a:r>
            <a:endParaRPr lang="en-AU" sz="3600" dirty="0">
              <a:solidFill>
                <a:srgbClr val="A6A6A6"/>
              </a:solidFill>
              <a:effectLst>
                <a:innerShdw blurRad="63500" dist="50800" dir="13500000">
                  <a:prstClr val="black">
                    <a:alpha val="50000"/>
                  </a:prstClr>
                </a:innerShdw>
              </a:effectLst>
              <a:latin typeface="Arial"/>
              <a:cs typeface="Arial"/>
            </a:endParaRPr>
          </a:p>
        </p:txBody>
      </p:sp>
      <p:sp>
        <p:nvSpPr>
          <p:cNvPr id="146436" name="Text Box 4"/>
          <p:cNvSpPr txBox="1">
            <a:spLocks noChangeArrowheads="1"/>
          </p:cNvSpPr>
          <p:nvPr/>
        </p:nvSpPr>
        <p:spPr bwMode="auto">
          <a:xfrm>
            <a:off x="1219200" y="2209800"/>
            <a:ext cx="7391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400" dirty="0">
                <a:latin typeface="Arial"/>
                <a:cs typeface="Arial"/>
              </a:rPr>
              <a:t>Ticks are delivered as punishment/consequences not cues/signals</a:t>
            </a:r>
            <a:endParaRPr lang="en-AU" dirty="0">
              <a:latin typeface="Arial"/>
              <a:cs typeface="Arial"/>
            </a:endParaRPr>
          </a:p>
        </p:txBody>
      </p:sp>
      <p:sp>
        <p:nvSpPr>
          <p:cNvPr id="146437" name="Text Box 5"/>
          <p:cNvSpPr txBox="1">
            <a:spLocks noChangeArrowheads="1"/>
          </p:cNvSpPr>
          <p:nvPr/>
        </p:nvSpPr>
        <p:spPr bwMode="auto">
          <a:xfrm>
            <a:off x="1219200" y="4343400"/>
            <a:ext cx="7391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400" dirty="0">
                <a:latin typeface="Arial"/>
                <a:cs typeface="Arial"/>
              </a:rPr>
              <a:t>Positive comments to compliant students are not used enough or they are insincere</a:t>
            </a:r>
            <a:endParaRPr lang="en-AU" dirty="0">
              <a:latin typeface="Arial"/>
              <a:cs typeface="Arial"/>
            </a:endParaRPr>
          </a:p>
        </p:txBody>
      </p:sp>
      <p:sp>
        <p:nvSpPr>
          <p:cNvPr id="146438" name="Text Box 6"/>
          <p:cNvSpPr txBox="1">
            <a:spLocks noChangeArrowheads="1"/>
          </p:cNvSpPr>
          <p:nvPr/>
        </p:nvSpPr>
        <p:spPr bwMode="auto">
          <a:xfrm>
            <a:off x="1219200" y="5562600"/>
            <a:ext cx="7315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400" dirty="0">
                <a:latin typeface="Arial"/>
                <a:cs typeface="Arial"/>
              </a:rPr>
              <a:t>Appropriate positive consequences are not in place</a:t>
            </a:r>
            <a:endParaRPr lang="en-AU" dirty="0">
              <a:latin typeface="Arial"/>
              <a:cs typeface="Arial"/>
            </a:endParaRPr>
          </a:p>
        </p:txBody>
      </p:sp>
      <p:sp>
        <p:nvSpPr>
          <p:cNvPr id="146439" name="Text Box 7"/>
          <p:cNvSpPr txBox="1">
            <a:spLocks noChangeArrowheads="1"/>
          </p:cNvSpPr>
          <p:nvPr/>
        </p:nvSpPr>
        <p:spPr bwMode="auto">
          <a:xfrm>
            <a:off x="1219200" y="3429000"/>
            <a:ext cx="777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sz="2400" dirty="0">
                <a:latin typeface="Arial"/>
                <a:cs typeface="Arial"/>
              </a:rPr>
              <a:t>Ticks are delivered only to certain students in the class</a:t>
            </a:r>
            <a:endParaRPr lang="en-AU" dirty="0">
              <a:latin typeface="Arial"/>
              <a:cs typeface="Arial"/>
            </a:endParaRPr>
          </a:p>
        </p:txBody>
      </p:sp>
      <p:sp>
        <p:nvSpPr>
          <p:cNvPr id="146440" name="AutoShape 8"/>
          <p:cNvSpPr>
            <a:spLocks noChangeArrowheads="1"/>
          </p:cNvSpPr>
          <p:nvPr/>
        </p:nvSpPr>
        <p:spPr bwMode="auto">
          <a:xfrm>
            <a:off x="685800" y="2286000"/>
            <a:ext cx="228600" cy="304800"/>
          </a:xfrm>
          <a:prstGeom prst="downArrow">
            <a:avLst>
              <a:gd name="adj1" fmla="val 50000"/>
              <a:gd name="adj2" fmla="val 33333"/>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46441" name="AutoShape 9"/>
          <p:cNvSpPr>
            <a:spLocks noChangeArrowheads="1"/>
          </p:cNvSpPr>
          <p:nvPr/>
        </p:nvSpPr>
        <p:spPr bwMode="auto">
          <a:xfrm>
            <a:off x="685800" y="3505200"/>
            <a:ext cx="228600" cy="304800"/>
          </a:xfrm>
          <a:prstGeom prst="downArrow">
            <a:avLst>
              <a:gd name="adj1" fmla="val 50000"/>
              <a:gd name="adj2" fmla="val 33333"/>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46442" name="AutoShape 10"/>
          <p:cNvSpPr>
            <a:spLocks noChangeArrowheads="1"/>
          </p:cNvSpPr>
          <p:nvPr/>
        </p:nvSpPr>
        <p:spPr bwMode="auto">
          <a:xfrm>
            <a:off x="685800" y="4495800"/>
            <a:ext cx="228600" cy="304800"/>
          </a:xfrm>
          <a:prstGeom prst="downArrow">
            <a:avLst>
              <a:gd name="adj1" fmla="val 50000"/>
              <a:gd name="adj2" fmla="val 33333"/>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46443" name="AutoShape 11"/>
          <p:cNvSpPr>
            <a:spLocks noChangeArrowheads="1"/>
          </p:cNvSpPr>
          <p:nvPr/>
        </p:nvSpPr>
        <p:spPr bwMode="auto">
          <a:xfrm>
            <a:off x="685800" y="5638800"/>
            <a:ext cx="228600" cy="304800"/>
          </a:xfrm>
          <a:prstGeom prst="downArrow">
            <a:avLst>
              <a:gd name="adj1" fmla="val 50000"/>
              <a:gd name="adj2" fmla="val 33333"/>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46444" name="Text Box 12"/>
          <p:cNvSpPr txBox="1">
            <a:spLocks noChangeArrowheads="1"/>
          </p:cNvSpPr>
          <p:nvPr/>
        </p:nvSpPr>
        <p:spPr bwMode="auto">
          <a:xfrm>
            <a:off x="2267744" y="1600200"/>
            <a:ext cx="6876256"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AU" sz="2000" i="1" dirty="0">
                <a:latin typeface="Arial"/>
                <a:cs typeface="Arial"/>
              </a:rPr>
              <a:t>Students will not stop behaviours and often will be pushed to get more ticks as a challenge or act of revenge</a:t>
            </a:r>
          </a:p>
        </p:txBody>
      </p:sp>
      <p:sp>
        <p:nvSpPr>
          <p:cNvPr id="146445" name="Text Box 13"/>
          <p:cNvSpPr txBox="1">
            <a:spLocks noChangeArrowheads="1"/>
          </p:cNvSpPr>
          <p:nvPr/>
        </p:nvSpPr>
        <p:spPr bwMode="auto">
          <a:xfrm>
            <a:off x="2627784" y="3140968"/>
            <a:ext cx="651621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AU" sz="2000" i="1" dirty="0">
                <a:latin typeface="Arial"/>
                <a:cs typeface="Arial"/>
              </a:rPr>
              <a:t>The list of students will be selective rather than inclusive</a:t>
            </a:r>
          </a:p>
        </p:txBody>
      </p:sp>
      <p:sp>
        <p:nvSpPr>
          <p:cNvPr id="146446" name="Text Box 14"/>
          <p:cNvSpPr txBox="1">
            <a:spLocks noChangeArrowheads="1"/>
          </p:cNvSpPr>
          <p:nvPr/>
        </p:nvSpPr>
        <p:spPr bwMode="auto">
          <a:xfrm>
            <a:off x="4283968" y="4038600"/>
            <a:ext cx="4402832"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AU" sz="2000" i="1" dirty="0">
                <a:latin typeface="Arial"/>
                <a:cs typeface="Arial"/>
              </a:rPr>
              <a:t>No evidence of a ripple effect</a:t>
            </a:r>
          </a:p>
        </p:txBody>
      </p:sp>
      <p:sp>
        <p:nvSpPr>
          <p:cNvPr id="146447" name="Text Box 15"/>
          <p:cNvSpPr txBox="1">
            <a:spLocks noChangeArrowheads="1"/>
          </p:cNvSpPr>
          <p:nvPr/>
        </p:nvSpPr>
        <p:spPr bwMode="auto">
          <a:xfrm>
            <a:off x="4283968" y="5257800"/>
            <a:ext cx="4608512"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AU" sz="2000" i="1" dirty="0">
                <a:latin typeface="Arial"/>
                <a:cs typeface="Arial"/>
              </a:rPr>
              <a:t>Little dilemma for students to change </a:t>
            </a:r>
          </a:p>
        </p:txBody>
      </p:sp>
    </p:spTree>
    <p:extLst>
      <p:ext uri="{BB962C8B-B14F-4D97-AF65-F5344CB8AC3E}">
        <p14:creationId xmlns:p14="http://schemas.microsoft.com/office/powerpoint/2010/main" val="673919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440"/>
                                        </p:tgtEl>
                                        <p:attrNameLst>
                                          <p:attrName>style.visibility</p:attrName>
                                        </p:attrNameLst>
                                      </p:cBhvr>
                                      <p:to>
                                        <p:strVal val="visible"/>
                                      </p:to>
                                    </p:set>
                                    <p:animEffect transition="in" filter="fade">
                                      <p:cBhvr>
                                        <p:cTn id="7" dur="1000"/>
                                        <p:tgtEl>
                                          <p:spTgt spid="1464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436"/>
                                        </p:tgtEl>
                                        <p:attrNameLst>
                                          <p:attrName>style.visibility</p:attrName>
                                        </p:attrNameLst>
                                      </p:cBhvr>
                                      <p:to>
                                        <p:strVal val="visible"/>
                                      </p:to>
                                    </p:set>
                                    <p:animEffect transition="in" filter="fade">
                                      <p:cBhvr>
                                        <p:cTn id="10" dur="1000"/>
                                        <p:tgtEl>
                                          <p:spTgt spid="1464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6444"/>
                                        </p:tgtEl>
                                        <p:attrNameLst>
                                          <p:attrName>style.visibility</p:attrName>
                                        </p:attrNameLst>
                                      </p:cBhvr>
                                      <p:to>
                                        <p:strVal val="visible"/>
                                      </p:to>
                                    </p:set>
                                    <p:animEffect transition="in" filter="fade">
                                      <p:cBhvr>
                                        <p:cTn id="15" dur="1000"/>
                                        <p:tgtEl>
                                          <p:spTgt spid="1464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6441"/>
                                        </p:tgtEl>
                                        <p:attrNameLst>
                                          <p:attrName>style.visibility</p:attrName>
                                        </p:attrNameLst>
                                      </p:cBhvr>
                                      <p:to>
                                        <p:strVal val="visible"/>
                                      </p:to>
                                    </p:set>
                                    <p:animEffect transition="in" filter="fade">
                                      <p:cBhvr>
                                        <p:cTn id="20" dur="1000"/>
                                        <p:tgtEl>
                                          <p:spTgt spid="14644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6439"/>
                                        </p:tgtEl>
                                        <p:attrNameLst>
                                          <p:attrName>style.visibility</p:attrName>
                                        </p:attrNameLst>
                                      </p:cBhvr>
                                      <p:to>
                                        <p:strVal val="visible"/>
                                      </p:to>
                                    </p:set>
                                    <p:animEffect transition="in" filter="fade">
                                      <p:cBhvr>
                                        <p:cTn id="23" dur="1000"/>
                                        <p:tgtEl>
                                          <p:spTgt spid="1464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6445"/>
                                        </p:tgtEl>
                                        <p:attrNameLst>
                                          <p:attrName>style.visibility</p:attrName>
                                        </p:attrNameLst>
                                      </p:cBhvr>
                                      <p:to>
                                        <p:strVal val="visible"/>
                                      </p:to>
                                    </p:set>
                                    <p:animEffect transition="in" filter="fade">
                                      <p:cBhvr>
                                        <p:cTn id="28" dur="1000"/>
                                        <p:tgtEl>
                                          <p:spTgt spid="1464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6442"/>
                                        </p:tgtEl>
                                        <p:attrNameLst>
                                          <p:attrName>style.visibility</p:attrName>
                                        </p:attrNameLst>
                                      </p:cBhvr>
                                      <p:to>
                                        <p:strVal val="visible"/>
                                      </p:to>
                                    </p:set>
                                    <p:animEffect transition="in" filter="fade">
                                      <p:cBhvr>
                                        <p:cTn id="33" dur="1000"/>
                                        <p:tgtEl>
                                          <p:spTgt spid="1464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6437"/>
                                        </p:tgtEl>
                                        <p:attrNameLst>
                                          <p:attrName>style.visibility</p:attrName>
                                        </p:attrNameLst>
                                      </p:cBhvr>
                                      <p:to>
                                        <p:strVal val="visible"/>
                                      </p:to>
                                    </p:set>
                                    <p:animEffect transition="in" filter="fade">
                                      <p:cBhvr>
                                        <p:cTn id="36" dur="1000"/>
                                        <p:tgtEl>
                                          <p:spTgt spid="14643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6446"/>
                                        </p:tgtEl>
                                        <p:attrNameLst>
                                          <p:attrName>style.visibility</p:attrName>
                                        </p:attrNameLst>
                                      </p:cBhvr>
                                      <p:to>
                                        <p:strVal val="visible"/>
                                      </p:to>
                                    </p:set>
                                    <p:animEffect transition="in" filter="fade">
                                      <p:cBhvr>
                                        <p:cTn id="41" dur="1000"/>
                                        <p:tgtEl>
                                          <p:spTgt spid="14644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6443"/>
                                        </p:tgtEl>
                                        <p:attrNameLst>
                                          <p:attrName>style.visibility</p:attrName>
                                        </p:attrNameLst>
                                      </p:cBhvr>
                                      <p:to>
                                        <p:strVal val="visible"/>
                                      </p:to>
                                    </p:set>
                                    <p:animEffect transition="in" filter="fade">
                                      <p:cBhvr>
                                        <p:cTn id="46" dur="1000"/>
                                        <p:tgtEl>
                                          <p:spTgt spid="1464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6438"/>
                                        </p:tgtEl>
                                        <p:attrNameLst>
                                          <p:attrName>style.visibility</p:attrName>
                                        </p:attrNameLst>
                                      </p:cBhvr>
                                      <p:to>
                                        <p:strVal val="visible"/>
                                      </p:to>
                                    </p:set>
                                    <p:animEffect transition="in" filter="fade">
                                      <p:cBhvr>
                                        <p:cTn id="49" dur="1000"/>
                                        <p:tgtEl>
                                          <p:spTgt spid="14643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6447"/>
                                        </p:tgtEl>
                                        <p:attrNameLst>
                                          <p:attrName>style.visibility</p:attrName>
                                        </p:attrNameLst>
                                      </p:cBhvr>
                                      <p:to>
                                        <p:strVal val="visible"/>
                                      </p:to>
                                    </p:set>
                                    <p:animEffect transition="in" filter="fade">
                                      <p:cBhvr>
                                        <p:cTn id="54" dur="1000"/>
                                        <p:tgtEl>
                                          <p:spTgt spid="146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P spid="146437" grpId="0"/>
      <p:bldP spid="146438" grpId="0"/>
      <p:bldP spid="146439" grpId="0"/>
      <p:bldP spid="146440" grpId="0" animBg="1"/>
      <p:bldP spid="146441" grpId="0" animBg="1"/>
      <p:bldP spid="146442" grpId="0" animBg="1"/>
      <p:bldP spid="146443" grpId="0" animBg="1"/>
      <p:bldP spid="146444" grpId="0"/>
      <p:bldP spid="146445" grpId="0"/>
      <p:bldP spid="146446" grpId="0"/>
      <p:bldP spid="14644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p:cNvGrpSpPr/>
          <p:nvPr/>
        </p:nvGrpSpPr>
        <p:grpSpPr>
          <a:xfrm>
            <a:off x="314818" y="310030"/>
            <a:ext cx="2496407" cy="1593675"/>
            <a:chOff x="253083" y="149753"/>
            <a:chExt cx="2496407" cy="1593675"/>
          </a:xfrm>
        </p:grpSpPr>
        <p:pic>
          <p:nvPicPr>
            <p:cNvPr id="4" name="Picture 3"/>
            <p:cNvPicPr>
              <a:picLocks noChangeAspect="1"/>
            </p:cNvPicPr>
            <p:nvPr/>
          </p:nvPicPr>
          <p:blipFill>
            <a:blip r:embed="rId3"/>
            <a:stretch>
              <a:fillRect/>
            </a:stretch>
          </p:blipFill>
          <p:spPr>
            <a:xfrm>
              <a:off x="1379925" y="149753"/>
              <a:ext cx="1369565" cy="1593675"/>
            </a:xfrm>
            <a:prstGeom prst="rect">
              <a:avLst/>
            </a:prstGeom>
          </p:spPr>
        </p:pic>
        <p:pic>
          <p:nvPicPr>
            <p:cNvPr id="5" name="Picture 4"/>
            <p:cNvPicPr>
              <a:picLocks noChangeAspect="1"/>
            </p:cNvPicPr>
            <p:nvPr/>
          </p:nvPicPr>
          <p:blipFill>
            <a:blip r:embed="rId4"/>
            <a:stretch>
              <a:fillRect/>
            </a:stretch>
          </p:blipFill>
          <p:spPr>
            <a:xfrm>
              <a:off x="253083" y="149753"/>
              <a:ext cx="1126841" cy="1593675"/>
            </a:xfrm>
            <a:prstGeom prst="rect">
              <a:avLst/>
            </a:prstGeom>
          </p:spPr>
        </p:pic>
      </p:grpSp>
      <p:pic>
        <p:nvPicPr>
          <p:cNvPr id="6" name="Picture 5" descr="Skinner_pigeon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7519" y="4896696"/>
            <a:ext cx="1987406" cy="1593675"/>
          </a:xfrm>
          <a:prstGeom prst="rect">
            <a:avLst/>
          </a:prstGeom>
        </p:spPr>
      </p:pic>
      <p:sp>
        <p:nvSpPr>
          <p:cNvPr id="7" name="TextBox 6"/>
          <p:cNvSpPr txBox="1"/>
          <p:nvPr/>
        </p:nvSpPr>
        <p:spPr>
          <a:xfrm rot="20617059">
            <a:off x="1106141" y="2985676"/>
            <a:ext cx="7539444" cy="830997"/>
          </a:xfrm>
          <a:prstGeom prst="rect">
            <a:avLst/>
          </a:prstGeom>
          <a:noFill/>
        </p:spPr>
        <p:txBody>
          <a:bodyPr wrap="none" rtlCol="0">
            <a:spAutoFit/>
          </a:bodyPr>
          <a:lstStyle/>
          <a:p>
            <a:r>
              <a:rPr lang="en-US" sz="4800" b="1" dirty="0" smtClean="0">
                <a:effectLst>
                  <a:outerShdw blurRad="50800" dist="38100" algn="l" rotWithShape="0">
                    <a:prstClr val="black">
                      <a:alpha val="40000"/>
                    </a:prstClr>
                  </a:outerShdw>
                </a:effectLst>
              </a:rPr>
              <a:t>Behaviourist approaches</a:t>
            </a:r>
            <a:endParaRPr lang="en-US" sz="4800" b="1" dirty="0">
              <a:effectLst>
                <a:outerShdw blurRad="50800" dist="38100" algn="l" rotWithShape="0">
                  <a:prstClr val="black">
                    <a:alpha val="40000"/>
                  </a:prstClr>
                </a:outerShdw>
              </a:effectLst>
            </a:endParaRPr>
          </a:p>
        </p:txBody>
      </p:sp>
      <p:sp>
        <p:nvSpPr>
          <p:cNvPr id="9" name="TextBox 8"/>
          <p:cNvSpPr txBox="1"/>
          <p:nvPr/>
        </p:nvSpPr>
        <p:spPr>
          <a:xfrm>
            <a:off x="651023" y="2739438"/>
            <a:ext cx="2616674" cy="707886"/>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4000" dirty="0" smtClean="0">
                <a:solidFill>
                  <a:srgbClr val="FFFF00"/>
                </a:solidFill>
                <a:effectLst>
                  <a:innerShdw blurRad="63500" dist="50800" dir="13500000">
                    <a:prstClr val="black">
                      <a:alpha val="50000"/>
                    </a:prstClr>
                  </a:innerShdw>
                </a:effectLst>
                <a:latin typeface="Arial Black"/>
                <a:cs typeface="Arial Black"/>
              </a:rPr>
              <a:t>rewards</a:t>
            </a:r>
            <a:endParaRPr lang="en-US" sz="4000" dirty="0">
              <a:solidFill>
                <a:srgbClr val="FFFF00"/>
              </a:solidFill>
              <a:effectLst>
                <a:innerShdw blurRad="63500" dist="50800" dir="13500000">
                  <a:prstClr val="black">
                    <a:alpha val="50000"/>
                  </a:prstClr>
                </a:innerShdw>
              </a:effectLst>
              <a:latin typeface="Arial Black"/>
              <a:cs typeface="Arial Black"/>
            </a:endParaRPr>
          </a:p>
        </p:txBody>
      </p:sp>
      <p:sp>
        <p:nvSpPr>
          <p:cNvPr id="10" name="TextBox 9"/>
          <p:cNvSpPr txBox="1"/>
          <p:nvPr/>
        </p:nvSpPr>
        <p:spPr>
          <a:xfrm>
            <a:off x="2774567" y="1386596"/>
            <a:ext cx="3347787" cy="646331"/>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3600" dirty="0" smtClean="0">
                <a:solidFill>
                  <a:srgbClr val="00CC00"/>
                </a:solidFill>
                <a:effectLst>
                  <a:innerShdw blurRad="63500" dist="50800" dir="13500000">
                    <a:prstClr val="black">
                      <a:alpha val="50000"/>
                    </a:prstClr>
                  </a:innerShdw>
                </a:effectLst>
                <a:latin typeface="Arial Black"/>
                <a:cs typeface="Arial Black"/>
              </a:rPr>
              <a:t>environment</a:t>
            </a:r>
            <a:endParaRPr lang="en-US" sz="3600" dirty="0">
              <a:solidFill>
                <a:srgbClr val="00CC00"/>
              </a:solidFill>
              <a:effectLst>
                <a:innerShdw blurRad="63500" dist="50800" dir="13500000">
                  <a:prstClr val="black">
                    <a:alpha val="50000"/>
                  </a:prstClr>
                </a:innerShdw>
              </a:effectLst>
              <a:latin typeface="Arial Black"/>
              <a:cs typeface="Arial Black"/>
            </a:endParaRPr>
          </a:p>
        </p:txBody>
      </p:sp>
      <p:sp>
        <p:nvSpPr>
          <p:cNvPr id="11" name="TextBox 10"/>
          <p:cNvSpPr txBox="1"/>
          <p:nvPr/>
        </p:nvSpPr>
        <p:spPr>
          <a:xfrm>
            <a:off x="1653456" y="4977029"/>
            <a:ext cx="2591232" cy="461665"/>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2400" dirty="0" smtClean="0">
                <a:solidFill>
                  <a:srgbClr val="FF0000"/>
                </a:solidFill>
                <a:effectLst>
                  <a:innerShdw blurRad="63500" dist="50800" dir="13500000">
                    <a:prstClr val="black">
                      <a:alpha val="50000"/>
                    </a:prstClr>
                  </a:innerShdw>
                </a:effectLst>
                <a:latin typeface="Arial Black"/>
                <a:cs typeface="Arial Black"/>
              </a:rPr>
              <a:t>consequences</a:t>
            </a:r>
            <a:endParaRPr lang="en-US" sz="2400" dirty="0">
              <a:solidFill>
                <a:srgbClr val="FF0000"/>
              </a:solidFill>
              <a:effectLst>
                <a:innerShdw blurRad="63500" dist="50800" dir="13500000">
                  <a:prstClr val="black">
                    <a:alpha val="50000"/>
                  </a:prstClr>
                </a:innerShdw>
              </a:effectLst>
              <a:latin typeface="Arial Black"/>
              <a:cs typeface="Arial Black"/>
            </a:endParaRPr>
          </a:p>
        </p:txBody>
      </p:sp>
      <p:sp>
        <p:nvSpPr>
          <p:cNvPr id="12" name="TextBox 11"/>
          <p:cNvSpPr txBox="1"/>
          <p:nvPr/>
        </p:nvSpPr>
        <p:spPr>
          <a:xfrm>
            <a:off x="7206449" y="3677222"/>
            <a:ext cx="2227035" cy="584776"/>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3200" dirty="0" smtClean="0">
                <a:solidFill>
                  <a:schemeClr val="accent3">
                    <a:lumMod val="75000"/>
                  </a:schemeClr>
                </a:solidFill>
                <a:effectLst>
                  <a:innerShdw blurRad="63500" dist="50800" dir="13500000">
                    <a:prstClr val="black">
                      <a:alpha val="50000"/>
                    </a:prstClr>
                  </a:innerShdw>
                </a:effectLst>
                <a:latin typeface="Arial Black"/>
                <a:cs typeface="Arial Black"/>
              </a:rPr>
              <a:t>external</a:t>
            </a:r>
            <a:endParaRPr lang="en-US" sz="3200" dirty="0">
              <a:solidFill>
                <a:schemeClr val="accent3">
                  <a:lumMod val="75000"/>
                </a:schemeClr>
              </a:solidFill>
              <a:effectLst>
                <a:innerShdw blurRad="63500" dist="50800" dir="13500000">
                  <a:prstClr val="black">
                    <a:alpha val="50000"/>
                  </a:prstClr>
                </a:innerShdw>
              </a:effectLst>
              <a:latin typeface="Arial Black"/>
              <a:cs typeface="Arial Black"/>
            </a:endParaRPr>
          </a:p>
        </p:txBody>
      </p:sp>
      <p:sp>
        <p:nvSpPr>
          <p:cNvPr id="13" name="TextBox 12"/>
          <p:cNvSpPr txBox="1"/>
          <p:nvPr/>
        </p:nvSpPr>
        <p:spPr>
          <a:xfrm>
            <a:off x="1861948" y="5808563"/>
            <a:ext cx="1553540" cy="461665"/>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2400" dirty="0" smtClean="0">
                <a:solidFill>
                  <a:srgbClr val="3366FF"/>
                </a:solidFill>
                <a:effectLst>
                  <a:innerShdw blurRad="63500" dist="50800" dir="13500000">
                    <a:prstClr val="black">
                      <a:alpha val="50000"/>
                    </a:prstClr>
                  </a:innerShdw>
                </a:effectLst>
                <a:latin typeface="Arial Black"/>
                <a:cs typeface="Arial Black"/>
              </a:rPr>
              <a:t>positive</a:t>
            </a:r>
            <a:endParaRPr lang="en-US" sz="2400" dirty="0">
              <a:solidFill>
                <a:srgbClr val="3366FF"/>
              </a:solidFill>
              <a:effectLst>
                <a:innerShdw blurRad="63500" dist="50800" dir="13500000">
                  <a:prstClr val="black">
                    <a:alpha val="50000"/>
                  </a:prstClr>
                </a:innerShdw>
              </a:effectLst>
              <a:latin typeface="Arial Black"/>
              <a:cs typeface="Arial Black"/>
            </a:endParaRPr>
          </a:p>
        </p:txBody>
      </p:sp>
      <p:sp>
        <p:nvSpPr>
          <p:cNvPr id="14" name="TextBox 13"/>
          <p:cNvSpPr txBox="1"/>
          <p:nvPr/>
        </p:nvSpPr>
        <p:spPr>
          <a:xfrm>
            <a:off x="3135279" y="315335"/>
            <a:ext cx="2218817" cy="461665"/>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2400" dirty="0" smtClean="0">
                <a:solidFill>
                  <a:srgbClr val="FFCC00"/>
                </a:solidFill>
                <a:effectLst>
                  <a:innerShdw blurRad="63500" dist="50800" dir="13500000">
                    <a:prstClr val="black">
                      <a:alpha val="50000"/>
                    </a:prstClr>
                  </a:innerShdw>
                </a:effectLst>
                <a:latin typeface="Arial Black"/>
                <a:cs typeface="Arial Black"/>
              </a:rPr>
              <a:t>punishment</a:t>
            </a:r>
            <a:endParaRPr lang="en-US" sz="2400" dirty="0">
              <a:solidFill>
                <a:srgbClr val="FFCC00"/>
              </a:solidFill>
              <a:effectLst>
                <a:innerShdw blurRad="63500" dist="50800" dir="13500000">
                  <a:prstClr val="black">
                    <a:alpha val="50000"/>
                  </a:prstClr>
                </a:innerShdw>
              </a:effectLst>
              <a:latin typeface="Arial Black"/>
              <a:cs typeface="Arial Black"/>
            </a:endParaRPr>
          </a:p>
        </p:txBody>
      </p:sp>
      <p:sp>
        <p:nvSpPr>
          <p:cNvPr id="15" name="TextBox 14"/>
          <p:cNvSpPr txBox="1"/>
          <p:nvPr/>
        </p:nvSpPr>
        <p:spPr>
          <a:xfrm>
            <a:off x="832145" y="2072299"/>
            <a:ext cx="1876111" cy="461665"/>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2400" dirty="0" smtClean="0">
                <a:solidFill>
                  <a:srgbClr val="33FFFF"/>
                </a:solidFill>
                <a:effectLst>
                  <a:innerShdw blurRad="63500" dist="50800" dir="13500000">
                    <a:prstClr val="black">
                      <a:alpha val="50000"/>
                    </a:prstClr>
                  </a:innerShdw>
                </a:effectLst>
                <a:latin typeface="Arial Black"/>
                <a:cs typeface="Arial Black"/>
              </a:rPr>
              <a:t>schedules</a:t>
            </a:r>
            <a:endParaRPr lang="en-US" sz="2400" dirty="0">
              <a:solidFill>
                <a:srgbClr val="33FFFF"/>
              </a:solidFill>
              <a:effectLst>
                <a:innerShdw blurRad="63500" dist="50800" dir="13500000">
                  <a:prstClr val="black">
                    <a:alpha val="50000"/>
                  </a:prstClr>
                </a:innerShdw>
              </a:effectLst>
              <a:latin typeface="Arial Black"/>
              <a:cs typeface="Arial Black"/>
            </a:endParaRPr>
          </a:p>
        </p:txBody>
      </p:sp>
      <p:sp>
        <p:nvSpPr>
          <p:cNvPr id="16" name="TextBox 15"/>
          <p:cNvSpPr txBox="1"/>
          <p:nvPr/>
        </p:nvSpPr>
        <p:spPr>
          <a:xfrm>
            <a:off x="2906863" y="2465641"/>
            <a:ext cx="2373742" cy="461665"/>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2400" dirty="0" smtClean="0">
                <a:solidFill>
                  <a:srgbClr val="FF0000"/>
                </a:solidFill>
                <a:effectLst>
                  <a:innerShdw blurRad="63500" dist="50800" dir="13500000">
                    <a:prstClr val="black">
                      <a:alpha val="50000"/>
                    </a:prstClr>
                  </a:innerShdw>
                </a:effectLst>
                <a:latin typeface="Arial Black"/>
                <a:cs typeface="Arial Black"/>
              </a:rPr>
              <a:t>conditioning</a:t>
            </a:r>
            <a:endParaRPr lang="en-US" sz="2400" dirty="0">
              <a:solidFill>
                <a:srgbClr val="FF0000"/>
              </a:solidFill>
              <a:effectLst>
                <a:innerShdw blurRad="63500" dist="50800" dir="13500000">
                  <a:prstClr val="black">
                    <a:alpha val="50000"/>
                  </a:prstClr>
                </a:innerShdw>
              </a:effectLst>
              <a:latin typeface="Arial Black"/>
              <a:cs typeface="Arial Black"/>
            </a:endParaRPr>
          </a:p>
        </p:txBody>
      </p:sp>
      <p:sp>
        <p:nvSpPr>
          <p:cNvPr id="17" name="TextBox 16"/>
          <p:cNvSpPr txBox="1"/>
          <p:nvPr/>
        </p:nvSpPr>
        <p:spPr>
          <a:xfrm>
            <a:off x="3921170" y="4977029"/>
            <a:ext cx="3235738" cy="584776"/>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3200" dirty="0" smtClean="0">
                <a:solidFill>
                  <a:schemeClr val="bg1">
                    <a:lumMod val="65000"/>
                  </a:schemeClr>
                </a:solidFill>
                <a:effectLst>
                  <a:innerShdw blurRad="63500" dist="50800" dir="13500000">
                    <a:prstClr val="black">
                      <a:alpha val="50000"/>
                    </a:prstClr>
                  </a:innerShdw>
                </a:effectLst>
                <a:latin typeface="Arial Black"/>
                <a:cs typeface="Arial Black"/>
              </a:rPr>
              <a:t>systemmatic</a:t>
            </a:r>
            <a:endParaRPr lang="en-US" sz="3200" dirty="0">
              <a:solidFill>
                <a:schemeClr val="bg1">
                  <a:lumMod val="65000"/>
                </a:schemeClr>
              </a:solidFill>
              <a:effectLst>
                <a:innerShdw blurRad="63500" dist="50800" dir="13500000">
                  <a:prstClr val="black">
                    <a:alpha val="50000"/>
                  </a:prstClr>
                </a:innerShdw>
              </a:effectLst>
              <a:latin typeface="Arial Black"/>
              <a:cs typeface="Arial Black"/>
            </a:endParaRPr>
          </a:p>
        </p:txBody>
      </p:sp>
      <p:sp>
        <p:nvSpPr>
          <p:cNvPr id="18" name="TextBox 17"/>
          <p:cNvSpPr txBox="1"/>
          <p:nvPr/>
        </p:nvSpPr>
        <p:spPr>
          <a:xfrm>
            <a:off x="4642178" y="3965503"/>
            <a:ext cx="2373742" cy="461665"/>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2400" dirty="0" smtClean="0">
                <a:solidFill>
                  <a:schemeClr val="accent6">
                    <a:lumMod val="75000"/>
                  </a:schemeClr>
                </a:solidFill>
                <a:effectLst>
                  <a:innerShdw blurRad="63500" dist="50800" dir="13500000">
                    <a:prstClr val="black">
                      <a:alpha val="50000"/>
                    </a:prstClr>
                  </a:innerShdw>
                </a:effectLst>
                <a:latin typeface="Arial Black"/>
                <a:cs typeface="Arial Black"/>
              </a:rPr>
              <a:t>observable</a:t>
            </a:r>
            <a:endParaRPr lang="en-US" sz="2400" dirty="0">
              <a:solidFill>
                <a:schemeClr val="accent6">
                  <a:lumMod val="75000"/>
                </a:schemeClr>
              </a:solidFill>
              <a:effectLst>
                <a:innerShdw blurRad="63500" dist="50800" dir="13500000">
                  <a:prstClr val="black">
                    <a:alpha val="50000"/>
                  </a:prstClr>
                </a:innerShdw>
              </a:effectLst>
              <a:latin typeface="Arial Black"/>
              <a:cs typeface="Arial Black"/>
            </a:endParaRPr>
          </a:p>
        </p:txBody>
      </p:sp>
      <p:sp>
        <p:nvSpPr>
          <p:cNvPr id="19" name="TextBox 18"/>
          <p:cNvSpPr txBox="1"/>
          <p:nvPr/>
        </p:nvSpPr>
        <p:spPr>
          <a:xfrm>
            <a:off x="4437126" y="546167"/>
            <a:ext cx="2373742" cy="461665"/>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2400" dirty="0" smtClean="0">
                <a:solidFill>
                  <a:srgbClr val="0000FF"/>
                </a:solidFill>
                <a:effectLst>
                  <a:innerShdw blurRad="63500" dist="50800" dir="13500000">
                    <a:prstClr val="black">
                      <a:alpha val="50000"/>
                    </a:prstClr>
                  </a:innerShdw>
                </a:effectLst>
                <a:latin typeface="Arial Black"/>
                <a:cs typeface="Arial Black"/>
              </a:rPr>
              <a:t>response</a:t>
            </a:r>
            <a:endParaRPr lang="en-US" sz="2400" dirty="0">
              <a:solidFill>
                <a:srgbClr val="0000FF"/>
              </a:solidFill>
              <a:effectLst>
                <a:innerShdw blurRad="63500" dist="50800" dir="13500000">
                  <a:prstClr val="black">
                    <a:alpha val="50000"/>
                  </a:prstClr>
                </a:innerShdw>
              </a:effectLst>
              <a:latin typeface="Arial Black"/>
              <a:cs typeface="Arial Black"/>
            </a:endParaRPr>
          </a:p>
        </p:txBody>
      </p:sp>
      <p:sp>
        <p:nvSpPr>
          <p:cNvPr id="20" name="TextBox 19"/>
          <p:cNvSpPr txBox="1"/>
          <p:nvPr/>
        </p:nvSpPr>
        <p:spPr>
          <a:xfrm>
            <a:off x="0" y="5687573"/>
            <a:ext cx="2106811" cy="584776"/>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3200" dirty="0" smtClean="0">
                <a:solidFill>
                  <a:srgbClr val="00CC00"/>
                </a:solidFill>
                <a:effectLst>
                  <a:innerShdw blurRad="63500" dist="50800" dir="13500000">
                    <a:prstClr val="black">
                      <a:alpha val="50000"/>
                    </a:prstClr>
                  </a:innerShdw>
                </a:effectLst>
                <a:latin typeface="Arial Black"/>
                <a:cs typeface="Arial Black"/>
              </a:rPr>
              <a:t>stimulus</a:t>
            </a:r>
            <a:endParaRPr lang="en-US" sz="3200" dirty="0">
              <a:solidFill>
                <a:srgbClr val="00CC00"/>
              </a:solidFill>
              <a:effectLst>
                <a:innerShdw blurRad="63500" dist="50800" dir="13500000">
                  <a:prstClr val="black">
                    <a:alpha val="50000"/>
                  </a:prstClr>
                </a:innerShdw>
              </a:effectLst>
              <a:latin typeface="Arial Black"/>
              <a:cs typeface="Arial Black"/>
            </a:endParaRPr>
          </a:p>
        </p:txBody>
      </p:sp>
      <p:sp>
        <p:nvSpPr>
          <p:cNvPr id="21" name="TextBox 20"/>
          <p:cNvSpPr txBox="1"/>
          <p:nvPr/>
        </p:nvSpPr>
        <p:spPr>
          <a:xfrm>
            <a:off x="3921170" y="5957002"/>
            <a:ext cx="3094750" cy="523220"/>
          </a:xfrm>
          <a:prstGeom prst="rect">
            <a:avLst/>
          </a:prstGeom>
          <a:noFill/>
          <a:effectLst>
            <a:outerShdw blurRad="152400" dist="317500" dir="5400000" sx="90000" sy="-19000" rotWithShape="0">
              <a:prstClr val="black">
                <a:alpha val="15000"/>
              </a:prstClr>
            </a:outerShdw>
          </a:effectLst>
          <a:scene3d>
            <a:camera prst="perspectiveContrastingRightFacing"/>
            <a:lightRig rig="threePt" dir="t"/>
          </a:scene3d>
        </p:spPr>
        <p:txBody>
          <a:bodyPr wrap="square" rtlCol="0">
            <a:spAutoFit/>
          </a:bodyPr>
          <a:lstStyle/>
          <a:p>
            <a:r>
              <a:rPr lang="en-US" sz="2800" dirty="0" smtClean="0">
                <a:solidFill>
                  <a:srgbClr val="FFFF00"/>
                </a:solidFill>
                <a:effectLst>
                  <a:innerShdw blurRad="63500" dist="50800" dir="13500000">
                    <a:prstClr val="black">
                      <a:alpha val="50000"/>
                    </a:prstClr>
                  </a:innerShdw>
                </a:effectLst>
                <a:latin typeface="Arial Black"/>
                <a:cs typeface="Arial Black"/>
              </a:rPr>
              <a:t>reinforcement</a:t>
            </a:r>
            <a:endParaRPr lang="en-US" sz="2800" dirty="0">
              <a:solidFill>
                <a:srgbClr val="FFFF00"/>
              </a:solidFill>
              <a:effectLst>
                <a:innerShdw blurRad="63500" dist="50800" dir="13500000">
                  <a:prstClr val="black">
                    <a:alpha val="50000"/>
                  </a:prstClr>
                </a:innerShdw>
              </a:effectLst>
              <a:latin typeface="Arial Black"/>
              <a:cs typeface="Arial Black"/>
            </a:endParaRPr>
          </a:p>
        </p:txBody>
      </p:sp>
      <p:sp>
        <p:nvSpPr>
          <p:cNvPr id="22" name="TextBox 21"/>
          <p:cNvSpPr txBox="1"/>
          <p:nvPr/>
        </p:nvSpPr>
        <p:spPr>
          <a:xfrm>
            <a:off x="5329235" y="1993940"/>
            <a:ext cx="1715177" cy="461665"/>
          </a:xfrm>
          <a:prstGeom prst="rect">
            <a:avLst/>
          </a:prstGeom>
          <a:noFill/>
          <a:effectLst>
            <a:outerShdw blurRad="50800" dist="38100" dir="8100000" algn="tr" rotWithShape="0">
              <a:prstClr val="black">
                <a:alpha val="40000"/>
              </a:prstClr>
            </a:outerShdw>
          </a:effectLst>
          <a:scene3d>
            <a:camera prst="perspectiveContrastingRightFacing"/>
            <a:lightRig rig="threePt" dir="t"/>
          </a:scene3d>
        </p:spPr>
        <p:txBody>
          <a:bodyPr wrap="square" rtlCol="0">
            <a:spAutoFit/>
          </a:bodyPr>
          <a:lstStyle/>
          <a:p>
            <a:r>
              <a:rPr lang="en-US" sz="2400" dirty="0" smtClean="0">
                <a:solidFill>
                  <a:srgbClr val="336633"/>
                </a:solidFill>
                <a:effectLst>
                  <a:innerShdw blurRad="63500" dist="50800" dir="13500000">
                    <a:prstClr val="black">
                      <a:alpha val="50000"/>
                    </a:prstClr>
                  </a:innerShdw>
                </a:effectLst>
                <a:latin typeface="Arial Black"/>
                <a:cs typeface="Arial Black"/>
              </a:rPr>
              <a:t>negative</a:t>
            </a:r>
            <a:endParaRPr lang="en-US" sz="2400" dirty="0">
              <a:solidFill>
                <a:srgbClr val="336633"/>
              </a:solidFill>
              <a:effectLst>
                <a:innerShdw blurRad="63500" dist="50800" dir="13500000">
                  <a:prstClr val="black">
                    <a:alpha val="50000"/>
                  </a:prstClr>
                </a:innerShdw>
              </a:effectLst>
              <a:latin typeface="Arial Black"/>
              <a:cs typeface="Arial Black"/>
            </a:endParaRPr>
          </a:p>
        </p:txBody>
      </p:sp>
      <p:pic>
        <p:nvPicPr>
          <p:cNvPr id="29" name="Picture 28" descr="Little_alber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7741" y="244434"/>
            <a:ext cx="2539644" cy="1380932"/>
          </a:xfrm>
          <a:prstGeom prst="rect">
            <a:avLst/>
          </a:prstGeom>
        </p:spPr>
      </p:pic>
      <p:cxnSp>
        <p:nvCxnSpPr>
          <p:cNvPr id="27" name="Straight Connector 26"/>
          <p:cNvCxnSpPr/>
          <p:nvPr/>
        </p:nvCxnSpPr>
        <p:spPr>
          <a:xfrm flipV="1">
            <a:off x="1454489" y="2900354"/>
            <a:ext cx="7051259" cy="19883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141998" y="2032927"/>
            <a:ext cx="7051259" cy="19883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60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8916" y="83970"/>
            <a:ext cx="1147756" cy="1724328"/>
          </a:xfrm>
          <a:prstGeom prst="rect">
            <a:avLst/>
          </a:prstGeom>
          <a:effectLst>
            <a:softEdge rad="76200"/>
          </a:effectLst>
        </p:spPr>
      </p:pic>
      <p:sp>
        <p:nvSpPr>
          <p:cNvPr id="3" name="TextBox 2"/>
          <p:cNvSpPr txBox="1"/>
          <p:nvPr/>
        </p:nvSpPr>
        <p:spPr>
          <a:xfrm>
            <a:off x="818629" y="490310"/>
            <a:ext cx="7598573" cy="584776"/>
          </a:xfrm>
          <a:prstGeom prst="rect">
            <a:avLst/>
          </a:prstGeom>
          <a:noFill/>
        </p:spPr>
        <p:txBody>
          <a:bodyPr wrap="square" rtlCol="0">
            <a:spAutoFit/>
          </a:bodyPr>
          <a:lstStyle/>
          <a:p>
            <a:r>
              <a:rPr lang="en-US" sz="3200" b="1" dirty="0" smtClean="0">
                <a:ln>
                  <a:solidFill>
                    <a:srgbClr val="000000"/>
                  </a:solidFill>
                </a:ln>
                <a:gradFill flip="none" rotWithShape="1">
                  <a:gsLst>
                    <a:gs pos="0">
                      <a:srgbClr val="FF0000"/>
                    </a:gs>
                    <a:gs pos="100000">
                      <a:srgbClr val="008000"/>
                    </a:gs>
                    <a:gs pos="51000">
                      <a:srgbClr val="FFCC00"/>
                    </a:gs>
                  </a:gsLst>
                  <a:lin ang="7440000" scaled="0"/>
                  <a:tileRect/>
                </a:gradFill>
                <a:effectLst>
                  <a:outerShdw blurRad="50800" dist="38100" dir="18900000" algn="bl" rotWithShape="0">
                    <a:prstClr val="black">
                      <a:alpha val="40000"/>
                    </a:prstClr>
                  </a:outerShdw>
                </a:effectLst>
              </a:rPr>
              <a:t>Reflective or empathic listening skills</a:t>
            </a:r>
            <a:endParaRPr lang="en-US" sz="3200" b="1" dirty="0">
              <a:ln>
                <a:solidFill>
                  <a:srgbClr val="000000"/>
                </a:solidFill>
              </a:ln>
              <a:gradFill flip="none" rotWithShape="1">
                <a:gsLst>
                  <a:gs pos="0">
                    <a:srgbClr val="FF0000"/>
                  </a:gs>
                  <a:gs pos="100000">
                    <a:srgbClr val="008000"/>
                  </a:gs>
                  <a:gs pos="51000">
                    <a:srgbClr val="FFCC00"/>
                  </a:gs>
                </a:gsLst>
                <a:lin ang="7440000" scaled="0"/>
                <a:tileRect/>
              </a:gradFill>
              <a:effectLst>
                <a:outerShdw blurRad="50800" dist="38100" dir="18900000" algn="bl" rotWithShape="0">
                  <a:prstClr val="black">
                    <a:alpha val="40000"/>
                  </a:prstClr>
                </a:outerShdw>
              </a:effectLst>
            </a:endParaRPr>
          </a:p>
        </p:txBody>
      </p:sp>
      <p:sp>
        <p:nvSpPr>
          <p:cNvPr id="6" name="TextBox 5"/>
          <p:cNvSpPr txBox="1"/>
          <p:nvPr/>
        </p:nvSpPr>
        <p:spPr>
          <a:xfrm>
            <a:off x="2141690" y="1328580"/>
            <a:ext cx="3840611" cy="461665"/>
          </a:xfrm>
          <a:prstGeom prst="rect">
            <a:avLst/>
          </a:prstGeom>
          <a:noFill/>
        </p:spPr>
        <p:txBody>
          <a:bodyPr wrap="square" rtlCol="0">
            <a:spAutoFit/>
          </a:bodyPr>
          <a:lstStyle/>
          <a:p>
            <a:r>
              <a:rPr lang="en-US" sz="2400" dirty="0"/>
              <a:t>Some </a:t>
            </a:r>
            <a:r>
              <a:rPr lang="en-US" sz="2400" dirty="0" smtClean="0"/>
              <a:t>key principles:</a:t>
            </a:r>
            <a:endParaRPr lang="en-US" sz="2400" dirty="0"/>
          </a:p>
        </p:txBody>
      </p:sp>
      <p:sp>
        <p:nvSpPr>
          <p:cNvPr id="7" name="Rectangle 6"/>
          <p:cNvSpPr/>
          <p:nvPr/>
        </p:nvSpPr>
        <p:spPr>
          <a:xfrm>
            <a:off x="92487" y="3024710"/>
            <a:ext cx="4336514" cy="1015663"/>
          </a:xfrm>
          <a:prstGeom prst="rect">
            <a:avLst/>
          </a:prstGeom>
        </p:spPr>
        <p:txBody>
          <a:bodyPr wrap="square">
            <a:spAutoFit/>
          </a:bodyPr>
          <a:lstStyle/>
          <a:p>
            <a:pPr marL="342900" indent="-342900">
              <a:buFont typeface="Wingdings" charset="2"/>
              <a:buChar char="§"/>
            </a:pPr>
            <a:r>
              <a:rPr lang="en-US" sz="2000" dirty="0"/>
              <a:t>Responding with acceptance and empathy, not with indifference, cold </a:t>
            </a:r>
            <a:r>
              <a:rPr lang="en-US" sz="2000" dirty="0" smtClean="0"/>
              <a:t>objectivity </a:t>
            </a:r>
            <a:r>
              <a:rPr lang="en-US" sz="2000" dirty="0"/>
              <a:t>or fake concern.</a:t>
            </a:r>
          </a:p>
        </p:txBody>
      </p:sp>
      <p:sp>
        <p:nvSpPr>
          <p:cNvPr id="8" name="Rectangle 7"/>
          <p:cNvSpPr/>
          <p:nvPr/>
        </p:nvSpPr>
        <p:spPr>
          <a:xfrm>
            <a:off x="1372911" y="5950111"/>
            <a:ext cx="7537568" cy="707886"/>
          </a:xfrm>
          <a:prstGeom prst="rect">
            <a:avLst/>
          </a:prstGeom>
        </p:spPr>
        <p:txBody>
          <a:bodyPr wrap="square">
            <a:spAutoFit/>
          </a:bodyPr>
          <a:lstStyle/>
          <a:p>
            <a:pPr marL="342900" indent="-342900">
              <a:buFont typeface="Wingdings" charset="2"/>
              <a:buChar char="§"/>
            </a:pPr>
            <a:r>
              <a:rPr lang="en-US" sz="2000" dirty="0" smtClean="0"/>
              <a:t>Sensing </a:t>
            </a:r>
            <a:r>
              <a:rPr lang="en-US" sz="2000" dirty="0"/>
              <a:t>of the other's frame of reference while avoiding the temptation to respond from the listener's frame of reference.</a:t>
            </a:r>
          </a:p>
        </p:txBody>
      </p:sp>
      <p:sp>
        <p:nvSpPr>
          <p:cNvPr id="9" name="Rectangle 8"/>
          <p:cNvSpPr/>
          <p:nvPr/>
        </p:nvSpPr>
        <p:spPr>
          <a:xfrm>
            <a:off x="4429001" y="2177110"/>
            <a:ext cx="4429003" cy="1015663"/>
          </a:xfrm>
          <a:prstGeom prst="rect">
            <a:avLst/>
          </a:prstGeom>
        </p:spPr>
        <p:txBody>
          <a:bodyPr wrap="square">
            <a:spAutoFit/>
          </a:bodyPr>
          <a:lstStyle/>
          <a:p>
            <a:pPr marL="342900" indent="-342900">
              <a:buFont typeface="Wingdings" charset="2"/>
              <a:buChar char="§"/>
            </a:pPr>
            <a:r>
              <a:rPr lang="en-US" sz="2000" dirty="0"/>
              <a:t>Trying to understand the feelings contained in what the other is saying, not just the facts or ideas.</a:t>
            </a:r>
          </a:p>
        </p:txBody>
      </p:sp>
      <p:sp>
        <p:nvSpPr>
          <p:cNvPr id="10" name="Rectangle 9"/>
          <p:cNvSpPr/>
          <p:nvPr/>
        </p:nvSpPr>
        <p:spPr>
          <a:xfrm>
            <a:off x="3851761" y="4040373"/>
            <a:ext cx="5281743" cy="1015663"/>
          </a:xfrm>
          <a:prstGeom prst="rect">
            <a:avLst/>
          </a:prstGeom>
        </p:spPr>
        <p:txBody>
          <a:bodyPr wrap="square">
            <a:spAutoFit/>
          </a:bodyPr>
          <a:lstStyle/>
          <a:p>
            <a:pPr marL="342900" indent="-342900">
              <a:buFont typeface="Wingdings" charset="2"/>
              <a:buChar char="§"/>
            </a:pPr>
            <a:r>
              <a:rPr lang="en-US" sz="2000" dirty="0" smtClean="0"/>
              <a:t>Restating and clarifying what the other has said, </a:t>
            </a:r>
            <a:r>
              <a:rPr lang="en-US" sz="2000" dirty="0"/>
              <a:t>not asking questions or telling what the listener feels, </a:t>
            </a:r>
            <a:r>
              <a:rPr lang="en-US" sz="2000" dirty="0" smtClean="0"/>
              <a:t>believes </a:t>
            </a:r>
            <a:r>
              <a:rPr lang="en-US" sz="2000" dirty="0"/>
              <a:t>or wants.</a:t>
            </a:r>
          </a:p>
        </p:txBody>
      </p:sp>
      <p:sp>
        <p:nvSpPr>
          <p:cNvPr id="11" name="Rectangle 10"/>
          <p:cNvSpPr/>
          <p:nvPr/>
        </p:nvSpPr>
        <p:spPr>
          <a:xfrm>
            <a:off x="365037" y="5108516"/>
            <a:ext cx="5522807" cy="707886"/>
          </a:xfrm>
          <a:prstGeom prst="rect">
            <a:avLst/>
          </a:prstGeom>
        </p:spPr>
        <p:txBody>
          <a:bodyPr wrap="square">
            <a:spAutoFit/>
          </a:bodyPr>
          <a:lstStyle/>
          <a:p>
            <a:pPr marL="342900" indent="-342900">
              <a:buFont typeface="Wingdings" charset="2"/>
              <a:buChar char="§"/>
            </a:pPr>
            <a:r>
              <a:rPr lang="en-US" sz="2000" dirty="0"/>
              <a:t>Responding to what is personal rather than to what is impersonal, </a:t>
            </a:r>
            <a:r>
              <a:rPr lang="en-US" sz="2000" dirty="0" smtClean="0"/>
              <a:t>distant </a:t>
            </a:r>
            <a:r>
              <a:rPr lang="en-US" sz="2000" dirty="0"/>
              <a:t>or abstract</a:t>
            </a:r>
            <a:r>
              <a:rPr lang="en-US" dirty="0"/>
              <a:t>.</a:t>
            </a:r>
          </a:p>
        </p:txBody>
      </p:sp>
      <p:sp>
        <p:nvSpPr>
          <p:cNvPr id="12" name="Rectangle 11"/>
          <p:cNvSpPr/>
          <p:nvPr/>
        </p:nvSpPr>
        <p:spPr>
          <a:xfrm>
            <a:off x="503771" y="1954069"/>
            <a:ext cx="3493264" cy="400110"/>
          </a:xfrm>
          <a:prstGeom prst="rect">
            <a:avLst/>
          </a:prstGeom>
          <a:noFill/>
          <a:effectLst>
            <a:softEdge rad="101600"/>
          </a:effectLst>
        </p:spPr>
        <p:txBody>
          <a:bodyPr wrap="none">
            <a:spAutoFit/>
          </a:bodyPr>
          <a:lstStyle/>
          <a:p>
            <a:pPr marL="342900" indent="-342900">
              <a:buFont typeface="Wingdings" charset="2"/>
              <a:buChar char="§"/>
            </a:pPr>
            <a:r>
              <a:rPr lang="en-US" sz="2000" dirty="0"/>
              <a:t>More listening than talking</a:t>
            </a:r>
          </a:p>
        </p:txBody>
      </p:sp>
      <p:sp>
        <p:nvSpPr>
          <p:cNvPr id="4" name="Title 3"/>
          <p:cNvSpPr>
            <a:spLocks noGrp="1"/>
          </p:cNvSpPr>
          <p:nvPr>
            <p:ph type="title" idx="4294967295"/>
          </p:nvPr>
        </p:nvSpPr>
        <p:spPr>
          <a:xfrm>
            <a:off x="7547277" y="58966"/>
            <a:ext cx="1586227" cy="215672"/>
          </a:xfrm>
        </p:spPr>
        <p:txBody>
          <a:bodyPr>
            <a:normAutofit fontScale="90000"/>
          </a:bodyPr>
          <a:lstStyle/>
          <a:p>
            <a:r>
              <a:rPr lang="en-US" sz="900" dirty="0" smtClean="0">
                <a:solidFill>
                  <a:srgbClr val="FFFFFF"/>
                </a:solidFill>
              </a:rPr>
              <a:t>Empathic</a:t>
            </a:r>
            <a:r>
              <a:rPr lang="en-US" sz="900" baseline="0" dirty="0" smtClean="0">
                <a:solidFill>
                  <a:srgbClr val="FFFFFF"/>
                </a:solidFill>
              </a:rPr>
              <a:t> listening</a:t>
            </a:r>
            <a:endParaRPr lang="en-US" sz="900" dirty="0">
              <a:solidFill>
                <a:srgbClr val="FFFFFF"/>
              </a:solidFill>
            </a:endParaRPr>
          </a:p>
        </p:txBody>
      </p:sp>
    </p:spTree>
    <p:extLst>
      <p:ext uri="{BB962C8B-B14F-4D97-AF65-F5344CB8AC3E}">
        <p14:creationId xmlns:p14="http://schemas.microsoft.com/office/powerpoint/2010/main" val="2177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8916" y="83970"/>
            <a:ext cx="1147756" cy="1724328"/>
          </a:xfrm>
          <a:prstGeom prst="rect">
            <a:avLst/>
          </a:prstGeom>
          <a:effectLst>
            <a:softEdge rad="76200"/>
          </a:effectLst>
        </p:spPr>
      </p:pic>
      <p:sp>
        <p:nvSpPr>
          <p:cNvPr id="3" name="TextBox 2"/>
          <p:cNvSpPr txBox="1"/>
          <p:nvPr/>
        </p:nvSpPr>
        <p:spPr>
          <a:xfrm>
            <a:off x="818629" y="490310"/>
            <a:ext cx="7598573" cy="584776"/>
          </a:xfrm>
          <a:prstGeom prst="rect">
            <a:avLst/>
          </a:prstGeom>
          <a:noFill/>
        </p:spPr>
        <p:txBody>
          <a:bodyPr wrap="square" rtlCol="0">
            <a:spAutoFit/>
          </a:bodyPr>
          <a:lstStyle/>
          <a:p>
            <a:r>
              <a:rPr lang="en-US" sz="3200" b="1" dirty="0" smtClean="0">
                <a:ln>
                  <a:solidFill>
                    <a:srgbClr val="000000"/>
                  </a:solidFill>
                </a:ln>
                <a:gradFill flip="none" rotWithShape="1">
                  <a:gsLst>
                    <a:gs pos="0">
                      <a:srgbClr val="FF0000"/>
                    </a:gs>
                    <a:gs pos="100000">
                      <a:srgbClr val="008000"/>
                    </a:gs>
                    <a:gs pos="51000">
                      <a:srgbClr val="FFCC00"/>
                    </a:gs>
                  </a:gsLst>
                  <a:lin ang="7440000" scaled="0"/>
                  <a:tileRect/>
                </a:gradFill>
                <a:effectLst>
                  <a:outerShdw blurRad="50800" dist="38100" dir="18900000" algn="bl" rotWithShape="0">
                    <a:prstClr val="black">
                      <a:alpha val="40000"/>
                    </a:prstClr>
                  </a:outerShdw>
                </a:effectLst>
              </a:rPr>
              <a:t>Reflective or empathic listening skills</a:t>
            </a:r>
            <a:endParaRPr lang="en-US" sz="3200" b="1" dirty="0">
              <a:ln>
                <a:solidFill>
                  <a:srgbClr val="000000"/>
                </a:solidFill>
              </a:ln>
              <a:gradFill flip="none" rotWithShape="1">
                <a:gsLst>
                  <a:gs pos="0">
                    <a:srgbClr val="FF0000"/>
                  </a:gs>
                  <a:gs pos="100000">
                    <a:srgbClr val="008000"/>
                  </a:gs>
                  <a:gs pos="51000">
                    <a:srgbClr val="FFCC00"/>
                  </a:gs>
                </a:gsLst>
                <a:lin ang="7440000" scaled="0"/>
                <a:tileRect/>
              </a:gradFill>
              <a:effectLst>
                <a:outerShdw blurRad="50800" dist="38100" dir="18900000" algn="bl" rotWithShape="0">
                  <a:prstClr val="black">
                    <a:alpha val="40000"/>
                  </a:prstClr>
                </a:outerShdw>
              </a:effectLst>
            </a:endParaRPr>
          </a:p>
        </p:txBody>
      </p:sp>
      <p:sp>
        <p:nvSpPr>
          <p:cNvPr id="6" name="TextBox 5"/>
          <p:cNvSpPr txBox="1"/>
          <p:nvPr/>
        </p:nvSpPr>
        <p:spPr>
          <a:xfrm>
            <a:off x="1691680" y="1268760"/>
            <a:ext cx="3840611" cy="430887"/>
          </a:xfrm>
          <a:prstGeom prst="rect">
            <a:avLst/>
          </a:prstGeom>
          <a:noFill/>
        </p:spPr>
        <p:txBody>
          <a:bodyPr wrap="square" rtlCol="0">
            <a:spAutoFit/>
          </a:bodyPr>
          <a:lstStyle/>
          <a:p>
            <a:pPr algn="l"/>
            <a:r>
              <a:rPr lang="en-US" sz="2400" b="0" i="0" dirty="0" smtClean="0">
                <a:solidFill>
                  <a:schemeClr val="tx1"/>
                </a:solidFill>
              </a:rPr>
              <a:t>A simple script:</a:t>
            </a:r>
            <a:endParaRPr lang="en-US" sz="2400" b="0" i="0" dirty="0">
              <a:solidFill>
                <a:schemeClr val="tx1"/>
              </a:solidFill>
            </a:endParaRPr>
          </a:p>
        </p:txBody>
      </p:sp>
      <p:sp>
        <p:nvSpPr>
          <p:cNvPr id="7" name="Rectangle 6"/>
          <p:cNvSpPr/>
          <p:nvPr/>
        </p:nvSpPr>
        <p:spPr>
          <a:xfrm>
            <a:off x="1691680" y="2924944"/>
            <a:ext cx="6855778" cy="1559401"/>
          </a:xfrm>
          <a:prstGeom prst="rect">
            <a:avLst/>
          </a:prstGeom>
        </p:spPr>
        <p:txBody>
          <a:bodyPr wrap="square">
            <a:spAutoFit/>
          </a:bodyPr>
          <a:lstStyle/>
          <a:p>
            <a:pPr marL="342900" indent="-342900" algn="l">
              <a:lnSpc>
                <a:spcPct val="120000"/>
              </a:lnSpc>
              <a:buFont typeface="Wingdings" charset="2"/>
              <a:buChar char="§"/>
            </a:pPr>
            <a:r>
              <a:rPr lang="en-US" sz="2000" b="0" i="0" dirty="0">
                <a:solidFill>
                  <a:schemeClr val="tx1"/>
                </a:solidFill>
              </a:rPr>
              <a:t>You feel angry when . . . . </a:t>
            </a:r>
            <a:endParaRPr lang="en-US" sz="2000" b="0" i="0" dirty="0" smtClean="0">
              <a:solidFill>
                <a:schemeClr val="tx1"/>
              </a:solidFill>
            </a:endParaRPr>
          </a:p>
          <a:p>
            <a:pPr marL="342900" indent="-342900" algn="l">
              <a:lnSpc>
                <a:spcPct val="120000"/>
              </a:lnSpc>
              <a:buFont typeface="Wingdings" charset="2"/>
              <a:buChar char="§"/>
            </a:pPr>
            <a:r>
              <a:rPr lang="en-US" sz="2000" b="0" i="0" dirty="0" smtClean="0">
                <a:solidFill>
                  <a:schemeClr val="tx1"/>
                </a:solidFill>
              </a:rPr>
              <a:t>So you are angry/frustrated/disappointed that . . . .</a:t>
            </a:r>
          </a:p>
          <a:p>
            <a:pPr marL="342900" indent="-342900" algn="l">
              <a:lnSpc>
                <a:spcPct val="120000"/>
              </a:lnSpc>
              <a:buFont typeface="Wingdings" charset="2"/>
              <a:buChar char="§"/>
            </a:pPr>
            <a:r>
              <a:rPr lang="en-US" sz="2000" b="0" i="0" dirty="0" smtClean="0">
                <a:solidFill>
                  <a:schemeClr val="tx1"/>
                </a:solidFill>
              </a:rPr>
              <a:t>You think it is unfair when . . . .</a:t>
            </a:r>
          </a:p>
          <a:p>
            <a:pPr marL="342900" indent="-342900" algn="l">
              <a:lnSpc>
                <a:spcPct val="120000"/>
              </a:lnSpc>
              <a:buFont typeface="Wingdings" charset="2"/>
              <a:buChar char="§"/>
            </a:pPr>
            <a:r>
              <a:rPr lang="en-US" sz="2000" b="0" i="0" dirty="0" smtClean="0">
                <a:solidFill>
                  <a:schemeClr val="tx1"/>
                </a:solidFill>
              </a:rPr>
              <a:t>It seems like you are being picked on . . .</a:t>
            </a:r>
          </a:p>
        </p:txBody>
      </p:sp>
      <p:sp>
        <p:nvSpPr>
          <p:cNvPr id="11" name="Rectangle 10"/>
          <p:cNvSpPr/>
          <p:nvPr/>
        </p:nvSpPr>
        <p:spPr>
          <a:xfrm>
            <a:off x="1691680" y="4581128"/>
            <a:ext cx="7344816" cy="1559401"/>
          </a:xfrm>
          <a:prstGeom prst="rect">
            <a:avLst/>
          </a:prstGeom>
        </p:spPr>
        <p:txBody>
          <a:bodyPr wrap="square">
            <a:spAutoFit/>
          </a:bodyPr>
          <a:lstStyle/>
          <a:p>
            <a:pPr marL="342900" indent="-342900" algn="l">
              <a:lnSpc>
                <a:spcPct val="120000"/>
              </a:lnSpc>
              <a:buFont typeface="Wingdings" charset="2"/>
              <a:buChar char="§"/>
            </a:pPr>
            <a:r>
              <a:rPr lang="en-US" sz="2000" b="0" i="0" dirty="0" smtClean="0">
                <a:solidFill>
                  <a:schemeClr val="tx1"/>
                </a:solidFill>
              </a:rPr>
              <a:t>So let me see if I have it right. So you are angry that . . . . . . and frustrated with . . . . . . . </a:t>
            </a:r>
            <a:r>
              <a:rPr lang="en-US" sz="2000" b="0" i="0" dirty="0">
                <a:solidFill>
                  <a:schemeClr val="tx1"/>
                </a:solidFill>
              </a:rPr>
              <a:t> </a:t>
            </a:r>
            <a:r>
              <a:rPr lang="en-US" sz="2000" b="0" i="0" dirty="0" smtClean="0">
                <a:solidFill>
                  <a:schemeClr val="tx1"/>
                </a:solidFill>
              </a:rPr>
              <a:t> And when this happens </a:t>
            </a:r>
          </a:p>
          <a:p>
            <a:pPr marL="365125" lvl="1" algn="l">
              <a:lnSpc>
                <a:spcPct val="120000"/>
              </a:lnSpc>
            </a:pPr>
            <a:r>
              <a:rPr lang="en-US" sz="2000" b="0" i="0" dirty="0" smtClean="0">
                <a:solidFill>
                  <a:schemeClr val="tx1"/>
                </a:solidFill>
              </a:rPr>
              <a:t>. . . . . . . . . . . . . . . . . . . . . . . . . . . . . . . . . . . . . . . . . . . . . . . . . . . . . . . . . . . . . . . . . . . . . . . . . . . . . .</a:t>
            </a:r>
            <a:endParaRPr lang="en-US" sz="2000" b="0" i="0" dirty="0">
              <a:solidFill>
                <a:schemeClr val="tx1"/>
              </a:solidFill>
            </a:endParaRPr>
          </a:p>
        </p:txBody>
      </p:sp>
      <p:sp>
        <p:nvSpPr>
          <p:cNvPr id="12" name="Rectangle 11"/>
          <p:cNvSpPr/>
          <p:nvPr/>
        </p:nvSpPr>
        <p:spPr>
          <a:xfrm>
            <a:off x="1691680" y="1916832"/>
            <a:ext cx="4262705" cy="820738"/>
          </a:xfrm>
          <a:prstGeom prst="rect">
            <a:avLst/>
          </a:prstGeom>
          <a:noFill/>
          <a:effectLst>
            <a:softEdge rad="101600"/>
          </a:effectLst>
        </p:spPr>
        <p:txBody>
          <a:bodyPr wrap="none">
            <a:spAutoFit/>
          </a:bodyPr>
          <a:lstStyle/>
          <a:p>
            <a:pPr marL="342900" indent="-342900" algn="l">
              <a:lnSpc>
                <a:spcPct val="120000"/>
              </a:lnSpc>
              <a:buFont typeface="Wingdings" charset="2"/>
              <a:buChar char="§"/>
            </a:pPr>
            <a:r>
              <a:rPr lang="en-US" sz="2000" b="0" i="0" dirty="0" smtClean="0">
                <a:solidFill>
                  <a:schemeClr val="tx1"/>
                </a:solidFill>
              </a:rPr>
              <a:t>What happened?</a:t>
            </a:r>
          </a:p>
          <a:p>
            <a:pPr marL="342900" indent="-342900" algn="l">
              <a:lnSpc>
                <a:spcPct val="120000"/>
              </a:lnSpc>
              <a:buFont typeface="Wingdings" charset="2"/>
              <a:buChar char="§"/>
            </a:pPr>
            <a:r>
              <a:rPr lang="en-US" sz="2000" b="0" i="0" dirty="0" smtClean="0">
                <a:solidFill>
                  <a:schemeClr val="tx1"/>
                </a:solidFill>
              </a:rPr>
              <a:t>Can 	you tell me what happened?</a:t>
            </a:r>
            <a:endParaRPr lang="en-US" sz="2000" b="0" i="0" dirty="0">
              <a:solidFill>
                <a:schemeClr val="tx1"/>
              </a:solidFill>
            </a:endParaRPr>
          </a:p>
        </p:txBody>
      </p:sp>
      <p:sp>
        <p:nvSpPr>
          <p:cNvPr id="8" name="Rectangle 7"/>
          <p:cNvSpPr/>
          <p:nvPr/>
        </p:nvSpPr>
        <p:spPr>
          <a:xfrm>
            <a:off x="2123728" y="5229200"/>
            <a:ext cx="6768752" cy="820738"/>
          </a:xfrm>
          <a:prstGeom prst="rect">
            <a:avLst/>
          </a:prstGeom>
        </p:spPr>
        <p:txBody>
          <a:bodyPr wrap="square">
            <a:spAutoFit/>
          </a:bodyPr>
          <a:lstStyle/>
          <a:p>
            <a:pPr algn="l">
              <a:lnSpc>
                <a:spcPct val="120000"/>
              </a:lnSpc>
            </a:pPr>
            <a:r>
              <a:rPr lang="en-US" sz="2000" b="0" dirty="0" smtClean="0">
                <a:solidFill>
                  <a:schemeClr val="bg1">
                    <a:lumMod val="50000"/>
                  </a:schemeClr>
                </a:solidFill>
              </a:rPr>
              <a:t>(the issue </a:t>
            </a:r>
            <a:r>
              <a:rPr lang="en-US" sz="2000" b="0" u="sng" dirty="0" smtClean="0">
                <a:solidFill>
                  <a:schemeClr val="bg1">
                    <a:lumMod val="50000"/>
                  </a:schemeClr>
                </a:solidFill>
              </a:rPr>
              <a:t>in your words</a:t>
            </a:r>
            <a:r>
              <a:rPr lang="en-US" sz="2000" b="0" dirty="0" smtClean="0">
                <a:solidFill>
                  <a:schemeClr val="bg1">
                    <a:lumMod val="50000"/>
                  </a:schemeClr>
                </a:solidFill>
              </a:rPr>
              <a:t> from what you have understood while listening to the other person)</a:t>
            </a:r>
            <a:endParaRPr lang="en-US" sz="2000" b="0" dirty="0">
              <a:solidFill>
                <a:schemeClr val="bg1">
                  <a:lumMod val="50000"/>
                </a:schemeClr>
              </a:solidFill>
            </a:endParaRPr>
          </a:p>
        </p:txBody>
      </p:sp>
      <p:sp>
        <p:nvSpPr>
          <p:cNvPr id="4" name="TextBox 3"/>
          <p:cNvSpPr txBox="1"/>
          <p:nvPr/>
        </p:nvSpPr>
        <p:spPr>
          <a:xfrm rot="20675729">
            <a:off x="568221" y="2141382"/>
            <a:ext cx="755576" cy="346249"/>
          </a:xfrm>
          <a:prstGeom prst="rect">
            <a:avLst/>
          </a:prstGeom>
          <a:gradFill flip="none" rotWithShape="1">
            <a:gsLst>
              <a:gs pos="0">
                <a:srgbClr val="FFFF00"/>
              </a:gs>
              <a:gs pos="100000">
                <a:srgbClr val="FFFFFF"/>
              </a:gs>
            </a:gsLst>
            <a:lin ang="0" scaled="1"/>
            <a:tileRect/>
          </a:gradFill>
          <a:effectLst>
            <a:outerShdw blurRad="50800" dist="38100" dir="8100000" algn="tr" rotWithShape="0">
              <a:prstClr val="black">
                <a:alpha val="40000"/>
              </a:prstClr>
            </a:outerShdw>
            <a:softEdge rad="63500"/>
          </a:effectLst>
        </p:spPr>
        <p:txBody>
          <a:bodyPr wrap="square" rtlCol="0">
            <a:spAutoFit/>
          </a:bodyPr>
          <a:lstStyle/>
          <a:p>
            <a:r>
              <a:rPr lang="en-US" sz="1800" b="0" dirty="0" smtClean="0">
                <a:solidFill>
                  <a:schemeClr val="tx1"/>
                </a:solidFill>
                <a:effectLst>
                  <a:innerShdw blurRad="63500" dist="50800" dir="13500000">
                    <a:prstClr val="black">
                      <a:alpha val="50000"/>
                    </a:prstClr>
                  </a:innerShdw>
                </a:effectLst>
              </a:rPr>
              <a:t>Intro</a:t>
            </a:r>
            <a:endParaRPr lang="en-US" sz="1800" b="0" dirty="0">
              <a:solidFill>
                <a:schemeClr val="tx1"/>
              </a:solidFill>
              <a:effectLst>
                <a:innerShdw blurRad="63500" dist="50800" dir="13500000">
                  <a:prstClr val="black">
                    <a:alpha val="50000"/>
                  </a:prstClr>
                </a:innerShdw>
              </a:effectLst>
            </a:endParaRPr>
          </a:p>
        </p:txBody>
      </p:sp>
      <p:sp>
        <p:nvSpPr>
          <p:cNvPr id="13" name="TextBox 12"/>
          <p:cNvSpPr txBox="1"/>
          <p:nvPr/>
        </p:nvSpPr>
        <p:spPr>
          <a:xfrm rot="20675729">
            <a:off x="271602" y="3321413"/>
            <a:ext cx="1233473" cy="595548"/>
          </a:xfrm>
          <a:prstGeom prst="rect">
            <a:avLst/>
          </a:prstGeom>
          <a:gradFill flip="none" rotWithShape="1">
            <a:gsLst>
              <a:gs pos="0">
                <a:srgbClr val="FFFF00"/>
              </a:gs>
              <a:gs pos="100000">
                <a:srgbClr val="FFFFFF"/>
              </a:gs>
            </a:gsLst>
            <a:lin ang="0" scaled="1"/>
            <a:tileRect/>
          </a:gradFill>
          <a:effectLst>
            <a:outerShdw blurRad="50800" dist="38100" dir="10800000" algn="r" rotWithShape="0">
              <a:prstClr val="black">
                <a:alpha val="40000"/>
              </a:prstClr>
            </a:outerShdw>
            <a:softEdge rad="63500"/>
          </a:effectLst>
        </p:spPr>
        <p:txBody>
          <a:bodyPr wrap="square" rtlCol="0">
            <a:spAutoFit/>
          </a:bodyPr>
          <a:lstStyle/>
          <a:p>
            <a:r>
              <a:rPr lang="en-US" sz="1800" b="0" dirty="0" smtClean="0">
                <a:solidFill>
                  <a:schemeClr val="tx1"/>
                </a:solidFill>
                <a:effectLst>
                  <a:innerShdw blurRad="63500" dist="50800" dir="13500000">
                    <a:prstClr val="black">
                      <a:alpha val="50000"/>
                    </a:prstClr>
                  </a:innerShdw>
                </a:effectLst>
              </a:rPr>
              <a:t>Reflective</a:t>
            </a:r>
          </a:p>
          <a:p>
            <a:r>
              <a:rPr lang="en-US" sz="1800" b="0" dirty="0" smtClean="0">
                <a:solidFill>
                  <a:schemeClr val="tx1"/>
                </a:solidFill>
                <a:effectLst>
                  <a:innerShdw blurRad="63500" dist="50800" dir="13500000">
                    <a:prstClr val="black">
                      <a:alpha val="50000"/>
                    </a:prstClr>
                  </a:innerShdw>
                </a:effectLst>
              </a:rPr>
              <a:t>listening</a:t>
            </a:r>
            <a:endParaRPr lang="en-US" sz="1800" b="0" dirty="0">
              <a:solidFill>
                <a:schemeClr val="tx1"/>
              </a:solidFill>
              <a:effectLst>
                <a:innerShdw blurRad="63500" dist="50800" dir="13500000">
                  <a:prstClr val="black">
                    <a:alpha val="50000"/>
                  </a:prstClr>
                </a:innerShdw>
              </a:effectLst>
            </a:endParaRPr>
          </a:p>
        </p:txBody>
      </p:sp>
      <p:sp>
        <p:nvSpPr>
          <p:cNvPr id="14" name="TextBox 13"/>
          <p:cNvSpPr txBox="1"/>
          <p:nvPr/>
        </p:nvSpPr>
        <p:spPr>
          <a:xfrm rot="20675729">
            <a:off x="299932" y="4931489"/>
            <a:ext cx="1294924" cy="595548"/>
          </a:xfrm>
          <a:prstGeom prst="rect">
            <a:avLst/>
          </a:prstGeom>
          <a:gradFill flip="none" rotWithShape="1">
            <a:gsLst>
              <a:gs pos="0">
                <a:srgbClr val="FFFF00"/>
              </a:gs>
              <a:gs pos="100000">
                <a:srgbClr val="FFFFFF"/>
              </a:gs>
            </a:gsLst>
            <a:lin ang="0" scaled="1"/>
            <a:tileRect/>
          </a:gradFill>
          <a:effectLst>
            <a:outerShdw blurRad="50800" dist="38100" dir="10800000" algn="r" rotWithShape="0">
              <a:prstClr val="black">
                <a:alpha val="40000"/>
              </a:prstClr>
            </a:outerShdw>
            <a:softEdge rad="63500"/>
          </a:effectLst>
        </p:spPr>
        <p:txBody>
          <a:bodyPr wrap="square" rtlCol="0">
            <a:spAutoFit/>
          </a:bodyPr>
          <a:lstStyle/>
          <a:p>
            <a:r>
              <a:rPr lang="en-US" sz="1800" b="0" dirty="0" smtClean="0">
                <a:solidFill>
                  <a:schemeClr val="tx1"/>
                </a:solidFill>
                <a:effectLst>
                  <a:innerShdw blurRad="63500" dist="50800" dir="13500000">
                    <a:prstClr val="black">
                      <a:alpha val="50000"/>
                    </a:prstClr>
                  </a:innerShdw>
                </a:effectLst>
              </a:rPr>
              <a:t>Influential</a:t>
            </a:r>
          </a:p>
          <a:p>
            <a:r>
              <a:rPr lang="en-US" sz="1800" b="0" dirty="0" smtClean="0">
                <a:solidFill>
                  <a:schemeClr val="tx1"/>
                </a:solidFill>
                <a:effectLst>
                  <a:innerShdw blurRad="63500" dist="50800" dir="13500000">
                    <a:prstClr val="black">
                      <a:alpha val="50000"/>
                    </a:prstClr>
                  </a:innerShdw>
                </a:effectLst>
              </a:rPr>
              <a:t>summary</a:t>
            </a:r>
            <a:endParaRPr lang="en-US" sz="1800" b="0" dirty="0">
              <a:solidFill>
                <a:schemeClr val="tx1"/>
              </a:solidFill>
              <a:effectLst>
                <a:innerShdw blurRad="63500" dist="50800" dir="13500000">
                  <a:prstClr val="black">
                    <a:alpha val="50000"/>
                  </a:prstClr>
                </a:innerShdw>
              </a:effectLst>
            </a:endParaRPr>
          </a:p>
        </p:txBody>
      </p:sp>
      <p:sp>
        <p:nvSpPr>
          <p:cNvPr id="5" name="Title 4"/>
          <p:cNvSpPr>
            <a:spLocks noGrp="1"/>
          </p:cNvSpPr>
          <p:nvPr>
            <p:ph type="title" idx="4294967295"/>
          </p:nvPr>
        </p:nvSpPr>
        <p:spPr>
          <a:xfrm>
            <a:off x="7450269" y="83970"/>
            <a:ext cx="1586227" cy="148878"/>
          </a:xfrm>
        </p:spPr>
        <p:txBody>
          <a:bodyPr>
            <a:normAutofit fontScale="90000"/>
          </a:bodyPr>
          <a:lstStyle/>
          <a:p>
            <a:r>
              <a:rPr lang="en-US" sz="900" dirty="0" smtClean="0">
                <a:solidFill>
                  <a:srgbClr val="FFFFFF"/>
                </a:solidFill>
              </a:rPr>
              <a:t>Empathic</a:t>
            </a:r>
            <a:r>
              <a:rPr lang="en-US" sz="900" baseline="0" dirty="0" smtClean="0">
                <a:solidFill>
                  <a:srgbClr val="FFFFFF"/>
                </a:solidFill>
              </a:rPr>
              <a:t> listening script</a:t>
            </a:r>
            <a:endParaRPr lang="en-US" sz="900" dirty="0">
              <a:solidFill>
                <a:srgbClr val="FFFFFF"/>
              </a:solidFill>
            </a:endParaRPr>
          </a:p>
        </p:txBody>
      </p:sp>
    </p:spTree>
    <p:extLst>
      <p:ext uri="{BB962C8B-B14F-4D97-AF65-F5344CB8AC3E}">
        <p14:creationId xmlns:p14="http://schemas.microsoft.com/office/powerpoint/2010/main" val="73217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8" grpId="0"/>
      <p:bldP spid="4"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990600" y="609600"/>
            <a:ext cx="7901880" cy="1693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tabLst>
                <a:tab pos="1524000" algn="l"/>
              </a:tabLst>
              <a:defRPr>
                <a:solidFill>
                  <a:schemeClr val="tx1"/>
                </a:solidFill>
                <a:latin typeface="Arial" charset="0"/>
                <a:ea typeface="ＭＳ Ｐゴシック" charset="0"/>
              </a:defRPr>
            </a:lvl1pPr>
            <a:lvl2pPr>
              <a:spcBef>
                <a:spcPct val="0"/>
              </a:spcBef>
              <a:tabLst>
                <a:tab pos="1524000" algn="l"/>
              </a:tabLst>
              <a:defRPr>
                <a:solidFill>
                  <a:schemeClr val="tx1"/>
                </a:solidFill>
                <a:latin typeface="Arial" charset="0"/>
                <a:ea typeface="ＭＳ Ｐゴシック" charset="0"/>
              </a:defRPr>
            </a:lvl2pPr>
            <a:lvl3pPr>
              <a:spcBef>
                <a:spcPct val="0"/>
              </a:spcBef>
              <a:tabLst>
                <a:tab pos="1524000" algn="l"/>
              </a:tabLst>
              <a:defRPr>
                <a:solidFill>
                  <a:schemeClr val="tx1"/>
                </a:solidFill>
                <a:latin typeface="Arial" charset="0"/>
                <a:ea typeface="ＭＳ Ｐゴシック" charset="0"/>
              </a:defRPr>
            </a:lvl3pPr>
            <a:lvl4pPr>
              <a:spcBef>
                <a:spcPct val="0"/>
              </a:spcBef>
              <a:tabLst>
                <a:tab pos="1524000" algn="l"/>
              </a:tabLst>
              <a:defRPr>
                <a:solidFill>
                  <a:schemeClr val="tx1"/>
                </a:solidFill>
                <a:latin typeface="Arial" charset="0"/>
                <a:ea typeface="ＭＳ Ｐゴシック" charset="0"/>
              </a:defRPr>
            </a:lvl4pPr>
            <a:lvl5pPr>
              <a:spcBef>
                <a:spcPct val="0"/>
              </a:spcBef>
              <a:tabLst>
                <a:tab pos="1524000" algn="l"/>
              </a:tabLst>
              <a:defRPr>
                <a:solidFill>
                  <a:schemeClr val="tx1"/>
                </a:solidFill>
                <a:latin typeface="Arial" charset="0"/>
                <a:ea typeface="ＭＳ Ｐゴシック" charset="0"/>
              </a:defRPr>
            </a:lvl5pPr>
            <a:lvl6pPr fontAlgn="base">
              <a:spcBef>
                <a:spcPct val="0"/>
              </a:spcBef>
              <a:spcAft>
                <a:spcPct val="0"/>
              </a:spcAft>
              <a:tabLst>
                <a:tab pos="1524000" algn="l"/>
              </a:tabLst>
              <a:defRPr>
                <a:solidFill>
                  <a:schemeClr val="tx1"/>
                </a:solidFill>
                <a:latin typeface="Arial" charset="0"/>
                <a:ea typeface="ＭＳ Ｐゴシック" charset="0"/>
              </a:defRPr>
            </a:lvl6pPr>
            <a:lvl7pPr fontAlgn="base">
              <a:spcBef>
                <a:spcPct val="0"/>
              </a:spcBef>
              <a:spcAft>
                <a:spcPct val="0"/>
              </a:spcAft>
              <a:tabLst>
                <a:tab pos="1524000" algn="l"/>
              </a:tabLst>
              <a:defRPr>
                <a:solidFill>
                  <a:schemeClr val="tx1"/>
                </a:solidFill>
                <a:latin typeface="Arial" charset="0"/>
                <a:ea typeface="ＭＳ Ｐゴシック" charset="0"/>
              </a:defRPr>
            </a:lvl7pPr>
            <a:lvl8pPr fontAlgn="base">
              <a:spcBef>
                <a:spcPct val="0"/>
              </a:spcBef>
              <a:spcAft>
                <a:spcPct val="0"/>
              </a:spcAft>
              <a:tabLst>
                <a:tab pos="1524000" algn="l"/>
              </a:tabLst>
              <a:defRPr>
                <a:solidFill>
                  <a:schemeClr val="tx1"/>
                </a:solidFill>
                <a:latin typeface="Arial" charset="0"/>
                <a:ea typeface="ＭＳ Ｐゴシック" charset="0"/>
              </a:defRPr>
            </a:lvl8pPr>
            <a:lvl9pPr fontAlgn="base">
              <a:spcBef>
                <a:spcPct val="0"/>
              </a:spcBef>
              <a:spcAft>
                <a:spcPct val="0"/>
              </a:spcAft>
              <a:tabLst>
                <a:tab pos="1524000" algn="l"/>
              </a:tabLst>
              <a:defRPr>
                <a:solidFill>
                  <a:schemeClr val="tx1"/>
                </a:solidFill>
                <a:latin typeface="Arial" charset="0"/>
                <a:ea typeface="ＭＳ Ｐゴシック" charset="0"/>
              </a:defRPr>
            </a:lvl9pPr>
          </a:lstStyle>
          <a:p>
            <a:pPr>
              <a:spcBef>
                <a:spcPct val="50000"/>
              </a:spcBef>
              <a:defRPr/>
            </a:pPr>
            <a:r>
              <a:rPr lang="en-AU" b="1" dirty="0" smtClean="0">
                <a:cs typeface="+mn-cs"/>
              </a:rPr>
              <a:t>REFERENCES</a:t>
            </a:r>
          </a:p>
          <a:p>
            <a:pPr>
              <a:spcBef>
                <a:spcPct val="50000"/>
              </a:spcBef>
              <a:defRPr/>
            </a:pPr>
            <a:endParaRPr lang="en-AU" sz="1800" dirty="0" smtClean="0">
              <a:cs typeface="+mn-cs"/>
            </a:endParaRPr>
          </a:p>
          <a:p>
            <a:pPr>
              <a:defRPr/>
            </a:pPr>
            <a:r>
              <a:rPr lang="en-US" sz="1800" dirty="0" smtClean="0">
                <a:cs typeface="+mn-cs"/>
              </a:rPr>
              <a:t>Canter, L. &amp; 	(1976) </a:t>
            </a:r>
            <a:r>
              <a:rPr lang="en-US" sz="1800" i="1" dirty="0" smtClean="0">
                <a:cs typeface="+mn-cs"/>
              </a:rPr>
              <a:t> 	Assertive discipline – a take charge</a:t>
            </a:r>
            <a:r>
              <a:rPr lang="en-US" sz="1800" dirty="0" smtClean="0">
                <a:cs typeface="+mn-cs"/>
              </a:rPr>
              <a:t> </a:t>
            </a:r>
          </a:p>
          <a:p>
            <a:pPr>
              <a:defRPr/>
            </a:pPr>
            <a:r>
              <a:rPr lang="en-US" sz="1800" dirty="0" smtClean="0">
                <a:cs typeface="+mn-cs"/>
              </a:rPr>
              <a:t>Canter, M.  			</a:t>
            </a:r>
            <a:r>
              <a:rPr lang="en-US" sz="1800" i="1" dirty="0" smtClean="0">
                <a:cs typeface="+mn-cs"/>
              </a:rPr>
              <a:t>approach for today’s educator</a:t>
            </a:r>
            <a:r>
              <a:rPr lang="en-US" sz="1800" dirty="0" smtClean="0">
                <a:cs typeface="+mn-cs"/>
              </a:rPr>
              <a:t>.  Santa				Monica, CA</a:t>
            </a:r>
          </a:p>
        </p:txBody>
      </p:sp>
      <p:sp>
        <p:nvSpPr>
          <p:cNvPr id="16390" name="Line 6"/>
          <p:cNvSpPr>
            <a:spLocks noChangeShapeType="1"/>
          </p:cNvSpPr>
          <p:nvPr/>
        </p:nvSpPr>
        <p:spPr bwMode="auto">
          <a:xfrm>
            <a:off x="1066800" y="1143000"/>
            <a:ext cx="7345363" cy="0"/>
          </a:xfrm>
          <a:prstGeom prst="line">
            <a:avLst/>
          </a:prstGeom>
          <a:noFill/>
          <a:ln w="57150">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6395" name="Text Box 11"/>
          <p:cNvSpPr txBox="1">
            <a:spLocks noChangeArrowheads="1"/>
          </p:cNvSpPr>
          <p:nvPr/>
        </p:nvSpPr>
        <p:spPr bwMode="auto">
          <a:xfrm>
            <a:off x="990600" y="2743200"/>
            <a:ext cx="6858000"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AU" sz="1800" dirty="0">
                <a:cs typeface="+mn-cs"/>
              </a:rPr>
              <a:t>Jones, Fred (2000) 	</a:t>
            </a:r>
            <a:r>
              <a:rPr lang="en-AU" sz="1800" i="1" dirty="0">
                <a:cs typeface="+mn-cs"/>
              </a:rPr>
              <a:t>Tools for Teaching</a:t>
            </a:r>
            <a:r>
              <a:rPr lang="en-AU" sz="1800" dirty="0">
                <a:cs typeface="+mn-cs"/>
              </a:rPr>
              <a:t>. Santa Cruz, CA: 			Frederick Jones and Associates.</a:t>
            </a:r>
          </a:p>
          <a:p>
            <a:pPr>
              <a:defRPr/>
            </a:pPr>
            <a:endParaRPr lang="en-AU" sz="1800" dirty="0">
              <a:cs typeface="+mn-cs"/>
            </a:endParaRPr>
          </a:p>
          <a:p>
            <a:pPr>
              <a:defRPr/>
            </a:pPr>
            <a:r>
              <a:rPr lang="en-AU" sz="1800" dirty="0" err="1">
                <a:cs typeface="+mn-cs"/>
              </a:rPr>
              <a:t>Kounin</a:t>
            </a:r>
            <a:r>
              <a:rPr lang="en-AU" sz="1800" dirty="0">
                <a:cs typeface="+mn-cs"/>
              </a:rPr>
              <a:t>, Jacob S. (1970) 	</a:t>
            </a:r>
            <a:r>
              <a:rPr lang="en-AU" sz="1800" i="1" dirty="0">
                <a:cs typeface="+mn-cs"/>
              </a:rPr>
              <a:t>Discipline and Group Management 			</a:t>
            </a:r>
            <a:r>
              <a:rPr lang="en-AU" sz="1800" i="1" dirty="0" smtClean="0">
                <a:cs typeface="+mn-cs"/>
              </a:rPr>
              <a:t>	in </a:t>
            </a:r>
            <a:r>
              <a:rPr lang="en-AU" sz="1800" i="1" dirty="0">
                <a:cs typeface="+mn-cs"/>
              </a:rPr>
              <a:t>Classrooms</a:t>
            </a:r>
            <a:r>
              <a:rPr lang="en-AU" sz="1800" dirty="0">
                <a:cs typeface="+mn-cs"/>
              </a:rPr>
              <a:t>. Holt, Rinehart and 			</a:t>
            </a:r>
            <a:r>
              <a:rPr lang="en-AU" sz="1800" dirty="0" smtClean="0">
                <a:cs typeface="+mn-cs"/>
              </a:rPr>
              <a:t>	Winston</a:t>
            </a:r>
            <a:r>
              <a:rPr lang="en-AU" sz="1800" dirty="0">
                <a:cs typeface="+mn-cs"/>
              </a:rPr>
              <a:t>, Inc</a:t>
            </a:r>
            <a:r>
              <a:rPr lang="en-AU" sz="1800" dirty="0" smtClean="0">
                <a:cs typeface="+mn-cs"/>
              </a:rPr>
              <a:t>.</a:t>
            </a:r>
          </a:p>
          <a:p>
            <a:pPr>
              <a:defRPr/>
            </a:pPr>
            <a:r>
              <a:rPr lang="en-AU" sz="1800" dirty="0"/>
              <a:t>Bandura, A. </a:t>
            </a:r>
            <a:r>
              <a:rPr lang="en-AU" sz="1800" dirty="0" smtClean="0"/>
              <a:t>(</a:t>
            </a:r>
            <a:r>
              <a:rPr lang="en-AU" sz="1800" dirty="0"/>
              <a:t>1977</a:t>
            </a:r>
            <a:r>
              <a:rPr lang="en-AU" sz="1800" dirty="0" smtClean="0"/>
              <a:t>)</a:t>
            </a:r>
            <a:r>
              <a:rPr lang="en-AU" sz="1800" i="1" dirty="0" smtClean="0"/>
              <a:t> 	Social </a:t>
            </a:r>
            <a:r>
              <a:rPr lang="en-AU" sz="1800" i="1" dirty="0"/>
              <a:t>Learning Theory</a:t>
            </a:r>
            <a:r>
              <a:rPr lang="en-AU" sz="1800" dirty="0"/>
              <a:t>. Englewood </a:t>
            </a:r>
            <a:r>
              <a:rPr lang="en-AU" sz="1800" dirty="0" smtClean="0"/>
              <a:t>			Cliffs</a:t>
            </a:r>
            <a:r>
              <a:rPr lang="en-AU" sz="1800" dirty="0"/>
              <a:t>, NJ: Prentice Hall.</a:t>
            </a:r>
            <a:r>
              <a:rPr lang="en-AU" sz="1800" b="1" dirty="0" smtClean="0">
                <a:cs typeface="+mn-cs"/>
              </a:rPr>
              <a:t> </a:t>
            </a:r>
            <a:endParaRPr lang="en-AU" sz="1800" b="1" dirty="0">
              <a:cs typeface="+mn-cs"/>
            </a:endParaRPr>
          </a:p>
          <a:p>
            <a:pPr>
              <a:defRPr/>
            </a:pPr>
            <a:endParaRPr lang="en-AU" sz="1800" b="1" dirty="0">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Text Box 4">
            <a:hlinkClick r:id="rId3" action="ppaction://hlinksldjump"/>
          </p:cNvPr>
          <p:cNvSpPr txBox="1">
            <a:spLocks noChangeArrowheads="1"/>
          </p:cNvSpPr>
          <p:nvPr/>
        </p:nvSpPr>
        <p:spPr bwMode="auto">
          <a:xfrm>
            <a:off x="1477962" y="836613"/>
            <a:ext cx="7666038" cy="5847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50000"/>
              </a:lnSpc>
            </a:pPr>
            <a:r>
              <a:rPr lang="en-AU" sz="3200" b="1" dirty="0">
                <a:solidFill>
                  <a:schemeClr val="bg1">
                    <a:lumMod val="65000"/>
                  </a:schemeClr>
                </a:solidFill>
                <a:effectLst>
                  <a:innerShdw blurRad="63500" dist="50800" dir="13500000">
                    <a:prstClr val="black">
                      <a:alpha val="50000"/>
                    </a:prstClr>
                  </a:innerShdw>
                </a:effectLst>
              </a:rPr>
              <a:t>CLASS RULES</a:t>
            </a:r>
          </a:p>
          <a:p>
            <a:pPr>
              <a:lnSpc>
                <a:spcPct val="150000"/>
              </a:lnSpc>
              <a:spcBef>
                <a:spcPct val="150000"/>
              </a:spcBef>
            </a:pPr>
            <a:r>
              <a:rPr lang="en-AU" sz="2400" dirty="0"/>
              <a:t>No talking when the teacher is talking</a:t>
            </a:r>
          </a:p>
          <a:p>
            <a:pPr>
              <a:lnSpc>
                <a:spcPct val="150000"/>
              </a:lnSpc>
              <a:spcBef>
                <a:spcPct val="100000"/>
              </a:spcBef>
            </a:pPr>
            <a:r>
              <a:rPr lang="en-AU" sz="2400" dirty="0"/>
              <a:t>Stay in your seats</a:t>
            </a:r>
          </a:p>
          <a:p>
            <a:pPr>
              <a:lnSpc>
                <a:spcPct val="150000"/>
              </a:lnSpc>
              <a:spcBef>
                <a:spcPct val="100000"/>
              </a:spcBef>
            </a:pPr>
            <a:r>
              <a:rPr lang="en-AU" sz="2400" dirty="0"/>
              <a:t>Keep your hands </a:t>
            </a:r>
            <a:r>
              <a:rPr lang="en-AU" sz="2400" dirty="0" smtClean="0"/>
              <a:t>&amp; </a:t>
            </a:r>
            <a:r>
              <a:rPr lang="en-AU" sz="2400" dirty="0"/>
              <a:t>feet off other people and their property</a:t>
            </a:r>
          </a:p>
          <a:p>
            <a:pPr>
              <a:lnSpc>
                <a:spcPct val="150000"/>
              </a:lnSpc>
              <a:spcBef>
                <a:spcPct val="100000"/>
              </a:spcBef>
            </a:pPr>
            <a:r>
              <a:rPr lang="en-AU" sz="2400" dirty="0"/>
              <a:t>Follow the instructions given by the teacher</a:t>
            </a:r>
          </a:p>
          <a:p>
            <a:endParaRPr lang="en-AU" sz="2000" dirty="0"/>
          </a:p>
          <a:p>
            <a:endParaRPr lang="en-AU" dirty="0">
              <a:solidFill>
                <a:schemeClr val="bg1"/>
              </a:solidFill>
            </a:endParaRPr>
          </a:p>
        </p:txBody>
      </p:sp>
      <p:sp>
        <p:nvSpPr>
          <p:cNvPr id="6149" name="Line 5"/>
          <p:cNvSpPr>
            <a:spLocks noChangeShapeType="1"/>
          </p:cNvSpPr>
          <p:nvPr/>
        </p:nvSpPr>
        <p:spPr bwMode="auto">
          <a:xfrm>
            <a:off x="1547813" y="1676866"/>
            <a:ext cx="5976937" cy="0"/>
          </a:xfrm>
          <a:prstGeom prst="line">
            <a:avLst/>
          </a:prstGeom>
          <a:noFill/>
          <a:ln w="57150">
            <a:solidFill>
              <a:srgbClr val="A6A6A6"/>
            </a:solidFill>
            <a:round/>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p>
        </p:txBody>
      </p:sp>
      <p:pic>
        <p:nvPicPr>
          <p:cNvPr id="5" name="Picture 4" descr="Back_btn.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91" y="6050391"/>
            <a:ext cx="807616" cy="512033"/>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1168813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Text Box 4">
            <a:hlinkClick r:id="rId3" action="ppaction://hlinksldjump"/>
          </p:cNvPr>
          <p:cNvSpPr txBox="1">
            <a:spLocks noChangeArrowheads="1"/>
          </p:cNvSpPr>
          <p:nvPr/>
        </p:nvSpPr>
        <p:spPr bwMode="auto">
          <a:xfrm>
            <a:off x="1403350" y="981075"/>
            <a:ext cx="6913563" cy="420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AU" sz="2000" b="1" dirty="0">
              <a:solidFill>
                <a:srgbClr val="000000"/>
              </a:solidFill>
            </a:endParaRPr>
          </a:p>
          <a:p>
            <a:endParaRPr lang="en-AU" sz="2000" b="1" dirty="0">
              <a:solidFill>
                <a:srgbClr val="000000"/>
              </a:solidFill>
            </a:endParaRPr>
          </a:p>
          <a:p>
            <a:pPr>
              <a:spcBef>
                <a:spcPct val="100000"/>
              </a:spcBef>
            </a:pPr>
            <a:r>
              <a:rPr lang="en-AU" sz="2000" dirty="0">
                <a:solidFill>
                  <a:srgbClr val="000000"/>
                </a:solidFill>
              </a:rPr>
              <a:t>1</a:t>
            </a:r>
            <a:r>
              <a:rPr lang="en-AU" sz="2000" baseline="30000" dirty="0">
                <a:solidFill>
                  <a:srgbClr val="000000"/>
                </a:solidFill>
              </a:rPr>
              <a:t>st</a:t>
            </a:r>
            <a:r>
              <a:rPr lang="en-AU" sz="2000" dirty="0">
                <a:solidFill>
                  <a:srgbClr val="000000"/>
                </a:solidFill>
              </a:rPr>
              <a:t> incident	name on board - 1</a:t>
            </a:r>
            <a:r>
              <a:rPr lang="en-AU" sz="2000" baseline="30000" dirty="0">
                <a:solidFill>
                  <a:srgbClr val="000000"/>
                </a:solidFill>
              </a:rPr>
              <a:t>st</a:t>
            </a:r>
            <a:r>
              <a:rPr lang="en-AU" sz="2000" dirty="0">
                <a:solidFill>
                  <a:srgbClr val="000000"/>
                </a:solidFill>
              </a:rPr>
              <a:t> warning</a:t>
            </a:r>
          </a:p>
          <a:p>
            <a:pPr>
              <a:spcBef>
                <a:spcPct val="100000"/>
              </a:spcBef>
            </a:pPr>
            <a:r>
              <a:rPr lang="en-AU" sz="2000" dirty="0">
                <a:solidFill>
                  <a:srgbClr val="000000"/>
                </a:solidFill>
              </a:rPr>
              <a:t>2</a:t>
            </a:r>
            <a:r>
              <a:rPr lang="en-AU" sz="2000" baseline="30000" dirty="0">
                <a:solidFill>
                  <a:srgbClr val="000000"/>
                </a:solidFill>
              </a:rPr>
              <a:t>nd</a:t>
            </a:r>
            <a:r>
              <a:rPr lang="en-AU" sz="2000" dirty="0">
                <a:solidFill>
                  <a:srgbClr val="000000"/>
                </a:solidFill>
              </a:rPr>
              <a:t> incident	tick - 2</a:t>
            </a:r>
            <a:r>
              <a:rPr lang="en-AU" sz="2000" baseline="30000" dirty="0">
                <a:solidFill>
                  <a:srgbClr val="000000"/>
                </a:solidFill>
              </a:rPr>
              <a:t>nd</a:t>
            </a:r>
            <a:r>
              <a:rPr lang="en-AU" sz="2000" dirty="0">
                <a:solidFill>
                  <a:srgbClr val="000000"/>
                </a:solidFill>
              </a:rPr>
              <a:t> warning</a:t>
            </a:r>
          </a:p>
          <a:p>
            <a:pPr>
              <a:spcBef>
                <a:spcPct val="100000"/>
              </a:spcBef>
            </a:pPr>
            <a:r>
              <a:rPr lang="en-AU" sz="2000" dirty="0">
                <a:solidFill>
                  <a:srgbClr val="000000"/>
                </a:solidFill>
              </a:rPr>
              <a:t>3</a:t>
            </a:r>
            <a:r>
              <a:rPr lang="en-AU" sz="2000" baseline="30000" dirty="0">
                <a:solidFill>
                  <a:srgbClr val="000000"/>
                </a:solidFill>
              </a:rPr>
              <a:t>rd</a:t>
            </a:r>
            <a:r>
              <a:rPr lang="en-AU" sz="2000" dirty="0">
                <a:solidFill>
                  <a:srgbClr val="000000"/>
                </a:solidFill>
              </a:rPr>
              <a:t> incident	tick - stay back after class</a:t>
            </a:r>
          </a:p>
          <a:p>
            <a:pPr>
              <a:spcBef>
                <a:spcPct val="100000"/>
              </a:spcBef>
            </a:pPr>
            <a:r>
              <a:rPr lang="en-AU" sz="2000" dirty="0">
                <a:solidFill>
                  <a:srgbClr val="000000"/>
                </a:solidFill>
              </a:rPr>
              <a:t>4</a:t>
            </a:r>
            <a:r>
              <a:rPr lang="en-AU" sz="2000" baseline="30000" dirty="0">
                <a:solidFill>
                  <a:srgbClr val="000000"/>
                </a:solidFill>
              </a:rPr>
              <a:t>th</a:t>
            </a:r>
            <a:r>
              <a:rPr lang="en-AU" sz="2000" dirty="0">
                <a:solidFill>
                  <a:srgbClr val="000000"/>
                </a:solidFill>
              </a:rPr>
              <a:t> incident	tick - lunch time detention	</a:t>
            </a:r>
          </a:p>
          <a:p>
            <a:pPr>
              <a:spcBef>
                <a:spcPct val="100000"/>
              </a:spcBef>
            </a:pPr>
            <a:r>
              <a:rPr lang="en-AU" sz="2000" dirty="0">
                <a:solidFill>
                  <a:srgbClr val="000000"/>
                </a:solidFill>
              </a:rPr>
              <a:t>5</a:t>
            </a:r>
            <a:r>
              <a:rPr lang="en-AU" sz="2000" baseline="30000" dirty="0">
                <a:solidFill>
                  <a:srgbClr val="000000"/>
                </a:solidFill>
              </a:rPr>
              <a:t>th</a:t>
            </a:r>
            <a:r>
              <a:rPr lang="en-AU" sz="2000" dirty="0">
                <a:solidFill>
                  <a:srgbClr val="000000"/>
                </a:solidFill>
              </a:rPr>
              <a:t> incident	tick - leave the class, interview with head 		teacher/AP	</a:t>
            </a:r>
          </a:p>
        </p:txBody>
      </p:sp>
      <p:sp>
        <p:nvSpPr>
          <p:cNvPr id="7173" name="Line 5"/>
          <p:cNvSpPr>
            <a:spLocks noChangeShapeType="1"/>
          </p:cNvSpPr>
          <p:nvPr/>
        </p:nvSpPr>
        <p:spPr bwMode="auto">
          <a:xfrm>
            <a:off x="1447800" y="1567328"/>
            <a:ext cx="5543550" cy="0"/>
          </a:xfrm>
          <a:prstGeom prst="line">
            <a:avLst/>
          </a:prstGeom>
          <a:noFill/>
          <a:ln w="57150">
            <a:solidFill>
              <a:srgbClr val="A6A6A6"/>
            </a:solidFill>
            <a:round/>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7176" name="Text Box 8">
            <a:hlinkClick r:id="rId3" action="ppaction://hlinksldjump"/>
          </p:cNvPr>
          <p:cNvSpPr txBox="1">
            <a:spLocks noChangeArrowheads="1"/>
          </p:cNvSpPr>
          <p:nvPr/>
        </p:nvSpPr>
        <p:spPr bwMode="auto">
          <a:xfrm>
            <a:off x="1409700" y="2654300"/>
            <a:ext cx="7505700" cy="314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AU" sz="2000">
              <a:solidFill>
                <a:srgbClr val="000000"/>
              </a:solidFill>
            </a:endParaRPr>
          </a:p>
          <a:p>
            <a:pPr>
              <a:spcBef>
                <a:spcPct val="100000"/>
              </a:spcBef>
            </a:pPr>
            <a:endParaRPr lang="en-AU" sz="2000">
              <a:solidFill>
                <a:srgbClr val="000000"/>
              </a:solidFill>
            </a:endParaRPr>
          </a:p>
          <a:p>
            <a:pPr>
              <a:spcBef>
                <a:spcPct val="100000"/>
              </a:spcBef>
            </a:pPr>
            <a:r>
              <a:rPr lang="en-AU" sz="2000">
                <a:solidFill>
                  <a:srgbClr val="000000"/>
                </a:solidFill>
              </a:rPr>
              <a:t>4</a:t>
            </a:r>
            <a:r>
              <a:rPr lang="en-AU" sz="2000" baseline="30000">
                <a:solidFill>
                  <a:srgbClr val="000000"/>
                </a:solidFill>
              </a:rPr>
              <a:t>th</a:t>
            </a:r>
            <a:r>
              <a:rPr lang="en-AU" sz="2000">
                <a:solidFill>
                  <a:srgbClr val="000000"/>
                </a:solidFill>
              </a:rPr>
              <a:t> incident	tick - stay back after class</a:t>
            </a:r>
          </a:p>
          <a:p>
            <a:pPr>
              <a:spcBef>
                <a:spcPct val="100000"/>
              </a:spcBef>
            </a:pPr>
            <a:r>
              <a:rPr lang="en-AU" sz="2000">
                <a:solidFill>
                  <a:srgbClr val="000000"/>
                </a:solidFill>
              </a:rPr>
              <a:t>5</a:t>
            </a:r>
            <a:r>
              <a:rPr lang="en-AU" sz="2000" baseline="30000">
                <a:solidFill>
                  <a:srgbClr val="000000"/>
                </a:solidFill>
              </a:rPr>
              <a:t>th</a:t>
            </a:r>
            <a:r>
              <a:rPr lang="en-AU" sz="2000">
                <a:solidFill>
                  <a:srgbClr val="000000"/>
                </a:solidFill>
              </a:rPr>
              <a:t> incident	tick - lunch time detention	</a:t>
            </a:r>
          </a:p>
          <a:p>
            <a:pPr>
              <a:spcBef>
                <a:spcPct val="100000"/>
              </a:spcBef>
            </a:pPr>
            <a:r>
              <a:rPr lang="en-AU" sz="2000">
                <a:solidFill>
                  <a:srgbClr val="000000"/>
                </a:solidFill>
              </a:rPr>
              <a:t>6</a:t>
            </a:r>
            <a:r>
              <a:rPr lang="en-AU" sz="2000" baseline="30000">
                <a:solidFill>
                  <a:srgbClr val="000000"/>
                </a:solidFill>
              </a:rPr>
              <a:t>th</a:t>
            </a:r>
            <a:r>
              <a:rPr lang="en-AU" sz="2000">
                <a:solidFill>
                  <a:srgbClr val="000000"/>
                </a:solidFill>
              </a:rPr>
              <a:t> incident	tick - leave the class, interview with head 			teacher/AP	</a:t>
            </a:r>
          </a:p>
        </p:txBody>
      </p:sp>
      <p:sp>
        <p:nvSpPr>
          <p:cNvPr id="7177" name="Rectangle 9">
            <a:hlinkClick r:id="" action="ppaction://hlinkshowjump?jump=nextslide"/>
          </p:cNvPr>
          <p:cNvSpPr>
            <a:spLocks noChangeArrowheads="1"/>
          </p:cNvSpPr>
          <p:nvPr/>
        </p:nvSpPr>
        <p:spPr bwMode="auto">
          <a:xfrm>
            <a:off x="1447800" y="990600"/>
            <a:ext cx="5178221"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pPr>
            <a:r>
              <a:rPr lang="en-AU" sz="3200" b="1" dirty="0">
                <a:solidFill>
                  <a:schemeClr val="bg1">
                    <a:lumMod val="65000"/>
                  </a:schemeClr>
                </a:solidFill>
                <a:effectLst>
                  <a:innerShdw blurRad="63500" dist="50800" dir="13500000">
                    <a:prstClr val="black">
                      <a:alpha val="50000"/>
                    </a:prstClr>
                  </a:innerShdw>
                </a:effectLst>
              </a:rPr>
              <a:t>CLASS CONSEQUENCES</a:t>
            </a:r>
          </a:p>
        </p:txBody>
      </p:sp>
      <p:sp>
        <p:nvSpPr>
          <p:cNvPr id="7178" name="Rectangle 10"/>
          <p:cNvSpPr>
            <a:spLocks noChangeArrowheads="1"/>
          </p:cNvSpPr>
          <p:nvPr/>
        </p:nvSpPr>
        <p:spPr bwMode="auto">
          <a:xfrm>
            <a:off x="1409700" y="3263900"/>
            <a:ext cx="388433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pPr>
            <a:r>
              <a:rPr lang="en-AU" sz="2000">
                <a:solidFill>
                  <a:srgbClr val="000000"/>
                </a:solidFill>
              </a:rPr>
              <a:t>3</a:t>
            </a:r>
            <a:r>
              <a:rPr lang="en-AU" sz="2000" baseline="30000">
                <a:solidFill>
                  <a:srgbClr val="000000"/>
                </a:solidFill>
              </a:rPr>
              <a:t>rd</a:t>
            </a:r>
            <a:r>
              <a:rPr lang="en-AU" sz="2000">
                <a:solidFill>
                  <a:srgbClr val="000000"/>
                </a:solidFill>
              </a:rPr>
              <a:t> incident	tick - 3</a:t>
            </a:r>
            <a:r>
              <a:rPr lang="en-AU" sz="2000" baseline="30000">
                <a:solidFill>
                  <a:srgbClr val="000000"/>
                </a:solidFill>
              </a:rPr>
              <a:t>rd </a:t>
            </a:r>
            <a:r>
              <a:rPr lang="en-AU" sz="2000">
                <a:solidFill>
                  <a:srgbClr val="000000"/>
                </a:solidFill>
              </a:rPr>
              <a:t>warning</a:t>
            </a:r>
          </a:p>
        </p:txBody>
      </p:sp>
      <p:sp>
        <p:nvSpPr>
          <p:cNvPr id="7179" name="Rectangle 11"/>
          <p:cNvSpPr>
            <a:spLocks noChangeArrowheads="1"/>
          </p:cNvSpPr>
          <p:nvPr/>
        </p:nvSpPr>
        <p:spPr bwMode="auto">
          <a:xfrm>
            <a:off x="1409700" y="2044700"/>
            <a:ext cx="5229692"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100000"/>
              </a:spcBef>
            </a:pPr>
            <a:r>
              <a:rPr lang="en-AU" sz="2000" dirty="0">
                <a:solidFill>
                  <a:srgbClr val="000000"/>
                </a:solidFill>
              </a:rPr>
              <a:t>1</a:t>
            </a:r>
            <a:r>
              <a:rPr lang="en-AU" sz="2000" baseline="30000" dirty="0">
                <a:solidFill>
                  <a:srgbClr val="000000"/>
                </a:solidFill>
              </a:rPr>
              <a:t>st</a:t>
            </a:r>
            <a:r>
              <a:rPr lang="en-AU" sz="2000" dirty="0">
                <a:solidFill>
                  <a:srgbClr val="000000"/>
                </a:solidFill>
              </a:rPr>
              <a:t> incident	name on board - 1</a:t>
            </a:r>
            <a:r>
              <a:rPr lang="en-AU" sz="2000" baseline="30000" dirty="0">
                <a:solidFill>
                  <a:srgbClr val="000000"/>
                </a:solidFill>
              </a:rPr>
              <a:t>st</a:t>
            </a:r>
            <a:r>
              <a:rPr lang="en-AU" sz="2000" dirty="0">
                <a:solidFill>
                  <a:srgbClr val="000000"/>
                </a:solidFill>
              </a:rPr>
              <a:t> warning</a:t>
            </a:r>
          </a:p>
          <a:p>
            <a:pPr>
              <a:spcBef>
                <a:spcPct val="100000"/>
              </a:spcBef>
            </a:pPr>
            <a:r>
              <a:rPr lang="en-AU" sz="2000" dirty="0">
                <a:solidFill>
                  <a:srgbClr val="000000"/>
                </a:solidFill>
              </a:rPr>
              <a:t>2</a:t>
            </a:r>
            <a:r>
              <a:rPr lang="en-AU" sz="2000" baseline="30000" dirty="0">
                <a:solidFill>
                  <a:srgbClr val="000000"/>
                </a:solidFill>
              </a:rPr>
              <a:t>nd</a:t>
            </a:r>
            <a:r>
              <a:rPr lang="en-AU" sz="2000" dirty="0">
                <a:solidFill>
                  <a:srgbClr val="000000"/>
                </a:solidFill>
              </a:rPr>
              <a:t> incident	tick - 2</a:t>
            </a:r>
            <a:r>
              <a:rPr lang="en-AU" sz="2000" baseline="30000" dirty="0">
                <a:solidFill>
                  <a:srgbClr val="000000"/>
                </a:solidFill>
              </a:rPr>
              <a:t>nd</a:t>
            </a:r>
            <a:r>
              <a:rPr lang="en-AU" sz="2000" dirty="0">
                <a:solidFill>
                  <a:srgbClr val="000000"/>
                </a:solidFill>
              </a:rPr>
              <a:t> warning</a:t>
            </a:r>
          </a:p>
        </p:txBody>
      </p:sp>
      <p:sp>
        <p:nvSpPr>
          <p:cNvPr id="7182" name="Rectangle 14"/>
          <p:cNvSpPr>
            <a:spLocks noChangeArrowheads="1"/>
          </p:cNvSpPr>
          <p:nvPr/>
        </p:nvSpPr>
        <p:spPr bwMode="auto">
          <a:xfrm>
            <a:off x="457200" y="3282434"/>
            <a:ext cx="18466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solidFill>
                <a:srgbClr val="000000"/>
              </a:solidFill>
            </a:endParaRPr>
          </a:p>
        </p:txBody>
      </p:sp>
      <p:sp>
        <p:nvSpPr>
          <p:cNvPr id="7183" name="Rectangle 15"/>
          <p:cNvSpPr>
            <a:spLocks noChangeArrowheads="1"/>
          </p:cNvSpPr>
          <p:nvPr/>
        </p:nvSpPr>
        <p:spPr bwMode="auto">
          <a:xfrm>
            <a:off x="-1371600" y="304800"/>
            <a:ext cx="10668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Back_btn.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91" y="6050391"/>
            <a:ext cx="807616" cy="512033"/>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4228896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7172"/>
                                        </p:tgtEl>
                                      </p:cBhvr>
                                    </p:animEffect>
                                    <p:set>
                                      <p:cBhvr>
                                        <p:cTn id="7" dur="1" fill="hold">
                                          <p:stCondLst>
                                            <p:cond delay="999"/>
                                          </p:stCondLst>
                                        </p:cTn>
                                        <p:tgtEl>
                                          <p:spTgt spid="717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179"/>
                                        </p:tgtEl>
                                        <p:attrNameLst>
                                          <p:attrName>style.visibility</p:attrName>
                                        </p:attrNameLst>
                                      </p:cBhvr>
                                      <p:to>
                                        <p:strVal val="visible"/>
                                      </p:to>
                                    </p:set>
                                    <p:animEffect transition="in" filter="fade">
                                      <p:cBhvr>
                                        <p:cTn id="10" dur="1000"/>
                                        <p:tgtEl>
                                          <p:spTgt spid="717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anim calcmode="lin" valueType="num">
                                      <p:cBhvr additive="base">
                                        <p:cTn id="13" dur="1000" fill="hold"/>
                                        <p:tgtEl>
                                          <p:spTgt spid="7178"/>
                                        </p:tgtEl>
                                        <p:attrNameLst>
                                          <p:attrName>ppt_x</p:attrName>
                                        </p:attrNameLst>
                                      </p:cBhvr>
                                      <p:tavLst>
                                        <p:tav tm="0">
                                          <p:val>
                                            <p:strVal val="0-#ppt_w/2"/>
                                          </p:val>
                                        </p:tav>
                                        <p:tav tm="100000">
                                          <p:val>
                                            <p:strVal val="#ppt_x"/>
                                          </p:val>
                                        </p:tav>
                                      </p:tavLst>
                                    </p:anim>
                                    <p:anim calcmode="lin" valueType="num">
                                      <p:cBhvr additive="base">
                                        <p:cTn id="14" dur="1000" fill="hold"/>
                                        <p:tgtEl>
                                          <p:spTgt spid="7178"/>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fade">
                                      <p:cBhvr>
                                        <p:cTn id="17" dur="1000"/>
                                        <p:tgtEl>
                                          <p:spTgt spid="7176"/>
                                        </p:tgtEl>
                                      </p:cBhvr>
                                    </p:animEffect>
                                    <p:anim calcmode="lin" valueType="num">
                                      <p:cBhvr>
                                        <p:cTn id="18" dur="1000" fill="hold"/>
                                        <p:tgtEl>
                                          <p:spTgt spid="7176"/>
                                        </p:tgtEl>
                                        <p:attrNameLst>
                                          <p:attrName>ppt_x</p:attrName>
                                        </p:attrNameLst>
                                      </p:cBhvr>
                                      <p:tavLst>
                                        <p:tav tm="0">
                                          <p:val>
                                            <p:strVal val="#ppt_x"/>
                                          </p:val>
                                        </p:tav>
                                        <p:tav tm="100000">
                                          <p:val>
                                            <p:strVal val="#ppt_x"/>
                                          </p:val>
                                        </p:tav>
                                      </p:tavLst>
                                    </p:anim>
                                    <p:anim calcmode="lin" valueType="num">
                                      <p:cBhvr>
                                        <p:cTn id="19"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1000"/>
                                        <p:tgtEl>
                                          <p:spTgt spid="7176"/>
                                        </p:tgtEl>
                                      </p:cBhvr>
                                    </p:animEffect>
                                    <p:set>
                                      <p:cBhvr>
                                        <p:cTn id="24" dur="1" fill="hold">
                                          <p:stCondLst>
                                            <p:cond delay="999"/>
                                          </p:stCondLst>
                                        </p:cTn>
                                        <p:tgtEl>
                                          <p:spTgt spid="7176"/>
                                        </p:tgtEl>
                                        <p:attrNameLst>
                                          <p:attrName>style.visibility</p:attrName>
                                        </p:attrNameLst>
                                      </p:cBhvr>
                                      <p:to>
                                        <p:strVal val="hidden"/>
                                      </p:to>
                                    </p:set>
                                  </p:childTnLst>
                                </p:cTn>
                              </p:par>
                              <p:par>
                                <p:cTn id="25" presetID="10" presetClass="entr" presetSubtype="0" fill="hold" grpId="2" nodeType="withEffect">
                                  <p:stCondLst>
                                    <p:cond delay="0"/>
                                  </p:stCondLst>
                                  <p:childTnLst>
                                    <p:set>
                                      <p:cBhvr>
                                        <p:cTn id="26" dur="1" fill="hold">
                                          <p:stCondLst>
                                            <p:cond delay="0"/>
                                          </p:stCondLst>
                                        </p:cTn>
                                        <p:tgtEl>
                                          <p:spTgt spid="7176"/>
                                        </p:tgtEl>
                                        <p:attrNameLst>
                                          <p:attrName>style.visibility</p:attrName>
                                        </p:attrNameLst>
                                      </p:cBhvr>
                                      <p:to>
                                        <p:strVal val="visible"/>
                                      </p:to>
                                    </p:set>
                                    <p:animEffect transition="in" filter="fade">
                                      <p:cBhvr>
                                        <p:cTn id="27" dur="1000"/>
                                        <p:tgtEl>
                                          <p:spTgt spid="7176"/>
                                        </p:tgtEl>
                                      </p:cBhvr>
                                    </p:animEffect>
                                  </p:childTnLst>
                                </p:cTn>
                              </p:par>
                              <p:par>
                                <p:cTn id="28" presetID="10" presetClass="exit" presetSubtype="0" fill="hold" grpId="1" nodeType="withEffect">
                                  <p:stCondLst>
                                    <p:cond delay="0"/>
                                  </p:stCondLst>
                                  <p:childTnLst>
                                    <p:animEffect transition="out" filter="fade">
                                      <p:cBhvr>
                                        <p:cTn id="29" dur="1000"/>
                                        <p:tgtEl>
                                          <p:spTgt spid="7179"/>
                                        </p:tgtEl>
                                      </p:cBhvr>
                                    </p:animEffect>
                                    <p:set>
                                      <p:cBhvr>
                                        <p:cTn id="30" dur="1" fill="hold">
                                          <p:stCondLst>
                                            <p:cond delay="999"/>
                                          </p:stCondLst>
                                        </p:cTn>
                                        <p:tgtEl>
                                          <p:spTgt spid="717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7178"/>
                                        </p:tgtEl>
                                      </p:cBhvr>
                                    </p:animEffect>
                                    <p:set>
                                      <p:cBhvr>
                                        <p:cTn id="33" dur="1" fill="hold">
                                          <p:stCondLst>
                                            <p:cond delay="999"/>
                                          </p:stCondLst>
                                        </p:cTn>
                                        <p:tgtEl>
                                          <p:spTgt spid="7178"/>
                                        </p:tgtEl>
                                        <p:attrNameLst>
                                          <p:attrName>style.visibility</p:attrName>
                                        </p:attrNameLst>
                                      </p:cBhvr>
                                      <p:to>
                                        <p:strVal val="hidden"/>
                                      </p:to>
                                    </p:set>
                                  </p:childTnLst>
                                </p:cTn>
                              </p:par>
                              <p:par>
                                <p:cTn id="34" presetID="10" presetClass="entr" presetSubtype="0" fill="hold" grpId="1" nodeType="withEffect">
                                  <p:stCondLst>
                                    <p:cond delay="0"/>
                                  </p:stCondLst>
                                  <p:childTnLst>
                                    <p:set>
                                      <p:cBhvr>
                                        <p:cTn id="35" dur="1" fill="hold">
                                          <p:stCondLst>
                                            <p:cond delay="0"/>
                                          </p:stCondLst>
                                        </p:cTn>
                                        <p:tgtEl>
                                          <p:spTgt spid="7172"/>
                                        </p:tgtEl>
                                        <p:attrNameLst>
                                          <p:attrName>style.visibility</p:attrName>
                                        </p:attrNameLst>
                                      </p:cBhvr>
                                      <p:to>
                                        <p:strVal val="visible"/>
                                      </p:to>
                                    </p:set>
                                    <p:animEffect transition="in" filter="fade">
                                      <p:cBhvr>
                                        <p:cTn id="36"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2" grpId="1"/>
      <p:bldP spid="7176" grpId="0"/>
      <p:bldP spid="7176" grpId="1"/>
      <p:bldP spid="7176" grpId="2"/>
      <p:bldP spid="7178" grpId="0"/>
      <p:bldP spid="7178" grpId="1"/>
      <p:bldP spid="7179" grpId="0"/>
      <p:bldP spid="717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1835696" y="1556792"/>
            <a:ext cx="5644840" cy="4708981"/>
          </a:xfrm>
          <a:prstGeom prst="rect">
            <a:avLst/>
          </a:prstGeom>
          <a:noFill/>
        </p:spPr>
        <p:txBody>
          <a:bodyPr wrap="square" rtlCol="0">
            <a:spAutoFit/>
          </a:bodyPr>
          <a:lstStyle/>
          <a:p>
            <a:pPr>
              <a:spcAft>
                <a:spcPts val="1200"/>
              </a:spcAft>
            </a:pPr>
            <a:r>
              <a:rPr lang="en-US" sz="2000" dirty="0" smtClean="0"/>
              <a:t>7 things games teach us about learning:</a:t>
            </a:r>
          </a:p>
          <a:p>
            <a:pPr marL="342900" indent="-342900">
              <a:buAutoNum type="arabicPeriod"/>
            </a:pPr>
            <a:r>
              <a:rPr lang="en-US" sz="2000" dirty="0" smtClean="0"/>
              <a:t>Measure progress</a:t>
            </a:r>
          </a:p>
          <a:p>
            <a:pPr marL="342900" indent="-342900">
              <a:buAutoNum type="arabicPeriod"/>
            </a:pPr>
            <a:r>
              <a:rPr lang="en-US" sz="2000" dirty="0" smtClean="0"/>
              <a:t>Multiple short and long term goals</a:t>
            </a:r>
          </a:p>
          <a:p>
            <a:pPr marL="342900" indent="-342900">
              <a:buAutoNum type="arabicPeriod"/>
            </a:pPr>
            <a:r>
              <a:rPr lang="en-US" sz="2000" dirty="0" smtClean="0"/>
              <a:t>Reward effort</a:t>
            </a:r>
          </a:p>
          <a:p>
            <a:pPr marL="342900" indent="-342900">
              <a:buAutoNum type="arabicPeriod"/>
            </a:pPr>
            <a:r>
              <a:rPr lang="en-US" sz="2000" dirty="0" smtClean="0"/>
              <a:t>Rapid, clear feedback</a:t>
            </a:r>
          </a:p>
          <a:p>
            <a:pPr marL="342900" indent="-342900">
              <a:buAutoNum type="arabicPeriod"/>
            </a:pPr>
            <a:r>
              <a:rPr lang="en-US" sz="2000" dirty="0" smtClean="0"/>
              <a:t>Uncertainty</a:t>
            </a:r>
          </a:p>
          <a:p>
            <a:pPr marL="342900" indent="-342900">
              <a:buAutoNum type="arabicPeriod"/>
            </a:pPr>
            <a:r>
              <a:rPr lang="en-US" sz="2000" dirty="0" smtClean="0"/>
              <a:t>Increases attentiveness and memory</a:t>
            </a:r>
          </a:p>
          <a:p>
            <a:pPr marL="342900" indent="-342900">
              <a:buAutoNum type="arabicPeriod"/>
            </a:pPr>
            <a:r>
              <a:rPr lang="en-US" sz="2000" dirty="0" smtClean="0"/>
              <a:t>Interaction with others</a:t>
            </a:r>
          </a:p>
          <a:p>
            <a:pPr marL="342900" indent="-342900">
              <a:buAutoNum type="arabicPeriod"/>
            </a:pPr>
            <a:endParaRPr lang="en-US" sz="2000" dirty="0"/>
          </a:p>
          <a:p>
            <a:r>
              <a:rPr lang="en-US" sz="2000" dirty="0" smtClean="0">
                <a:hlinkClick r:id="rId4"/>
              </a:rPr>
              <a:t>Chatfield 2010 </a:t>
            </a:r>
            <a:endParaRPr lang="en-US" sz="2000" dirty="0"/>
          </a:p>
        </p:txBody>
      </p:sp>
      <p:pic>
        <p:nvPicPr>
          <p:cNvPr id="4" name="videogames.m4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67544" y="1268760"/>
            <a:ext cx="8128000" cy="4572000"/>
          </a:xfrm>
          <a:prstGeom prst="rect">
            <a:avLst/>
          </a:prstGeom>
        </p:spPr>
      </p:pic>
      <p:sp>
        <p:nvSpPr>
          <p:cNvPr id="6" name="TextBox 5"/>
          <p:cNvSpPr txBox="1"/>
          <p:nvPr/>
        </p:nvSpPr>
        <p:spPr>
          <a:xfrm>
            <a:off x="759753" y="227724"/>
            <a:ext cx="7539444" cy="830997"/>
          </a:xfrm>
          <a:prstGeom prst="rect">
            <a:avLst/>
          </a:prstGeom>
          <a:noFill/>
        </p:spPr>
        <p:txBody>
          <a:bodyPr wrap="none" rtlCol="0">
            <a:spAutoFit/>
          </a:bodyPr>
          <a:lstStyle/>
          <a:p>
            <a:r>
              <a:rPr lang="en-US" sz="4800" b="1" dirty="0" smtClean="0">
                <a:effectLst>
                  <a:outerShdw blurRad="50800" dist="38100" algn="l" rotWithShape="0">
                    <a:prstClr val="black">
                      <a:alpha val="40000"/>
                    </a:prstClr>
                  </a:outerShdw>
                </a:effectLst>
              </a:rPr>
              <a:t>Behaviourist approaches</a:t>
            </a:r>
            <a:endParaRPr lang="en-US" sz="4800" b="1" dirty="0">
              <a:effectLst>
                <a:outerShdw blurRad="50800" dist="38100" algn="l" rotWithShape="0">
                  <a:prstClr val="black">
                    <a:alpha val="40000"/>
                  </a:prstClr>
                </a:outerShdw>
              </a:effectLst>
            </a:endParaRPr>
          </a:p>
        </p:txBody>
      </p:sp>
      <p:sp>
        <p:nvSpPr>
          <p:cNvPr id="7" name="TextBox 6"/>
          <p:cNvSpPr txBox="1"/>
          <p:nvPr/>
        </p:nvSpPr>
        <p:spPr>
          <a:xfrm>
            <a:off x="5798790" y="5952229"/>
            <a:ext cx="3220125" cy="461665"/>
          </a:xfrm>
          <a:prstGeom prst="rect">
            <a:avLst/>
          </a:prstGeom>
          <a:noFill/>
        </p:spPr>
        <p:txBody>
          <a:bodyPr wrap="square" rtlCol="0">
            <a:spAutoFit/>
          </a:bodyPr>
          <a:lstStyle/>
          <a:p>
            <a:r>
              <a:rPr lang="en-US" sz="2400" b="1" dirty="0" smtClean="0">
                <a:latin typeface="Chalkboard"/>
                <a:cs typeface="Chalkboard"/>
              </a:rPr>
              <a:t>digital video games</a:t>
            </a:r>
            <a:endParaRPr lang="en-US" sz="2400" b="1" dirty="0">
              <a:latin typeface="Chalkboard"/>
              <a:cs typeface="Chalkboard"/>
            </a:endParaRPr>
          </a:p>
        </p:txBody>
      </p:sp>
      <p:cxnSp>
        <p:nvCxnSpPr>
          <p:cNvPr id="8" name="Straight Connector 7"/>
          <p:cNvCxnSpPr/>
          <p:nvPr/>
        </p:nvCxnSpPr>
        <p:spPr>
          <a:xfrm>
            <a:off x="798240" y="1174172"/>
            <a:ext cx="72584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98240" y="236211"/>
            <a:ext cx="72584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98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19" fill="hold"/>
                                        <p:tgtEl>
                                          <p:spTgt spid="4"/>
                                        </p:tgtEl>
                                      </p:cBhvr>
                                    </p:cmd>
                                  </p:childTnLst>
                                </p:cTn>
                              </p:par>
                              <p:par>
                                <p:cTn id="7" presetID="10" presetClass="exit" presetSubtype="0" fill="hold" nodeType="withEffect">
                                  <p:stCondLst>
                                    <p:cond delay="20000"/>
                                  </p:stCondLst>
                                  <p:childTnLst>
                                    <p:animEffect transition="out" filter="fade">
                                      <p:cBhvr>
                                        <p:cTn id="8" dur="3000"/>
                                        <p:tgtEl>
                                          <p:spTgt spid="4"/>
                                        </p:tgtEl>
                                      </p:cBhvr>
                                    </p:animEffect>
                                    <p:set>
                                      <p:cBhvr>
                                        <p:cTn id="9" dur="1" fill="hold">
                                          <p:stCondLst>
                                            <p:cond delay="2999"/>
                                          </p:stCondLst>
                                        </p:cTn>
                                        <p:tgtEl>
                                          <p:spTgt spid="4"/>
                                        </p:tgtEl>
                                        <p:attrNameLst>
                                          <p:attrName>style.visibility</p:attrName>
                                        </p:attrNameLst>
                                      </p:cBhvr>
                                      <p:to>
                                        <p:strVal val="hidden"/>
                                      </p:to>
                                    </p:set>
                                    <p:cmd type="call" cmd="stop">
                                      <p:cBhvr>
                                        <p:cTn id="10" dur="1">
                                          <p:stCondLst>
                                            <p:cond delay="2999"/>
                                          </p:stCondLst>
                                        </p:cTn>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md type="call" cmd="stop">
                                      <p:cBhvr>
                                        <p:cTn id="16" dur="1">
                                          <p:stCondLst>
                                            <p:cond delay="499"/>
                                          </p:stCondLst>
                                        </p:cTn>
                                        <p:tgtEl>
                                          <p:spTgt spid="4"/>
                                        </p:tgtEl>
                                      </p:cBhvr>
                                    </p:cmd>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video>
              <p:cMediaNode vol="80000">
                <p:cTn id="25" repeatCount="5000" fill="hold" display="0">
                  <p:stCondLst>
                    <p:cond delay="indefinite"/>
                  </p:stCondLst>
                </p:cTn>
                <p:tgtEl>
                  <p:spTgt spid="4"/>
                </p:tgtEl>
              </p:cMediaNode>
            </p:video>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685800" y="228600"/>
            <a:ext cx="8083550" cy="2130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200000"/>
              </a:lnSpc>
              <a:defRPr/>
            </a:pPr>
            <a:r>
              <a:rPr lang="en-AU" sz="3600" b="1" dirty="0">
                <a:effectLst>
                  <a:innerShdw blurRad="63500" dist="50800" dir="13500000">
                    <a:prstClr val="black">
                      <a:alpha val="50000"/>
                    </a:prstClr>
                  </a:innerShdw>
                </a:effectLst>
                <a:cs typeface="+mn-cs"/>
              </a:rPr>
              <a:t>Limit </a:t>
            </a:r>
            <a:r>
              <a:rPr lang="en-AU" sz="3600" b="1" dirty="0" smtClean="0">
                <a:effectLst>
                  <a:innerShdw blurRad="63500" dist="50800" dir="13500000">
                    <a:prstClr val="black">
                      <a:alpha val="50000"/>
                    </a:prstClr>
                  </a:innerShdw>
                </a:effectLst>
                <a:cs typeface="+mn-cs"/>
              </a:rPr>
              <a:t>Setting/Controlling </a:t>
            </a:r>
            <a:r>
              <a:rPr lang="en-AU" sz="3600" b="1" dirty="0">
                <a:effectLst>
                  <a:innerShdw blurRad="63500" dist="50800" dir="13500000">
                    <a:prstClr val="black">
                      <a:alpha val="50000"/>
                    </a:prstClr>
                  </a:innerShdw>
                </a:effectLst>
                <a:cs typeface="+mn-cs"/>
              </a:rPr>
              <a:t>Models</a:t>
            </a:r>
            <a:endParaRPr lang="en-AU" sz="2800" b="1" dirty="0">
              <a:effectLst>
                <a:innerShdw blurRad="63500" dist="50800" dir="13500000">
                  <a:prstClr val="black">
                    <a:alpha val="50000"/>
                  </a:prstClr>
                </a:innerShdw>
              </a:effectLst>
              <a:cs typeface="+mn-cs"/>
            </a:endParaRPr>
          </a:p>
          <a:p>
            <a:pPr>
              <a:lnSpc>
                <a:spcPct val="170000"/>
              </a:lnSpc>
              <a:defRPr/>
            </a:pPr>
            <a:endParaRPr lang="en-AU" sz="2800" dirty="0">
              <a:cs typeface="+mn-cs"/>
            </a:endParaRPr>
          </a:p>
        </p:txBody>
      </p:sp>
      <p:sp>
        <p:nvSpPr>
          <p:cNvPr id="4101" name="Line 5"/>
          <p:cNvSpPr>
            <a:spLocks noChangeShapeType="1"/>
          </p:cNvSpPr>
          <p:nvPr/>
        </p:nvSpPr>
        <p:spPr bwMode="auto">
          <a:xfrm>
            <a:off x="762000" y="1454150"/>
            <a:ext cx="7488238" cy="0"/>
          </a:xfrm>
          <a:prstGeom prst="line">
            <a:avLst/>
          </a:prstGeom>
          <a:noFill/>
          <a:ln w="57150">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4109" name="Rectangle 13"/>
          <p:cNvSpPr>
            <a:spLocks noChangeArrowheads="1"/>
          </p:cNvSpPr>
          <p:nvPr/>
        </p:nvSpPr>
        <p:spPr bwMode="auto">
          <a:xfrm>
            <a:off x="762000" y="1870075"/>
            <a:ext cx="6942138" cy="308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200000"/>
              </a:lnSpc>
              <a:defRPr/>
            </a:pPr>
            <a:r>
              <a:rPr lang="en-AU" sz="2800">
                <a:cs typeface="+mn-cs"/>
              </a:rPr>
              <a:t>Assertive Discipline – Canter &amp; Canter</a:t>
            </a:r>
          </a:p>
          <a:p>
            <a:pPr>
              <a:lnSpc>
                <a:spcPct val="200000"/>
              </a:lnSpc>
              <a:defRPr/>
            </a:pPr>
            <a:r>
              <a:rPr lang="en-AU" sz="2800">
                <a:cs typeface="+mn-cs"/>
              </a:rPr>
              <a:t>Preventive Discipline - Jacob Kounin</a:t>
            </a:r>
          </a:p>
          <a:p>
            <a:pPr>
              <a:lnSpc>
                <a:spcPct val="200000"/>
              </a:lnSpc>
              <a:defRPr/>
            </a:pPr>
            <a:r>
              <a:rPr lang="en-AU" sz="2800">
                <a:cs typeface="+mn-cs"/>
              </a:rPr>
              <a:t>Positive Classroom Discipline - Fred Jones</a:t>
            </a:r>
          </a:p>
        </p:txBody>
      </p:sp>
      <p:pic>
        <p:nvPicPr>
          <p:cNvPr id="4113" name="Picture 17" descr="speed limit"/>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3429000" y="3733800"/>
            <a:ext cx="6019800" cy="4005263"/>
          </a:xfrm>
          <a:prstGeom prst="rect">
            <a:avLst/>
          </a:prstGeom>
          <a:noFill/>
          <a:ln>
            <a:noFill/>
          </a:ln>
          <a:extLst>
            <a:ext uri="{909E8E84-426E-40dd-AFC4-6F175D3DCCD1}">
              <a14:hiddenFill xmlns="" xmlns:a14="http://schemas.microsoft.com/office/drawing/2010/main">
                <a:solidFill>
                  <a:srgbClr val="FFFFFF">
                    <a:alpha val="12157"/>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29" name="Picture 5" descr="speed limit"/>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3429000" y="3733800"/>
            <a:ext cx="6019800" cy="4005263"/>
          </a:xfrm>
          <a:prstGeom prst="rect">
            <a:avLst/>
          </a:prstGeom>
          <a:noFill/>
          <a:ln>
            <a:noFill/>
          </a:ln>
          <a:extLst>
            <a:ext uri="{909E8E84-426E-40dd-AFC4-6F175D3DCCD1}">
              <a14:hiddenFill xmlns="" xmlns:a14="http://schemas.microsoft.com/office/drawing/2010/main">
                <a:solidFill>
                  <a:srgbClr val="FFFFFF">
                    <a:alpha val="12157"/>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26" name="Text Box 2"/>
          <p:cNvSpPr txBox="1">
            <a:spLocks noChangeArrowheads="1"/>
          </p:cNvSpPr>
          <p:nvPr/>
        </p:nvSpPr>
        <p:spPr bwMode="auto">
          <a:xfrm>
            <a:off x="685800" y="228600"/>
            <a:ext cx="8083550" cy="2130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200000"/>
              </a:lnSpc>
              <a:defRPr/>
            </a:pPr>
            <a:r>
              <a:rPr lang="en-AU" sz="3600" b="1" dirty="0">
                <a:cs typeface="+mn-cs"/>
              </a:rPr>
              <a:t>Characteristics of the Models</a:t>
            </a:r>
            <a:endParaRPr lang="en-AU" sz="2800" dirty="0">
              <a:cs typeface="+mn-cs"/>
            </a:endParaRPr>
          </a:p>
          <a:p>
            <a:pPr>
              <a:lnSpc>
                <a:spcPct val="170000"/>
              </a:lnSpc>
              <a:defRPr/>
            </a:pPr>
            <a:endParaRPr lang="en-AU" sz="2800" dirty="0">
              <a:cs typeface="+mn-cs"/>
            </a:endParaRPr>
          </a:p>
        </p:txBody>
      </p:sp>
      <p:sp>
        <p:nvSpPr>
          <p:cNvPr id="103427" name="Line 3"/>
          <p:cNvSpPr>
            <a:spLocks noChangeShapeType="1"/>
          </p:cNvSpPr>
          <p:nvPr/>
        </p:nvSpPr>
        <p:spPr bwMode="auto">
          <a:xfrm>
            <a:off x="762000" y="1454150"/>
            <a:ext cx="7488238" cy="0"/>
          </a:xfrm>
          <a:prstGeom prst="line">
            <a:avLst/>
          </a:prstGeom>
          <a:noFill/>
          <a:ln w="57150">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03428" name="Rectangle 4"/>
          <p:cNvSpPr>
            <a:spLocks noChangeArrowheads="1"/>
          </p:cNvSpPr>
          <p:nvPr/>
        </p:nvSpPr>
        <p:spPr bwMode="auto">
          <a:xfrm>
            <a:off x="685800" y="1800225"/>
            <a:ext cx="8001000" cy="444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AU" sz="2800" dirty="0">
                <a:cs typeface="+mn-cs"/>
              </a:rPr>
              <a:t>Students require firm direction from teachers</a:t>
            </a:r>
          </a:p>
          <a:p>
            <a:pPr>
              <a:lnSpc>
                <a:spcPct val="170000"/>
              </a:lnSpc>
              <a:defRPr/>
            </a:pPr>
            <a:r>
              <a:rPr lang="en-AU" sz="2800" dirty="0">
                <a:cs typeface="+mn-cs"/>
              </a:rPr>
              <a:t>Learning and behaviour are closely linked</a:t>
            </a:r>
          </a:p>
          <a:p>
            <a:pPr>
              <a:spcBef>
                <a:spcPct val="100000"/>
              </a:spcBef>
              <a:defRPr/>
            </a:pPr>
            <a:r>
              <a:rPr lang="en-AU" sz="2800" dirty="0">
                <a:cs typeface="+mn-cs"/>
              </a:rPr>
              <a:t>Positive classroom relationships allow teachers to be trusted and respected</a:t>
            </a:r>
          </a:p>
          <a:p>
            <a:pPr>
              <a:spcBef>
                <a:spcPct val="100000"/>
              </a:spcBef>
              <a:defRPr/>
            </a:pPr>
            <a:r>
              <a:rPr lang="en-AU" sz="2800" dirty="0">
                <a:cs typeface="+mn-cs"/>
              </a:rPr>
              <a:t>Disruptive behaviour occurs in all classrooms.  Good teachers use techniques to negate its impact on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fade">
                                      <p:cBhvr>
                                        <p:cTn id="7" dur="1000"/>
                                        <p:tgtEl>
                                          <p:spTgt spid="103426">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03427"/>
                                        </p:tgtEl>
                                        <p:attrNameLst>
                                          <p:attrName>style.visibility</p:attrName>
                                        </p:attrNameLst>
                                      </p:cBhvr>
                                      <p:to>
                                        <p:strVal val="visible"/>
                                      </p:to>
                                    </p:set>
                                    <p:anim calcmode="lin" valueType="num">
                                      <p:cBhvr additive="base">
                                        <p:cTn id="10" dur="1000" fill="hold"/>
                                        <p:tgtEl>
                                          <p:spTgt spid="103427"/>
                                        </p:tgtEl>
                                        <p:attrNameLst>
                                          <p:attrName>ppt_x</p:attrName>
                                        </p:attrNameLst>
                                      </p:cBhvr>
                                      <p:tavLst>
                                        <p:tav tm="0">
                                          <p:val>
                                            <p:strVal val="1+#ppt_w/2"/>
                                          </p:val>
                                        </p:tav>
                                        <p:tav tm="100000">
                                          <p:val>
                                            <p:strVal val="#ppt_x"/>
                                          </p:val>
                                        </p:tav>
                                      </p:tavLst>
                                    </p:anim>
                                    <p:anim calcmode="lin" valueType="num">
                                      <p:cBhvr additive="base">
                                        <p:cTn id="11" dur="1000" fill="hold"/>
                                        <p:tgtEl>
                                          <p:spTgt spid="103427"/>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03429"/>
                                        </p:tgtEl>
                                        <p:attrNameLst>
                                          <p:attrName>style.visibility</p:attrName>
                                        </p:attrNameLst>
                                      </p:cBhvr>
                                      <p:to>
                                        <p:strVal val="visible"/>
                                      </p:to>
                                    </p:set>
                                    <p:animEffect transition="in" filter="fade">
                                      <p:cBhvr>
                                        <p:cTn id="14" dur="1000"/>
                                        <p:tgtEl>
                                          <p:spTgt spid="1034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3428">
                                            <p:txEl>
                                              <p:pRg st="0" end="0"/>
                                            </p:txEl>
                                          </p:spTgt>
                                        </p:tgtEl>
                                        <p:attrNameLst>
                                          <p:attrName>style.visibility</p:attrName>
                                        </p:attrNameLst>
                                      </p:cBhvr>
                                      <p:to>
                                        <p:strVal val="visible"/>
                                      </p:to>
                                    </p:set>
                                    <p:animEffect transition="in" filter="fade">
                                      <p:cBhvr>
                                        <p:cTn id="19" dur="1000"/>
                                        <p:tgtEl>
                                          <p:spTgt spid="10342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3428">
                                            <p:txEl>
                                              <p:pRg st="1" end="1"/>
                                            </p:txEl>
                                          </p:spTgt>
                                        </p:tgtEl>
                                        <p:attrNameLst>
                                          <p:attrName>style.visibility</p:attrName>
                                        </p:attrNameLst>
                                      </p:cBhvr>
                                      <p:to>
                                        <p:strVal val="visible"/>
                                      </p:to>
                                    </p:set>
                                    <p:animEffect transition="in" filter="fade">
                                      <p:cBhvr>
                                        <p:cTn id="24" dur="1000"/>
                                        <p:tgtEl>
                                          <p:spTgt spid="103428">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3428">
                                            <p:txEl>
                                              <p:pRg st="2" end="2"/>
                                            </p:txEl>
                                          </p:spTgt>
                                        </p:tgtEl>
                                        <p:attrNameLst>
                                          <p:attrName>style.visibility</p:attrName>
                                        </p:attrNameLst>
                                      </p:cBhvr>
                                      <p:to>
                                        <p:strVal val="visible"/>
                                      </p:to>
                                    </p:set>
                                    <p:animEffect transition="in" filter="fade">
                                      <p:cBhvr>
                                        <p:cTn id="29" dur="1000"/>
                                        <p:tgtEl>
                                          <p:spTgt spid="103428">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3428">
                                            <p:txEl>
                                              <p:pRg st="3" end="3"/>
                                            </p:txEl>
                                          </p:spTgt>
                                        </p:tgtEl>
                                        <p:attrNameLst>
                                          <p:attrName>style.visibility</p:attrName>
                                        </p:attrNameLst>
                                      </p:cBhvr>
                                      <p:to>
                                        <p:strVal val="visible"/>
                                      </p:to>
                                    </p:set>
                                    <p:animEffect transition="in" filter="fade">
                                      <p:cBhvr>
                                        <p:cTn id="34" dur="1000"/>
                                        <p:tgtEl>
                                          <p:spTgt spid="103428">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mph" presetSubtype="2" grpId="1" nodeType="clickEffect">
                                  <p:stCondLst>
                                    <p:cond delay="0"/>
                                  </p:stCondLst>
                                  <p:childTnLst>
                                    <p:set>
                                      <p:cBhvr override="childStyle">
                                        <p:cTn id="38" dur="indefinite"/>
                                        <p:tgtEl>
                                          <p:spTgt spid="103428">
                                            <p:txEl>
                                              <p:pRg st="2" end="2"/>
                                            </p:txEl>
                                          </p:spTgt>
                                        </p:tgtEl>
                                        <p:attrNameLst>
                                          <p:attrName>style.fontStyle</p:attrName>
                                        </p:attrNameLst>
                                      </p:cBhvr>
                                      <p:to>
                                        <p:strVal val="italic"/>
                                      </p:to>
                                    </p:set>
                                    <p:set>
                                      <p:cBhvr override="childStyle">
                                        <p:cTn id="39" dur="indefinite"/>
                                        <p:tgtEl>
                                          <p:spTgt spid="103428">
                                            <p:txEl>
                                              <p:pRg st="2" end="2"/>
                                            </p:txEl>
                                          </p:spTgt>
                                        </p:tgtEl>
                                        <p:attrNameLst>
                                          <p:attrName>style.fontWeight</p:attrName>
                                        </p:attrNameLst>
                                      </p:cBhvr>
                                      <p:to>
                                        <p:strVal val="normal"/>
                                      </p:to>
                                    </p:set>
                                    <p:set>
                                      <p:cBhvr override="childStyle">
                                        <p:cTn id="40" dur="indefinite"/>
                                        <p:tgtEl>
                                          <p:spTgt spid="103428">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P spid="103428" grpId="0" build="p"/>
      <p:bldP spid="103428"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7" name="Picture 2" descr="crisis grap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1771650"/>
            <a:ext cx="8332787" cy="432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rot="1345470">
            <a:off x="1128713" y="2057400"/>
            <a:ext cx="19050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2000"/>
              <a:t>anxiety</a:t>
            </a:r>
          </a:p>
        </p:txBody>
      </p:sp>
      <p:sp>
        <p:nvSpPr>
          <p:cNvPr id="63492" name="Text Box 4"/>
          <p:cNvSpPr txBox="1">
            <a:spLocks noChangeArrowheads="1"/>
          </p:cNvSpPr>
          <p:nvPr/>
        </p:nvSpPr>
        <p:spPr bwMode="auto">
          <a:xfrm rot="3105179">
            <a:off x="2989263" y="3533775"/>
            <a:ext cx="18288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2000"/>
              <a:t>defensive</a:t>
            </a:r>
          </a:p>
        </p:txBody>
      </p:sp>
      <p:sp>
        <p:nvSpPr>
          <p:cNvPr id="63493" name="Text Box 5"/>
          <p:cNvSpPr txBox="1">
            <a:spLocks noChangeArrowheads="1"/>
          </p:cNvSpPr>
          <p:nvPr/>
        </p:nvSpPr>
        <p:spPr bwMode="auto">
          <a:xfrm rot="1751843">
            <a:off x="4876800" y="5330825"/>
            <a:ext cx="11430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2000"/>
              <a:t>acting</a:t>
            </a:r>
          </a:p>
        </p:txBody>
      </p:sp>
      <p:sp>
        <p:nvSpPr>
          <p:cNvPr id="63494" name="Text Box 6"/>
          <p:cNvSpPr txBox="1">
            <a:spLocks noChangeArrowheads="1"/>
          </p:cNvSpPr>
          <p:nvPr/>
        </p:nvSpPr>
        <p:spPr bwMode="auto">
          <a:xfrm rot="20048478">
            <a:off x="5715000" y="5407025"/>
            <a:ext cx="7620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2000"/>
              <a:t>out</a:t>
            </a:r>
          </a:p>
        </p:txBody>
      </p:sp>
      <p:sp>
        <p:nvSpPr>
          <p:cNvPr id="63495" name="Text Box 7"/>
          <p:cNvSpPr txBox="1">
            <a:spLocks noChangeArrowheads="1"/>
          </p:cNvSpPr>
          <p:nvPr/>
        </p:nvSpPr>
        <p:spPr bwMode="auto">
          <a:xfrm rot="17741451">
            <a:off x="6330951" y="3338512"/>
            <a:ext cx="20574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2000"/>
              <a:t>tension</a:t>
            </a:r>
          </a:p>
        </p:txBody>
      </p:sp>
      <p:sp>
        <p:nvSpPr>
          <p:cNvPr id="63496" name="Text Box 8"/>
          <p:cNvSpPr txBox="1">
            <a:spLocks noChangeArrowheads="1"/>
          </p:cNvSpPr>
          <p:nvPr/>
        </p:nvSpPr>
        <p:spPr bwMode="auto">
          <a:xfrm rot="-1521448">
            <a:off x="7391400" y="2679700"/>
            <a:ext cx="14478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2000"/>
              <a:t>reduction</a:t>
            </a:r>
          </a:p>
        </p:txBody>
      </p:sp>
      <p:sp>
        <p:nvSpPr>
          <p:cNvPr id="63497" name="AutoShape 9"/>
          <p:cNvSpPr>
            <a:spLocks noChangeArrowheads="1"/>
          </p:cNvSpPr>
          <p:nvPr/>
        </p:nvSpPr>
        <p:spPr bwMode="auto">
          <a:xfrm rot="-10796006">
            <a:off x="455613" y="2054225"/>
            <a:ext cx="533400" cy="3887788"/>
          </a:xfrm>
          <a:prstGeom prst="upDownArrow">
            <a:avLst>
              <a:gd name="adj1" fmla="val 50000"/>
              <a:gd name="adj2" fmla="val 145774"/>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eaVert" wrap="none" lIns="108000" rIns="108000" anchor="ctr"/>
          <a:lstStyle/>
          <a:p>
            <a:pPr algn="ctr" eaLnBrk="0" hangingPunct="0">
              <a:lnSpc>
                <a:spcPct val="70000"/>
              </a:lnSpc>
              <a:spcBef>
                <a:spcPct val="0"/>
              </a:spcBef>
              <a:defRPr/>
            </a:pPr>
            <a:r>
              <a:rPr lang="en-AU" sz="2000"/>
              <a:t>Intervention options</a:t>
            </a:r>
          </a:p>
        </p:txBody>
      </p:sp>
      <p:sp>
        <p:nvSpPr>
          <p:cNvPr id="63498" name="Text Box 10"/>
          <p:cNvSpPr txBox="1">
            <a:spLocks noChangeArrowheads="1"/>
          </p:cNvSpPr>
          <p:nvPr/>
        </p:nvSpPr>
        <p:spPr bwMode="auto">
          <a:xfrm>
            <a:off x="4191000" y="2133600"/>
            <a:ext cx="2438400" cy="396875"/>
          </a:xfrm>
          <a:prstGeom prst="rect">
            <a:avLst/>
          </a:prstGeom>
          <a:noFill/>
          <a:ln>
            <a:noFill/>
          </a:ln>
          <a:effectLst/>
          <a:extLst>
            <a:ext uri="{909E8E84-426E-40dd-AFC4-6F175D3DCCD1}">
              <a14:hiddenFill xmlns="" xmlns:a14="http://schemas.microsoft.com/office/drawing/2010/main">
                <a:solidFill>
                  <a:srgbClr val="CC9900"/>
                </a:solidFill>
              </a14:hiddenFill>
            </a:ext>
            <a:ext uri="{91240B29-F687-4f45-9708-019B960494DF}">
              <a14:hiddenLine xmlns="" xmlns:a14="http://schemas.microsoft.com/office/drawing/2010/main" w="9525">
                <a:solidFill>
                  <a:srgbClr val="CC99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2000" b="1"/>
              <a:t>External control</a:t>
            </a:r>
          </a:p>
        </p:txBody>
      </p:sp>
      <p:sp>
        <p:nvSpPr>
          <p:cNvPr id="63499" name="Text Box 11"/>
          <p:cNvSpPr txBox="1">
            <a:spLocks noChangeArrowheads="1"/>
          </p:cNvSpPr>
          <p:nvPr/>
        </p:nvSpPr>
        <p:spPr bwMode="auto">
          <a:xfrm>
            <a:off x="1371600" y="4800600"/>
            <a:ext cx="22098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2000" b="1"/>
              <a:t>Internal control</a:t>
            </a:r>
          </a:p>
        </p:txBody>
      </p:sp>
      <p:sp>
        <p:nvSpPr>
          <p:cNvPr id="63500" name="Text Box 12"/>
          <p:cNvSpPr txBox="1">
            <a:spLocks noChangeArrowheads="1"/>
          </p:cNvSpPr>
          <p:nvPr/>
        </p:nvSpPr>
        <p:spPr bwMode="auto">
          <a:xfrm>
            <a:off x="4648200" y="914400"/>
            <a:ext cx="4038600"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b="1" i="1">
                <a:solidFill>
                  <a:srgbClr val="FF0033"/>
                </a:solidFill>
              </a:rPr>
              <a:t>Integrated experience</a:t>
            </a:r>
            <a:endParaRPr lang="en-AU" sz="2000"/>
          </a:p>
        </p:txBody>
      </p:sp>
      <p:sp>
        <p:nvSpPr>
          <p:cNvPr id="63501" name="Text Box 13"/>
          <p:cNvSpPr txBox="1">
            <a:spLocks noChangeArrowheads="1"/>
          </p:cNvSpPr>
          <p:nvPr/>
        </p:nvSpPr>
        <p:spPr bwMode="auto">
          <a:xfrm>
            <a:off x="1295400" y="533400"/>
            <a:ext cx="5334000" cy="6413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3600" b="1" dirty="0"/>
              <a:t>THE CRISIS CYCLE</a:t>
            </a:r>
            <a:endParaRPr lang="en-AU" sz="2000" dirty="0"/>
          </a:p>
        </p:txBody>
      </p:sp>
      <p:sp>
        <p:nvSpPr>
          <p:cNvPr id="63502" name="Text Box 14"/>
          <p:cNvSpPr txBox="1">
            <a:spLocks noChangeArrowheads="1"/>
          </p:cNvSpPr>
          <p:nvPr/>
        </p:nvSpPr>
        <p:spPr bwMode="auto">
          <a:xfrm>
            <a:off x="4495800" y="2514600"/>
            <a:ext cx="18288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2000" i="1"/>
              <a:t>Staff actions</a:t>
            </a:r>
          </a:p>
        </p:txBody>
      </p:sp>
      <p:sp>
        <p:nvSpPr>
          <p:cNvPr id="63503" name="Text Box 15"/>
          <p:cNvSpPr txBox="1">
            <a:spLocks noChangeArrowheads="1"/>
          </p:cNvSpPr>
          <p:nvPr/>
        </p:nvSpPr>
        <p:spPr bwMode="auto">
          <a:xfrm>
            <a:off x="1524000" y="5181600"/>
            <a:ext cx="18288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2000" i="1"/>
              <a:t>Client actions</a:t>
            </a:r>
          </a:p>
        </p:txBody>
      </p:sp>
      <p:grpSp>
        <p:nvGrpSpPr>
          <p:cNvPr id="63507" name="Group 19"/>
          <p:cNvGrpSpPr>
            <a:grpSpLocks/>
          </p:cNvGrpSpPr>
          <p:nvPr/>
        </p:nvGrpSpPr>
        <p:grpSpPr bwMode="auto">
          <a:xfrm>
            <a:off x="2819400" y="1752600"/>
            <a:ext cx="457200" cy="4368800"/>
            <a:chOff x="1776" y="1104"/>
            <a:chExt cx="288" cy="2752"/>
          </a:xfrm>
        </p:grpSpPr>
        <p:sp>
          <p:nvSpPr>
            <p:cNvPr id="63505" name="Line 17"/>
            <p:cNvSpPr>
              <a:spLocks noChangeShapeType="1"/>
            </p:cNvSpPr>
            <p:nvPr/>
          </p:nvSpPr>
          <p:spPr bwMode="auto">
            <a:xfrm>
              <a:off x="1776" y="1120"/>
              <a:ext cx="0" cy="2736"/>
            </a:xfrm>
            <a:prstGeom prst="line">
              <a:avLst/>
            </a:prstGeom>
            <a:noFill/>
            <a:ln w="50800" cap="rnd">
              <a:solidFill>
                <a:srgbClr val="CC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3506" name="AutoShape 18"/>
            <p:cNvSpPr>
              <a:spLocks noChangeArrowheads="1"/>
            </p:cNvSpPr>
            <p:nvPr/>
          </p:nvSpPr>
          <p:spPr bwMode="auto">
            <a:xfrm>
              <a:off x="1776" y="1104"/>
              <a:ext cx="288" cy="192"/>
            </a:xfrm>
            <a:prstGeom prst="rightArrow">
              <a:avLst>
                <a:gd name="adj1" fmla="val 50000"/>
                <a:gd name="adj2" fmla="val 37500"/>
              </a:avLst>
            </a:prstGeom>
            <a:solidFill>
              <a:srgbClr val="CC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63508" name="Rectangle 20"/>
          <p:cNvSpPr>
            <a:spLocks noChangeArrowheads="1"/>
          </p:cNvSpPr>
          <p:nvPr/>
        </p:nvSpPr>
        <p:spPr bwMode="auto">
          <a:xfrm>
            <a:off x="406400" y="1752600"/>
            <a:ext cx="2387600" cy="4343400"/>
          </a:xfrm>
          <a:prstGeom prst="rect">
            <a:avLst/>
          </a:prstGeom>
          <a:solidFill>
            <a:schemeClr val="bg1">
              <a:alpha val="97000"/>
            </a:schemeClr>
          </a:solidFill>
          <a:ln>
            <a:noFill/>
          </a:ln>
          <a:effectLst/>
          <a:extLst/>
        </p:spPr>
        <p:txBody>
          <a:bodyPr wrap="none" anchor="ctr"/>
          <a:lstStyle/>
          <a:p>
            <a:pPr>
              <a:defRPr/>
            </a:pPr>
            <a:endParaRPr lang="en-US" sz="1800">
              <a:cs typeface="+mn-cs"/>
            </a:endParaRPr>
          </a:p>
        </p:txBody>
      </p:sp>
      <p:sp>
        <p:nvSpPr>
          <p:cNvPr id="63509" name="Text Box 21"/>
          <p:cNvSpPr txBox="1">
            <a:spLocks noChangeArrowheads="1"/>
          </p:cNvSpPr>
          <p:nvPr/>
        </p:nvSpPr>
        <p:spPr bwMode="auto">
          <a:xfrm rot="3259841">
            <a:off x="2608263" y="3762375"/>
            <a:ext cx="1981200" cy="3968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ctr" eaLnBrk="0" hangingPunct="0">
              <a:defRPr/>
            </a:pPr>
            <a:r>
              <a:rPr lang="en-AU" sz="2000"/>
              <a:t>non-compliant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3507"/>
                                        </p:tgtEl>
                                        <p:attrNameLst>
                                          <p:attrName>style.visibility</p:attrName>
                                        </p:attrNameLst>
                                      </p:cBhvr>
                                      <p:to>
                                        <p:strVal val="visible"/>
                                      </p:to>
                                    </p:set>
                                    <p:anim calcmode="lin" valueType="num">
                                      <p:cBhvr additive="base">
                                        <p:cTn id="7" dur="1000" fill="hold"/>
                                        <p:tgtEl>
                                          <p:spTgt spid="63507"/>
                                        </p:tgtEl>
                                        <p:attrNameLst>
                                          <p:attrName>ppt_x</p:attrName>
                                        </p:attrNameLst>
                                      </p:cBhvr>
                                      <p:tavLst>
                                        <p:tav tm="0">
                                          <p:val>
                                            <p:strVal val="0-#ppt_w/2"/>
                                          </p:val>
                                        </p:tav>
                                        <p:tav tm="100000">
                                          <p:val>
                                            <p:strVal val="#ppt_x"/>
                                          </p:val>
                                        </p:tav>
                                      </p:tavLst>
                                    </p:anim>
                                    <p:anim calcmode="lin" valueType="num">
                                      <p:cBhvr additive="base">
                                        <p:cTn id="8" dur="1000" fill="hold"/>
                                        <p:tgtEl>
                                          <p:spTgt spid="6350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3508"/>
                                        </p:tgtEl>
                                        <p:attrNameLst>
                                          <p:attrName>style.visibility</p:attrName>
                                        </p:attrNameLst>
                                      </p:cBhvr>
                                      <p:to>
                                        <p:strVal val="visible"/>
                                      </p:to>
                                    </p:set>
                                    <p:animEffect transition="in" filter="fade">
                                      <p:cBhvr>
                                        <p:cTn id="11" dur="1000"/>
                                        <p:tgtEl>
                                          <p:spTgt spid="63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685800" y="228600"/>
            <a:ext cx="8083550" cy="2130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200000"/>
              </a:lnSpc>
              <a:defRPr/>
            </a:pPr>
            <a:r>
              <a:rPr lang="en-AU" sz="3600" b="1" dirty="0">
                <a:effectLst>
                  <a:innerShdw blurRad="63500" dist="50800" dir="13500000">
                    <a:prstClr val="black">
                      <a:alpha val="50000"/>
                    </a:prstClr>
                  </a:innerShdw>
                </a:effectLst>
                <a:cs typeface="+mn-cs"/>
              </a:rPr>
              <a:t>Limit </a:t>
            </a:r>
            <a:r>
              <a:rPr lang="en-AU" sz="3600" b="1" dirty="0" smtClean="0">
                <a:effectLst>
                  <a:innerShdw blurRad="63500" dist="50800" dir="13500000">
                    <a:prstClr val="black">
                      <a:alpha val="50000"/>
                    </a:prstClr>
                  </a:innerShdw>
                </a:effectLst>
                <a:cs typeface="+mn-cs"/>
              </a:rPr>
              <a:t>Setting/Controlling </a:t>
            </a:r>
            <a:r>
              <a:rPr lang="en-AU" sz="3600" b="1" dirty="0">
                <a:effectLst>
                  <a:innerShdw blurRad="63500" dist="50800" dir="13500000">
                    <a:prstClr val="black">
                      <a:alpha val="50000"/>
                    </a:prstClr>
                  </a:innerShdw>
                </a:effectLst>
                <a:cs typeface="+mn-cs"/>
              </a:rPr>
              <a:t>Models</a:t>
            </a:r>
            <a:endParaRPr lang="en-AU" sz="2800" b="1" dirty="0">
              <a:effectLst>
                <a:innerShdw blurRad="63500" dist="50800" dir="13500000">
                  <a:prstClr val="black">
                    <a:alpha val="50000"/>
                  </a:prstClr>
                </a:innerShdw>
              </a:effectLst>
              <a:cs typeface="+mn-cs"/>
            </a:endParaRPr>
          </a:p>
          <a:p>
            <a:pPr>
              <a:lnSpc>
                <a:spcPct val="170000"/>
              </a:lnSpc>
              <a:defRPr/>
            </a:pPr>
            <a:endParaRPr lang="en-AU" sz="2800" dirty="0">
              <a:cs typeface="+mn-cs"/>
            </a:endParaRPr>
          </a:p>
        </p:txBody>
      </p:sp>
      <p:sp>
        <p:nvSpPr>
          <p:cNvPr id="4101" name="Line 5"/>
          <p:cNvSpPr>
            <a:spLocks noChangeShapeType="1"/>
          </p:cNvSpPr>
          <p:nvPr/>
        </p:nvSpPr>
        <p:spPr bwMode="auto">
          <a:xfrm>
            <a:off x="762000" y="1454150"/>
            <a:ext cx="7488238" cy="0"/>
          </a:xfrm>
          <a:prstGeom prst="line">
            <a:avLst/>
          </a:prstGeom>
          <a:noFill/>
          <a:ln w="57150">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4109" name="Rectangle 13"/>
          <p:cNvSpPr>
            <a:spLocks noChangeArrowheads="1"/>
          </p:cNvSpPr>
          <p:nvPr/>
        </p:nvSpPr>
        <p:spPr bwMode="auto">
          <a:xfrm>
            <a:off x="762000" y="1870075"/>
            <a:ext cx="7009325" cy="4113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200000"/>
              </a:lnSpc>
              <a:defRPr/>
            </a:pPr>
            <a:r>
              <a:rPr lang="en-AU" sz="2800" dirty="0" smtClean="0">
                <a:cs typeface="+mn-cs"/>
              </a:rPr>
              <a:t>Preventive </a:t>
            </a:r>
            <a:r>
              <a:rPr lang="en-AU" sz="2800" dirty="0">
                <a:cs typeface="+mn-cs"/>
              </a:rPr>
              <a:t>Discipline - Jacob </a:t>
            </a:r>
            <a:r>
              <a:rPr lang="en-AU" sz="2800" dirty="0" err="1">
                <a:cs typeface="+mn-cs"/>
              </a:rPr>
              <a:t>Kounin</a:t>
            </a:r>
            <a:endParaRPr lang="en-AU" sz="2800" dirty="0">
              <a:cs typeface="+mn-cs"/>
            </a:endParaRPr>
          </a:p>
          <a:p>
            <a:pPr>
              <a:lnSpc>
                <a:spcPct val="200000"/>
              </a:lnSpc>
              <a:defRPr/>
            </a:pPr>
            <a:r>
              <a:rPr lang="en-AU" sz="2800" dirty="0">
                <a:solidFill>
                  <a:schemeClr val="bg1">
                    <a:lumMod val="85000"/>
                  </a:schemeClr>
                </a:solidFill>
                <a:cs typeface="+mn-cs"/>
              </a:rPr>
              <a:t>Positive Classroom Discipline - Fred </a:t>
            </a:r>
            <a:r>
              <a:rPr lang="en-AU" sz="2800" dirty="0" smtClean="0">
                <a:solidFill>
                  <a:schemeClr val="bg1">
                    <a:lumMod val="85000"/>
                  </a:schemeClr>
                </a:solidFill>
                <a:cs typeface="+mn-cs"/>
              </a:rPr>
              <a:t>Jones</a:t>
            </a:r>
          </a:p>
          <a:p>
            <a:pPr>
              <a:lnSpc>
                <a:spcPct val="200000"/>
              </a:lnSpc>
              <a:defRPr/>
            </a:pPr>
            <a:r>
              <a:rPr lang="en-AU" sz="2800" dirty="0">
                <a:solidFill>
                  <a:schemeClr val="bg1">
                    <a:lumMod val="85000"/>
                  </a:schemeClr>
                </a:solidFill>
              </a:rPr>
              <a:t>Assertive Discipline – Canter &amp; Canter</a:t>
            </a:r>
          </a:p>
          <a:p>
            <a:pPr>
              <a:lnSpc>
                <a:spcPct val="200000"/>
              </a:lnSpc>
              <a:defRPr/>
            </a:pPr>
            <a:endParaRPr lang="en-AU" sz="2800" dirty="0">
              <a:cs typeface="+mn-cs"/>
            </a:endParaRPr>
          </a:p>
        </p:txBody>
      </p:sp>
      <p:pic>
        <p:nvPicPr>
          <p:cNvPr id="4113" name="Picture 17" descr="speed limit"/>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3429000" y="3733800"/>
            <a:ext cx="6019800" cy="4005263"/>
          </a:xfrm>
          <a:prstGeom prst="rect">
            <a:avLst/>
          </a:prstGeom>
          <a:noFill/>
          <a:ln>
            <a:noFill/>
          </a:ln>
          <a:extLst>
            <a:ext uri="{909E8E84-426E-40dd-AFC4-6F175D3DCCD1}">
              <a14:hiddenFill xmlns="" xmlns:a14="http://schemas.microsoft.com/office/drawing/2010/main">
                <a:solidFill>
                  <a:srgbClr val="FFFFFF">
                    <a:alpha val="12157"/>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69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66666"/>
      </a:hlink>
      <a:folHlink>
        <a:srgbClr val="0000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7256</TotalTime>
  <Words>2425</Words>
  <Application>Microsoft Macintosh PowerPoint</Application>
  <PresentationFormat>On-screen Show (4:3)</PresentationFormat>
  <Paragraphs>452</Paragraphs>
  <Slides>44</Slides>
  <Notes>37</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 Black</vt:lpstr>
      <vt:lpstr>Bradley Hand ITC TT-Bold</vt:lpstr>
      <vt:lpstr>Chalkboard</vt:lpstr>
      <vt:lpstr>ＭＳ Ｐゴシック</vt:lpstr>
      <vt:lpstr>Times New Roman</vt:lpstr>
      <vt:lpstr>Wingdings</vt:lpstr>
      <vt:lpstr>Wingdings 3</vt:lpstr>
      <vt:lpstr>Zapf Dingbats</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Empathic listening</vt:lpstr>
      <vt:lpstr>Empathic listening script</vt:lpstr>
      <vt:lpstr>PowerPoint Presentation</vt:lpstr>
      <vt:lpstr>PowerPoint Presentation</vt:lpstr>
      <vt:lpstr>PowerPoint Presentation</vt:lpstr>
    </vt:vector>
  </TitlesOfParts>
  <Company>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 Handley</dc:creator>
  <cp:lastModifiedBy>Handley, Ray</cp:lastModifiedBy>
  <cp:revision>158</cp:revision>
  <cp:lastPrinted>2014-08-08T05:03:39Z</cp:lastPrinted>
  <dcterms:created xsi:type="dcterms:W3CDTF">2006-09-16T04:22:49Z</dcterms:created>
  <dcterms:modified xsi:type="dcterms:W3CDTF">2017-08-04T02:27:45Z</dcterms:modified>
</cp:coreProperties>
</file>